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4055745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6290" y="1708886"/>
            <a:ext cx="3415665" cy="1212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9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hyperlink" Target="http://www.distributed-systems.net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hyperlink" Target="http://www.distributed-systems.net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0.xml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0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image" Target="../media/image1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image" Target="../media/image1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8.xml"/><Relationship Id="rId4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8.xml"/><Relationship Id="rId4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image" Target="../media/image1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5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2.xml"/><Relationship Id="rId4" Type="http://schemas.openxmlformats.org/officeDocument/2006/relationships/image" Target="../media/image1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6.xml"/><Relationship Id="rId4" Type="http://schemas.openxmlformats.org/officeDocument/2006/relationships/image" Target="../media/image2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6.xml"/><Relationship Id="rId4" Type="http://schemas.openxmlformats.org/officeDocument/2006/relationships/image" Target="../media/image2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0.xml"/><Relationship Id="rId4" Type="http://schemas.openxmlformats.org/officeDocument/2006/relationships/image" Target="../media/image2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6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slide" Target="slide6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68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5737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70152" y="2407841"/>
            <a:ext cx="166814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06:</a:t>
            </a:r>
            <a:r>
              <a:rPr sz="1400" spc="17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Naming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23385" cy="1241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finger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table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 </a:t>
            </a:r>
            <a:r>
              <a:rPr sz="900" spc="-10" dirty="0">
                <a:latin typeface="Arial"/>
                <a:cs typeface="Arial"/>
              </a:rPr>
              <a:t>entries:</a:t>
            </a:r>
            <a:endParaRPr sz="900">
              <a:latin typeface="Arial"/>
              <a:cs typeface="Arial"/>
            </a:endParaRPr>
          </a:p>
          <a:p>
            <a:pPr marL="497840" algn="ctr">
              <a:lnSpc>
                <a:spcPct val="100000"/>
              </a:lnSpc>
              <a:spcBef>
                <a:spcPts val="975"/>
              </a:spcBef>
            </a:pP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202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9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14" dirty="0">
                <a:latin typeface="Arial"/>
                <a:cs typeface="Arial"/>
              </a:rPr>
              <a:t> </a:t>
            </a:r>
            <a:r>
              <a:rPr sz="900" spc="30" dirty="0">
                <a:latin typeface="Arial"/>
                <a:cs typeface="Arial"/>
              </a:rPr>
              <a:t>2</a:t>
            </a:r>
            <a:r>
              <a:rPr sz="1050" i="1" spc="44" baseline="27777" dirty="0">
                <a:latin typeface="Arial"/>
                <a:cs typeface="Arial"/>
              </a:rPr>
              <a:t>i</a:t>
            </a:r>
            <a:r>
              <a:rPr sz="1050" i="1" spc="44" baseline="27777" dirty="0">
                <a:latin typeface="Menlo"/>
                <a:cs typeface="Menlo"/>
              </a:rPr>
              <a:t>−</a:t>
            </a:r>
            <a:r>
              <a:rPr sz="1050" spc="44" baseline="27777" dirty="0">
                <a:latin typeface="Arial"/>
                <a:cs typeface="Arial"/>
              </a:rPr>
              <a:t>1</a:t>
            </a:r>
            <a:r>
              <a:rPr sz="900" spc="3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04825" algn="ctr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i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succeeding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</a:t>
            </a:r>
            <a:r>
              <a:rPr sz="1050" i="1" spc="-15" baseline="27777" dirty="0">
                <a:latin typeface="Arial"/>
                <a:cs typeface="Arial"/>
              </a:rPr>
              <a:t>i</a:t>
            </a:r>
            <a:r>
              <a:rPr sz="1050" i="1" spc="-15" baseline="27777" dirty="0">
                <a:latin typeface="Menlo"/>
                <a:cs typeface="Menlo"/>
              </a:rPr>
              <a:t>−</a:t>
            </a:r>
            <a:r>
              <a:rPr sz="1050" spc="-15" baseline="27777" dirty="0">
                <a:latin typeface="Arial"/>
                <a:cs typeface="Arial"/>
              </a:rPr>
              <a:t>1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23385" cy="1751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finger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table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 </a:t>
            </a:r>
            <a:r>
              <a:rPr sz="900" spc="-10" dirty="0">
                <a:latin typeface="Arial"/>
                <a:cs typeface="Arial"/>
              </a:rPr>
              <a:t>entries:</a:t>
            </a:r>
            <a:endParaRPr sz="900">
              <a:latin typeface="Arial"/>
              <a:cs typeface="Arial"/>
            </a:endParaRPr>
          </a:p>
          <a:p>
            <a:pPr marL="1774825">
              <a:lnSpc>
                <a:spcPct val="100000"/>
              </a:lnSpc>
              <a:spcBef>
                <a:spcPts val="975"/>
              </a:spcBef>
            </a:pP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202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9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14" dirty="0">
                <a:latin typeface="Arial"/>
                <a:cs typeface="Arial"/>
              </a:rPr>
              <a:t> </a:t>
            </a:r>
            <a:r>
              <a:rPr sz="900" spc="30" dirty="0">
                <a:latin typeface="Arial"/>
                <a:cs typeface="Arial"/>
              </a:rPr>
              <a:t>2</a:t>
            </a:r>
            <a:r>
              <a:rPr sz="1050" i="1" spc="44" baseline="27777" dirty="0">
                <a:latin typeface="Arial"/>
                <a:cs typeface="Arial"/>
              </a:rPr>
              <a:t>i</a:t>
            </a:r>
            <a:r>
              <a:rPr sz="1050" i="1" spc="44" baseline="27777" dirty="0">
                <a:latin typeface="Menlo"/>
                <a:cs typeface="Menlo"/>
              </a:rPr>
              <a:t>−</a:t>
            </a:r>
            <a:r>
              <a:rPr sz="1050" spc="44" baseline="27777" dirty="0">
                <a:latin typeface="Arial"/>
                <a:cs typeface="Arial"/>
              </a:rPr>
              <a:t>1</a:t>
            </a:r>
            <a:r>
              <a:rPr sz="900" spc="3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i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succeeding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</a:t>
            </a:r>
            <a:r>
              <a:rPr sz="1050" i="1" spc="-15" baseline="27777" dirty="0">
                <a:latin typeface="Arial"/>
                <a:cs typeface="Arial"/>
              </a:rPr>
              <a:t>i</a:t>
            </a:r>
            <a:r>
              <a:rPr sz="1050" i="1" spc="-15" baseline="27777" dirty="0">
                <a:latin typeface="Menlo"/>
                <a:cs typeface="Menlo"/>
              </a:rPr>
              <a:t>−</a:t>
            </a:r>
            <a:r>
              <a:rPr sz="1050" spc="-15" baseline="27777" dirty="0">
                <a:latin typeface="Arial"/>
                <a:cs typeface="Arial"/>
              </a:rPr>
              <a:t>1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forwards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j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spc="-10" dirty="0">
                <a:latin typeface="Arial"/>
                <a:cs typeface="Arial"/>
              </a:rPr>
              <a:t>satisfying</a:t>
            </a:r>
            <a:endParaRPr sz="900">
              <a:latin typeface="Arial"/>
              <a:cs typeface="Arial"/>
            </a:endParaRPr>
          </a:p>
          <a:p>
            <a:pPr marL="1688464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87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i="1" spc="-34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87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j</a:t>
            </a:r>
            <a:r>
              <a:rPr sz="900" i="1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1]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23385" cy="1979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finger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table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 </a:t>
            </a:r>
            <a:r>
              <a:rPr sz="900" spc="-10" dirty="0">
                <a:latin typeface="Arial"/>
                <a:cs typeface="Arial"/>
              </a:rPr>
              <a:t>entries:</a:t>
            </a:r>
            <a:endParaRPr sz="900">
              <a:latin typeface="Arial"/>
              <a:cs typeface="Arial"/>
            </a:endParaRPr>
          </a:p>
          <a:p>
            <a:pPr marL="1774825">
              <a:lnSpc>
                <a:spcPct val="100000"/>
              </a:lnSpc>
              <a:spcBef>
                <a:spcPts val="975"/>
              </a:spcBef>
            </a:pP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202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9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14" dirty="0">
                <a:latin typeface="Arial"/>
                <a:cs typeface="Arial"/>
              </a:rPr>
              <a:t> </a:t>
            </a:r>
            <a:r>
              <a:rPr sz="900" spc="30" dirty="0">
                <a:latin typeface="Arial"/>
                <a:cs typeface="Arial"/>
              </a:rPr>
              <a:t>2</a:t>
            </a:r>
            <a:r>
              <a:rPr sz="1050" i="1" spc="44" baseline="27777" dirty="0">
                <a:latin typeface="Arial"/>
                <a:cs typeface="Arial"/>
              </a:rPr>
              <a:t>i</a:t>
            </a:r>
            <a:r>
              <a:rPr sz="1050" i="1" spc="44" baseline="27777" dirty="0">
                <a:latin typeface="Menlo"/>
                <a:cs typeface="Menlo"/>
              </a:rPr>
              <a:t>−</a:t>
            </a:r>
            <a:r>
              <a:rPr sz="1050" spc="44" baseline="27777" dirty="0">
                <a:latin typeface="Arial"/>
                <a:cs typeface="Arial"/>
              </a:rPr>
              <a:t>1</a:t>
            </a:r>
            <a:r>
              <a:rPr sz="900" spc="3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969"/>
              </a:spcBef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i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succeeding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</a:t>
            </a:r>
            <a:r>
              <a:rPr sz="1050" i="1" spc="-15" baseline="27777" dirty="0">
                <a:latin typeface="Arial"/>
                <a:cs typeface="Arial"/>
              </a:rPr>
              <a:t>i</a:t>
            </a:r>
            <a:r>
              <a:rPr sz="1050" i="1" spc="-15" baseline="27777" dirty="0">
                <a:latin typeface="Menlo"/>
                <a:cs typeface="Menlo"/>
              </a:rPr>
              <a:t>−</a:t>
            </a:r>
            <a:r>
              <a:rPr sz="1050" spc="-15" baseline="27777" dirty="0">
                <a:latin typeface="Arial"/>
                <a:cs typeface="Arial"/>
              </a:rPr>
              <a:t>1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forwards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j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spc="-10" dirty="0">
                <a:latin typeface="Arial"/>
                <a:cs typeface="Arial"/>
              </a:rPr>
              <a:t>satisfying</a:t>
            </a:r>
            <a:endParaRPr sz="900">
              <a:latin typeface="Arial"/>
              <a:cs typeface="Arial"/>
            </a:endParaRPr>
          </a:p>
          <a:p>
            <a:pPr marL="1688464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87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i="1" spc="-34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87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j</a:t>
            </a:r>
            <a:r>
              <a:rPr sz="900" i="1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1]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[1],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forwarded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[1]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383915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lookup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Resolving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26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1000" i="1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12</a:t>
            </a:r>
            <a:r>
              <a:rPr sz="1000" i="1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25" dirty="0">
                <a:solidFill>
                  <a:srgbClr val="3333B2"/>
                </a:solidFill>
                <a:latin typeface="Arial"/>
                <a:cs typeface="Arial"/>
              </a:rPr>
              <a:t>28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642" y="772331"/>
            <a:ext cx="2395100" cy="245365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1442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Python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640073"/>
            <a:ext cx="852805" cy="23241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ChordNode: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3102" y="836437"/>
            <a:ext cx="3449320" cy="314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u="sng" spc="1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spc="50" dirty="0">
                <a:latin typeface="Times New Roman"/>
                <a:cs typeface="Times New Roman"/>
              </a:rPr>
              <a:t>succNode(self,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key):</a:t>
            </a:r>
            <a:endParaRPr sz="700">
              <a:latin typeface="Times New Roman"/>
              <a:cs typeface="Times New Roman"/>
            </a:endParaRPr>
          </a:p>
          <a:p>
            <a:pPr marL="101600">
              <a:lnSpc>
                <a:spcPts val="715"/>
              </a:lnSpc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10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(key</a:t>
            </a:r>
            <a:r>
              <a:rPr sz="700" spc="6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&lt;=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self.nodeSet[0]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b="1" spc="35" dirty="0">
                <a:solidFill>
                  <a:srgbClr val="FF0059"/>
                </a:solidFill>
                <a:latin typeface="Times New Roman"/>
                <a:cs typeface="Times New Roman"/>
              </a:rPr>
              <a:t>or</a:t>
            </a:r>
            <a:endParaRPr sz="700">
              <a:latin typeface="Times New Roman"/>
              <a:cs typeface="Times New Roman"/>
            </a:endParaRPr>
          </a:p>
          <a:p>
            <a:pPr marL="278130">
              <a:lnSpc>
                <a:spcPts val="780"/>
              </a:lnSpc>
            </a:pPr>
            <a:r>
              <a:rPr sz="700" dirty="0">
                <a:latin typeface="Times New Roman"/>
                <a:cs typeface="Times New Roman"/>
              </a:rPr>
              <a:t>key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&gt;</a:t>
            </a:r>
            <a:r>
              <a:rPr sz="700" spc="15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self.nodeSet[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spc="60" dirty="0">
                <a:latin typeface="Times New Roman"/>
                <a:cs typeface="Times New Roman"/>
              </a:rPr>
              <a:t>(self.nodeSet)-</a:t>
            </a:r>
            <a:r>
              <a:rPr sz="700" spc="120" dirty="0">
                <a:latin typeface="Times New Roman"/>
                <a:cs typeface="Times New Roman"/>
              </a:rPr>
              <a:t>1]):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4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r>
              <a:rPr sz="700" i="1" spc="12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is</a:t>
            </a:r>
            <a:r>
              <a:rPr sz="700" i="1" spc="13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segment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for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which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70936" y="1109728"/>
            <a:ext cx="118935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this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is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1659" y="1109728"/>
            <a:ext cx="1633220" cy="4051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9695">
              <a:lnSpc>
                <a:spcPts val="780"/>
              </a:lnSpc>
              <a:spcBef>
                <a:spcPts val="95"/>
              </a:spcBef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3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self.nodeSet[0]</a:t>
            </a:r>
            <a:endParaRPr sz="700">
              <a:latin typeface="Times New Roman"/>
              <a:cs typeface="Times New Roman"/>
            </a:endParaRPr>
          </a:p>
          <a:p>
            <a:pPr marL="101600" marR="5080" indent="-89535">
              <a:lnSpc>
                <a:spcPts val="720"/>
              </a:lnSpc>
              <a:spcBef>
                <a:spcPts val="65"/>
              </a:spcBef>
            </a:pPr>
            <a:r>
              <a:rPr sz="700" b="1" spc="80" dirty="0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220" dirty="0">
                <a:latin typeface="Times New Roman"/>
                <a:cs typeface="Times New Roman"/>
              </a:rPr>
              <a:t>i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b="1" spc="100" dirty="0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50" dirty="0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sz="700" spc="50" dirty="0">
                <a:latin typeface="Times New Roman"/>
                <a:cs typeface="Times New Roman"/>
              </a:rPr>
              <a:t>(1,</a:t>
            </a:r>
            <a:r>
              <a:rPr sz="700" b="1" spc="50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spc="50" dirty="0">
                <a:latin typeface="Times New Roman"/>
                <a:cs typeface="Times New Roman"/>
              </a:rPr>
              <a:t>(self.nodeSet)): </a:t>
            </a: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(key</a:t>
            </a:r>
            <a:r>
              <a:rPr sz="700" spc="5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&lt;=</a:t>
            </a:r>
            <a:r>
              <a:rPr sz="700" spc="90" dirty="0">
                <a:latin typeface="Times New Roman"/>
                <a:cs typeface="Times New Roman"/>
              </a:rPr>
              <a:t> </a:t>
            </a:r>
            <a:r>
              <a:rPr sz="700" spc="70" dirty="0">
                <a:latin typeface="Times New Roman"/>
                <a:cs typeface="Times New Roman"/>
              </a:rPr>
              <a:t>self.nodeSet[i]):</a:t>
            </a:r>
            <a:endParaRPr sz="700">
              <a:latin typeface="Times New Roman"/>
              <a:cs typeface="Times New Roman"/>
            </a:endParaRPr>
          </a:p>
          <a:p>
            <a:pPr marL="188595">
              <a:lnSpc>
                <a:spcPts val="710"/>
              </a:lnSpc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3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self.nodeSet[i]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9346" y="846559"/>
            <a:ext cx="101600" cy="22123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19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20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21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22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23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24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5" dirty="0">
                <a:latin typeface="Times New Roman"/>
                <a:cs typeface="Times New Roman"/>
              </a:rPr>
              <a:t>25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-25" dirty="0">
                <a:latin typeface="Times New Roman"/>
                <a:cs typeface="Times New Roman"/>
              </a:rPr>
              <a:t>26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70936" y="1291922"/>
            <a:ext cx="1410970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is</a:t>
            </a:r>
            <a:r>
              <a:rPr sz="700" i="1" spc="12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segment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for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which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(i+1)</a:t>
            </a:r>
            <a:r>
              <a:rPr sz="700" i="1" spc="9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may</a:t>
            </a:r>
            <a:r>
              <a:rPr sz="700" i="1" spc="9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be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3102" y="1565226"/>
            <a:ext cx="3803650" cy="678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def </a:t>
            </a:r>
            <a:r>
              <a:rPr sz="700" u="sng" spc="1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spc="90" dirty="0">
                <a:latin typeface="Times New Roman"/>
                <a:cs typeface="Times New Roman"/>
              </a:rPr>
              <a:t>finger(self,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spc="140" dirty="0">
                <a:latin typeface="Times New Roman"/>
                <a:cs typeface="Times New Roman"/>
              </a:rPr>
              <a:t>i):</a:t>
            </a:r>
            <a:endParaRPr sz="700">
              <a:latin typeface="Times New Roman"/>
              <a:cs typeface="Times New Roman"/>
            </a:endParaRPr>
          </a:p>
          <a:p>
            <a:pPr marL="99695">
              <a:lnSpc>
                <a:spcPts val="780"/>
              </a:lnSpc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1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latin typeface="Times New Roman"/>
                <a:cs typeface="Times New Roman"/>
              </a:rPr>
              <a:t>self.</a:t>
            </a:r>
            <a:r>
              <a:rPr sz="700" u="sng" spc="3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succNode((self.nodeID</a:t>
            </a:r>
            <a:r>
              <a:rPr sz="700" spc="23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+</a:t>
            </a:r>
            <a:r>
              <a:rPr sz="700" spc="245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pow</a:t>
            </a:r>
            <a:r>
              <a:rPr sz="700" dirty="0">
                <a:latin typeface="Times New Roman"/>
                <a:cs typeface="Times New Roman"/>
              </a:rPr>
              <a:t>(2,i-</a:t>
            </a:r>
            <a:r>
              <a:rPr sz="700" spc="100" dirty="0">
                <a:latin typeface="Times New Roman"/>
                <a:cs typeface="Times New Roman"/>
              </a:rPr>
              <a:t>1))</a:t>
            </a:r>
            <a:r>
              <a:rPr sz="700" spc="235" dirty="0">
                <a:latin typeface="Times New Roman"/>
                <a:cs typeface="Times New Roman"/>
              </a:rPr>
              <a:t> </a:t>
            </a:r>
            <a:r>
              <a:rPr sz="700" spc="-175" dirty="0">
                <a:latin typeface="Times New Roman"/>
                <a:cs typeface="Times New Roman"/>
              </a:rPr>
              <a:t>%</a:t>
            </a:r>
            <a:r>
              <a:rPr sz="700" spc="24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self.MAXPROC)</a:t>
            </a:r>
            <a:r>
              <a:rPr sz="700" spc="265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24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5" dirty="0">
                <a:solidFill>
                  <a:srgbClr val="009600"/>
                </a:solidFill>
                <a:latin typeface="Times New Roman"/>
                <a:cs typeface="Times New Roman"/>
              </a:rPr>
              <a:t>succ(p+2ˆ(i-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1))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  <a:spcBef>
                <a:spcPts val="595"/>
              </a:spcBef>
            </a:pP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sz="700" b="1" spc="26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u="sng" spc="2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700" spc="-10" dirty="0">
                <a:latin typeface="Times New Roman"/>
                <a:cs typeface="Times New Roman"/>
              </a:rPr>
              <a:t>recomputeFingerTable(self):</a:t>
            </a:r>
            <a:endParaRPr sz="700">
              <a:latin typeface="Times New Roman"/>
              <a:cs typeface="Times New Roman"/>
            </a:endParaRPr>
          </a:p>
          <a:p>
            <a:pPr marL="100330" marR="225425">
              <a:lnSpc>
                <a:spcPts val="720"/>
              </a:lnSpc>
              <a:spcBef>
                <a:spcPts val="65"/>
              </a:spcBef>
              <a:tabLst>
                <a:tab pos="2981325" algn="l"/>
              </a:tabLst>
            </a:pPr>
            <a:r>
              <a:rPr sz="700" spc="70" dirty="0">
                <a:latin typeface="Times New Roman"/>
                <a:cs typeface="Times New Roman"/>
              </a:rPr>
              <a:t>self.FT[0]</a:t>
            </a:r>
            <a:r>
              <a:rPr sz="700" spc="165" dirty="0"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self.nodeSet[(self.nodeInd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180" dirty="0">
                <a:latin typeface="Times New Roman"/>
                <a:cs typeface="Times New Roman"/>
              </a:rPr>
              <a:t>-</a:t>
            </a:r>
            <a:r>
              <a:rPr sz="700" spc="125" dirty="0">
                <a:latin typeface="Times New Roman"/>
                <a:cs typeface="Times New Roman"/>
              </a:rPr>
              <a:t> </a:t>
            </a:r>
            <a:r>
              <a:rPr sz="700" spc="50" dirty="0">
                <a:latin typeface="Times New Roman"/>
                <a:cs typeface="Times New Roman"/>
              </a:rPr>
              <a:t>1)%</a:t>
            </a:r>
            <a:r>
              <a:rPr sz="700" b="1" spc="50" dirty="0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sz="700" spc="50" dirty="0">
                <a:latin typeface="Times New Roman"/>
                <a:cs typeface="Times New Roman"/>
              </a:rPr>
              <a:t>(self.nodeSet)]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Predecessor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self.FT[1:]</a:t>
            </a:r>
            <a:r>
              <a:rPr sz="700" spc="9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100" dirty="0">
                <a:latin typeface="Times New Roman"/>
                <a:cs typeface="Times New Roman"/>
              </a:rPr>
              <a:t>[self.</a:t>
            </a:r>
            <a:r>
              <a:rPr sz="700" u="sng" spc="1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spc="95" dirty="0">
                <a:latin typeface="Times New Roman"/>
                <a:cs typeface="Times New Roman"/>
              </a:rPr>
              <a:t>finger(i)</a:t>
            </a:r>
            <a:r>
              <a:rPr sz="700" spc="105" dirty="0">
                <a:latin typeface="Times New Roman"/>
                <a:cs typeface="Times New Roman"/>
              </a:rPr>
              <a:t> </a:t>
            </a:r>
            <a:r>
              <a:rPr sz="700" b="1" spc="80" dirty="0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220" dirty="0">
                <a:latin typeface="Times New Roman"/>
                <a:cs typeface="Times New Roman"/>
              </a:rPr>
              <a:t>i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b="1" spc="100" dirty="0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sz="700" b="1" spc="7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sz="700" spc="60" dirty="0">
                <a:latin typeface="Times New Roman"/>
                <a:cs typeface="Times New Roman"/>
              </a:rPr>
              <a:t>(1,self.nBits+1)]</a:t>
            </a:r>
            <a:r>
              <a:rPr sz="700" spc="459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Successors </a:t>
            </a:r>
            <a:r>
              <a:rPr sz="700" spc="40" dirty="0">
                <a:latin typeface="Times New Roman"/>
                <a:cs typeface="Times New Roman"/>
              </a:rPr>
              <a:t>self.FT.append(self.nodeID)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This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0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3102" y="2294003"/>
            <a:ext cx="3491229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u="sng" spc="1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spc="50" dirty="0">
                <a:latin typeface="Times New Roman"/>
                <a:cs typeface="Times New Roman"/>
              </a:rPr>
              <a:t>localSuccNode(self,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key):</a:t>
            </a:r>
            <a:endParaRPr sz="700">
              <a:latin typeface="Times New Roman"/>
              <a:cs typeface="Times New Roman"/>
            </a:endParaRPr>
          </a:p>
          <a:p>
            <a:pPr marL="101600">
              <a:lnSpc>
                <a:spcPts val="780"/>
              </a:lnSpc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13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latin typeface="Times New Roman"/>
                <a:cs typeface="Times New Roman"/>
              </a:rPr>
              <a:t>self.</a:t>
            </a:r>
            <a:r>
              <a:rPr sz="700" u="sng" spc="2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inbetween(key,</a:t>
            </a:r>
            <a:r>
              <a:rPr sz="700" spc="145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self.FT[0]+1,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700" spc="50" dirty="0">
                <a:latin typeface="Times New Roman"/>
                <a:cs typeface="Times New Roman"/>
              </a:rPr>
              <a:t>self.nodeID+1):</a:t>
            </a:r>
            <a:r>
              <a:rPr sz="700" spc="204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5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r>
              <a:rPr sz="700" i="1" spc="13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(pred,self]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9289" y="2476197"/>
            <a:ext cx="358394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06650" algn="l"/>
              </a:tabLst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3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45" dirty="0">
                <a:latin typeface="Times New Roman"/>
                <a:cs typeface="Times New Roman"/>
              </a:rPr>
              <a:t>self.nodeID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this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is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1228" y="2567295"/>
            <a:ext cx="3449954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b="1" spc="135" dirty="0">
                <a:solidFill>
                  <a:srgbClr val="FF0059"/>
                </a:solidFill>
                <a:latin typeface="Times New Roman"/>
                <a:cs typeface="Times New Roman"/>
              </a:rPr>
              <a:t>elif</a:t>
            </a:r>
            <a:r>
              <a:rPr sz="700" b="1" spc="12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latin typeface="Times New Roman"/>
                <a:cs typeface="Times New Roman"/>
              </a:rPr>
              <a:t>self.</a:t>
            </a:r>
            <a:r>
              <a:rPr sz="700" u="sng" spc="2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inbetween(key,</a:t>
            </a:r>
            <a:r>
              <a:rPr sz="700" spc="145" dirty="0">
                <a:latin typeface="Times New Roman"/>
                <a:cs typeface="Times New Roman"/>
              </a:rPr>
              <a:t> </a:t>
            </a:r>
            <a:r>
              <a:rPr sz="700" spc="50" dirty="0">
                <a:latin typeface="Times New Roman"/>
                <a:cs typeface="Times New Roman"/>
              </a:rPr>
              <a:t>self.nodeID+1,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self.FT[1]):</a:t>
            </a:r>
            <a:r>
              <a:rPr sz="700" spc="200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6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sz="700" i="1" spc="16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(self,FT[1]]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19289" y="2658391"/>
            <a:ext cx="79248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3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self.FT[1]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13785" y="2658391"/>
            <a:ext cx="105664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successor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 responsible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1672" y="2749489"/>
            <a:ext cx="353695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94280" algn="l"/>
              </a:tabLst>
            </a:pPr>
            <a:r>
              <a:rPr sz="700" b="1" spc="80" dirty="0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220" dirty="0">
                <a:latin typeface="Times New Roman"/>
                <a:cs typeface="Times New Roman"/>
              </a:rPr>
              <a:t>i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b="1" spc="100" dirty="0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sz="700" b="1" spc="7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45" dirty="0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sz="700" spc="45" dirty="0">
                <a:latin typeface="Times New Roman"/>
                <a:cs typeface="Times New Roman"/>
              </a:rPr>
              <a:t>(1,</a:t>
            </a:r>
            <a:r>
              <a:rPr sz="700" spc="90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self.nBits+2):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go</a:t>
            </a:r>
            <a:r>
              <a:rPr sz="700" i="1" spc="14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through</a:t>
            </a:r>
            <a:r>
              <a:rPr sz="700" i="1" spc="13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rest</a:t>
            </a:r>
            <a:r>
              <a:rPr sz="700" i="1" spc="15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of</a:t>
            </a:r>
            <a:r>
              <a:rPr sz="700" i="1" spc="1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25" dirty="0">
                <a:solidFill>
                  <a:srgbClr val="009600"/>
                </a:solidFill>
                <a:latin typeface="Times New Roman"/>
                <a:cs typeface="Times New Roman"/>
              </a:rPr>
              <a:t>FT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0979" y="2840586"/>
            <a:ext cx="349313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14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latin typeface="Times New Roman"/>
                <a:cs typeface="Times New Roman"/>
              </a:rPr>
              <a:t>self.</a:t>
            </a:r>
            <a:r>
              <a:rPr sz="700" u="sng" spc="2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inbetween(key,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self.FT[i],</a:t>
            </a:r>
            <a:r>
              <a:rPr sz="700" spc="16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self.FT[(i+1)]):</a:t>
            </a:r>
            <a:r>
              <a:rPr sz="700" spc="155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7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r>
              <a:rPr sz="700" i="1" spc="15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sz="700" i="1" spc="1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[FT[i],FT[i+1])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7859" y="2931683"/>
            <a:ext cx="7905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sz="700" b="1" spc="3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self.FT[i]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13785" y="2931683"/>
            <a:ext cx="101282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9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FT[i]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55" dirty="0">
                <a:solidFill>
                  <a:srgbClr val="009600"/>
                </a:solidFill>
                <a:latin typeface="Times New Roman"/>
                <a:cs typeface="Times New Roman"/>
              </a:rPr>
              <a:t>is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23" name="object 2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4168140" cy="1206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Exploiting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proximity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64160" marR="5080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erratic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 transfers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underlying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very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apart.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37355" cy="17138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Exploiting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proximity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89560" marR="48260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erratic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 transfers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underlying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very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apart.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Topology-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aware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assignment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node, make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network.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difficult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37355" cy="2529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Exploiting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proximity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89560" marR="48260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erratic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 transfers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underlying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very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apart.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Topology-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aware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assignment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node, make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network.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difficult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marR="3352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Proximity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routing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successor,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spc="-10" dirty="0">
                <a:latin typeface="Arial"/>
                <a:cs typeface="Arial"/>
              </a:rPr>
              <a:t>forward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closest.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9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Chord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</a:t>
            </a:r>
            <a:endParaRPr sz="900">
              <a:latin typeface="Arial"/>
              <a:cs typeface="Arial"/>
            </a:endParaRPr>
          </a:p>
          <a:p>
            <a:pPr marL="542925" marR="50800">
              <a:lnSpc>
                <a:spcPct val="111600"/>
              </a:lnSpc>
            </a:pPr>
            <a:r>
              <a:rPr sz="900" i="1" dirty="0">
                <a:latin typeface="Arial"/>
                <a:cs typeface="Arial"/>
              </a:rPr>
              <a:t>INT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[</a:t>
            </a:r>
            <a:r>
              <a:rPr sz="900" i="1" spc="-10" dirty="0">
                <a:latin typeface="Arial"/>
                <a:cs typeface="Arial"/>
              </a:rPr>
              <a:t>p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i</a:t>
            </a:r>
            <a:r>
              <a:rPr sz="1050" i="1" baseline="27777" dirty="0">
                <a:latin typeface="Menlo"/>
                <a:cs typeface="Menlo"/>
              </a:rPr>
              <a:t>−</a:t>
            </a:r>
            <a:r>
              <a:rPr sz="1050" baseline="27777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i</a:t>
            </a:r>
            <a:r>
              <a:rPr sz="1050" i="1" spc="44" baseline="27777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1].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also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 pointers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 </a:t>
            </a:r>
            <a:r>
              <a:rPr sz="900" dirty="0">
                <a:latin typeface="Arial"/>
                <a:cs typeface="Arial"/>
              </a:rPr>
              <a:t>in </a:t>
            </a:r>
            <a:r>
              <a:rPr sz="900" i="1" spc="-10" dirty="0">
                <a:latin typeface="Arial"/>
                <a:cs typeface="Arial"/>
              </a:rPr>
              <a:t>INT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37355" cy="2886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Exploiting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proximity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89560" marR="48260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erratic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message transfers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underlying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very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apart.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Topology-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aware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assignment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node, make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network.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difficult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marR="3352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Proximity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routing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successor,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spc="-10" dirty="0">
                <a:latin typeface="Arial"/>
                <a:cs typeface="Arial"/>
              </a:rPr>
              <a:t>forward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closest.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9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Chord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FT</a:t>
            </a:r>
            <a:r>
              <a:rPr sz="1050" i="1" spc="-15" baseline="-11904" dirty="0">
                <a:latin typeface="Arial"/>
                <a:cs typeface="Arial"/>
              </a:rPr>
              <a:t>p</a:t>
            </a:r>
            <a:r>
              <a:rPr sz="1050" i="1" spc="-195" baseline="-1190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</a:t>
            </a:r>
            <a:endParaRPr sz="900">
              <a:latin typeface="Arial"/>
              <a:cs typeface="Arial"/>
            </a:endParaRPr>
          </a:p>
          <a:p>
            <a:pPr marL="542925" marR="50800">
              <a:lnSpc>
                <a:spcPct val="111600"/>
              </a:lnSpc>
            </a:pPr>
            <a:r>
              <a:rPr sz="900" i="1" dirty="0">
                <a:latin typeface="Arial"/>
                <a:cs typeface="Arial"/>
              </a:rPr>
              <a:t>INT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[</a:t>
            </a:r>
            <a:r>
              <a:rPr sz="900" i="1" spc="-10" dirty="0">
                <a:latin typeface="Arial"/>
                <a:cs typeface="Arial"/>
              </a:rPr>
              <a:t>p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i</a:t>
            </a:r>
            <a:r>
              <a:rPr sz="1050" i="1" baseline="27777" dirty="0">
                <a:latin typeface="Menlo"/>
                <a:cs typeface="Menlo"/>
              </a:rPr>
              <a:t>−</a:t>
            </a:r>
            <a:r>
              <a:rPr sz="1050" baseline="27777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p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i</a:t>
            </a:r>
            <a:r>
              <a:rPr sz="1050" i="1" spc="44" baseline="27777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3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1].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also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 pointers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 </a:t>
            </a:r>
            <a:r>
              <a:rPr sz="900" dirty="0">
                <a:latin typeface="Arial"/>
                <a:cs typeface="Arial"/>
              </a:rPr>
              <a:t>in </a:t>
            </a:r>
            <a:r>
              <a:rPr sz="900" i="1" spc="-10" dirty="0">
                <a:latin typeface="Arial"/>
                <a:cs typeface="Arial"/>
              </a:rPr>
              <a:t>INT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marR="18859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Proximity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neighbor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selection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selecting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who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Chord),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pick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26976"/>
            <a:ext cx="4164965" cy="120142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Hierarchical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 (HLS)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459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Build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tree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underlying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divided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into </a:t>
            </a:r>
            <a:r>
              <a:rPr sz="900" dirty="0">
                <a:latin typeface="Arial"/>
                <a:cs typeface="Arial"/>
              </a:rPr>
              <a:t>hierarchical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domains.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domain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represented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directory node.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7117" y="1432137"/>
            <a:ext cx="3333773" cy="1373245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377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Names,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identifiers,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1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addresses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1208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5875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Names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an </a:t>
            </a:r>
            <a:r>
              <a:rPr sz="900" spc="-10" dirty="0">
                <a:latin typeface="Arial"/>
                <a:cs typeface="Arial"/>
              </a:rPr>
              <a:t>entity,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access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point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means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address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45"/>
              </a:spcBef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location-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independent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addresses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offered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57334"/>
            <a:ext cx="4161790" cy="149796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HLS: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Tree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2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Invariants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Address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intermediate</a:t>
            </a:r>
            <a:r>
              <a:rPr sz="900" spc="-20" dirty="0">
                <a:latin typeface="Arial"/>
                <a:cs typeface="Arial"/>
              </a:rPr>
              <a:t> node</a:t>
            </a:r>
            <a:endParaRPr sz="900">
              <a:latin typeface="Arial"/>
              <a:cs typeface="Arial"/>
            </a:endParaRPr>
          </a:p>
          <a:p>
            <a:pPr marL="542925" marR="3175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Intermediate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child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subtree </a:t>
            </a:r>
            <a:r>
              <a:rPr sz="900" dirty="0">
                <a:latin typeface="Arial"/>
                <a:cs typeface="Arial"/>
              </a:rPr>
              <a:t>rooted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child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entities</a:t>
            </a:r>
            <a:endParaRPr sz="900">
              <a:latin typeface="Arial"/>
              <a:cs typeface="Arial"/>
            </a:endParaRPr>
          </a:p>
          <a:p>
            <a:pPr marL="289560" marR="30480">
              <a:lnSpc>
                <a:spcPct val="109600"/>
              </a:lnSpc>
              <a:spcBef>
                <a:spcPts val="5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Storing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addresses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leaf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domains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1931" y="1738318"/>
            <a:ext cx="2900461" cy="155533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639820" cy="1356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HLS: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Lookup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Start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lookup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node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follow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downward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pointer,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else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up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Upward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lookup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stops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root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Looking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up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3287" y="1655796"/>
            <a:ext cx="2377729" cy="146070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4139565" cy="6273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HLS: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Insert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 operation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9600"/>
              </a:lnSpc>
              <a:spcBef>
                <a:spcPts val="67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(a)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insert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forwarded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first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knows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about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sz="1000" i="1" spc="-1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.</a:t>
            </a:r>
            <a:r>
              <a:rPr sz="10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chain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pointers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leaf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created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0116" y="1088367"/>
            <a:ext cx="1753554" cy="155207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88157" y="1319265"/>
            <a:ext cx="1889297" cy="105447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184935" y="2751920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51185" y="2751920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16400" cy="2173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260350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design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flaw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seems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all </a:t>
            </a:r>
            <a:r>
              <a:rPr sz="900" dirty="0">
                <a:latin typeface="Arial"/>
                <a:cs typeface="Arial"/>
              </a:rPr>
              <a:t>identifiers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logical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design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physical implementation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total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physical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Menlo"/>
                <a:cs typeface="Menlo"/>
              </a:rPr>
              <a:t>{</a:t>
            </a:r>
            <a:r>
              <a:rPr sz="900" i="1" spc="-25" dirty="0">
                <a:latin typeface="Arial"/>
                <a:cs typeface="Arial"/>
              </a:rPr>
              <a:t>H</a:t>
            </a:r>
            <a:r>
              <a:rPr sz="1050" i="1" spc="-37" baseline="-15873" dirty="0">
                <a:latin typeface="Arial"/>
                <a:cs typeface="Arial"/>
              </a:rPr>
              <a:t>1</a:t>
            </a:r>
            <a:r>
              <a:rPr sz="900" i="1" spc="-25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1050" i="1" spc="-15" baseline="-15873" dirty="0">
                <a:latin typeface="Arial"/>
                <a:cs typeface="Arial"/>
              </a:rPr>
              <a:t>N</a:t>
            </a:r>
            <a:r>
              <a:rPr sz="1050" i="1" spc="-142" baseline="-15873" dirty="0">
                <a:latin typeface="Arial"/>
                <a:cs typeface="Arial"/>
              </a:rPr>
              <a:t> </a:t>
            </a:r>
            <a:r>
              <a:rPr sz="900" i="1" dirty="0">
                <a:latin typeface="Menlo"/>
                <a:cs typeface="Menlo"/>
              </a:rPr>
              <a:t>}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host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capable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542925" marR="28003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domain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0</a:t>
            </a:r>
            <a:r>
              <a:rPr sz="900" dirty="0">
                <a:latin typeface="Arial"/>
                <a:cs typeface="Arial"/>
              </a:rPr>
              <a:t> denotes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domain.</a:t>
            </a:r>
            <a:endParaRPr sz="900">
              <a:latin typeface="Arial"/>
              <a:cs typeface="Arial"/>
            </a:endParaRPr>
          </a:p>
          <a:p>
            <a:pPr marL="542925" marR="16319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i="1" spc="-10" dirty="0">
                <a:latin typeface="Arial"/>
                <a:cs typeface="Arial"/>
              </a:rPr>
              <a:t>LS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9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9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for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216400" cy="1384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000">
              <a:latin typeface="Arial"/>
              <a:cs typeface="Arial"/>
            </a:endParaRPr>
          </a:p>
          <a:p>
            <a:pPr marL="542925" marR="30734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Choose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physical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per-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basis</a:t>
            </a:r>
            <a:endParaRPr sz="900">
              <a:latin typeface="Arial"/>
              <a:cs typeface="Arial"/>
            </a:endParaRPr>
          </a:p>
          <a:p>
            <a:pPr marL="791845" lvl="1" indent="-116839">
              <a:lnSpc>
                <a:spcPct val="100000"/>
              </a:lnSpc>
              <a:spcBef>
                <a:spcPts val="325"/>
              </a:spcBef>
              <a:buClr>
                <a:srgbClr val="3333B2"/>
              </a:buClr>
              <a:buFont typeface="Menlo"/>
              <a:buChar char="•"/>
              <a:tabLst>
                <a:tab pos="792480" algn="l"/>
              </a:tabLst>
            </a:pPr>
            <a:r>
              <a:rPr sz="900" dirty="0">
                <a:latin typeface="Arial"/>
                <a:cs typeface="Arial"/>
              </a:rPr>
              <a:t>(at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intermediate)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2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Implement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mapping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physical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load</a:t>
            </a:r>
            <a:r>
              <a:rPr sz="900" spc="-25" dirty="0">
                <a:latin typeface="Arial"/>
                <a:cs typeface="Arial"/>
              </a:rPr>
              <a:t> of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records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40530" cy="1656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b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72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10" dirty="0">
                <a:latin typeface="Menlo"/>
                <a:cs typeface="Menlo"/>
              </a:rPr>
              <a:t>{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k,1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k,2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k,N</a:t>
            </a:r>
            <a:r>
              <a:rPr sz="750" i="1" baseline="-33333" dirty="0">
                <a:latin typeface="Arial"/>
                <a:cs typeface="Arial"/>
              </a:rPr>
              <a:t>k</a:t>
            </a:r>
            <a:r>
              <a:rPr sz="750" i="1" spc="15" baseline="-33333" dirty="0">
                <a:latin typeface="Arial"/>
                <a:cs typeface="Arial"/>
              </a:rPr>
              <a:t> </a:t>
            </a:r>
            <a:r>
              <a:rPr sz="900" i="1" spc="-105" dirty="0">
                <a:latin typeface="Menlo"/>
                <a:cs typeface="Menlo"/>
              </a:rPr>
              <a:t>}</a:t>
            </a:r>
            <a:r>
              <a:rPr sz="900" i="1" spc="-29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54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domains at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k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baseline="-15873" dirty="0">
                <a:latin typeface="Arial"/>
                <a:cs typeface="Arial"/>
              </a:rPr>
              <a:t>0</a:t>
            </a:r>
            <a:r>
              <a:rPr sz="1050" spc="75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150" dirty="0">
                <a:latin typeface="Menlo"/>
                <a:cs typeface="Menlo"/>
              </a:rPr>
              <a:t>|</a:t>
            </a:r>
            <a:r>
              <a:rPr sz="900" b="1" spc="-150" dirty="0">
                <a:latin typeface="Arial"/>
                <a:cs typeface="Arial"/>
              </a:rPr>
              <a:t>D</a:t>
            </a:r>
            <a:r>
              <a:rPr sz="1050" spc="-225" baseline="-15873" dirty="0">
                <a:latin typeface="Arial"/>
                <a:cs typeface="Arial"/>
              </a:rPr>
              <a:t>0</a:t>
            </a:r>
            <a:r>
              <a:rPr sz="900" i="1" spc="-150" dirty="0">
                <a:latin typeface="Menlo"/>
                <a:cs typeface="Menlo"/>
              </a:rPr>
              <a:t>|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1.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For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partitioned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87" baseline="-15873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subsets,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each </a:t>
            </a:r>
            <a:r>
              <a:rPr sz="900" dirty="0">
                <a:latin typeface="Arial"/>
                <a:cs typeface="Arial"/>
              </a:rPr>
              <a:t>host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representing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exactly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domains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k,i</a:t>
            </a:r>
            <a:r>
              <a:rPr sz="1050" i="1" spc="26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104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2515" y="1957908"/>
            <a:ext cx="3126882" cy="1186000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73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sz="500" spc="8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64025" cy="30772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flat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99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302260" marR="9271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Without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measures,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name-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45" dirty="0">
                <a:latin typeface="Arial"/>
                <a:cs typeface="Arial"/>
              </a:rPr>
              <a:t>Two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approaches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follow: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Secure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identifier-to-</a:t>
            </a:r>
            <a:r>
              <a:rPr sz="900" dirty="0">
                <a:latin typeface="Arial"/>
                <a:cs typeface="Arial"/>
              </a:rPr>
              <a:t>entity </a:t>
            </a:r>
            <a:r>
              <a:rPr sz="900" spc="-10" dirty="0">
                <a:latin typeface="Arial"/>
                <a:cs typeface="Arial"/>
              </a:rPr>
              <a:t>association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Secure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name-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B2"/>
              </a:buClr>
              <a:buFont typeface="Menlo"/>
              <a:buChar char="•"/>
            </a:pPr>
            <a:endParaRPr sz="11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Self-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certifying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names</a:t>
            </a:r>
            <a:endParaRPr sz="1000">
              <a:latin typeface="Arial"/>
              <a:cs typeface="Arial"/>
            </a:endParaRPr>
          </a:p>
          <a:p>
            <a:pPr marL="302260" marR="19558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derived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(part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flat </a:t>
            </a:r>
            <a:r>
              <a:rPr sz="900" spc="-10" dirty="0">
                <a:latin typeface="Arial"/>
                <a:cs typeface="Arial"/>
              </a:rPr>
              <a:t>name: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id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entity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hash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 associated with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 </a:t>
            </a:r>
            <a:r>
              <a:rPr sz="900" i="1" spc="-10" dirty="0">
                <a:latin typeface="Arial"/>
                <a:cs typeface="Arial"/>
              </a:rPr>
              <a:t>entity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52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dealing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read-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entities,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otherwise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dirty="0">
                <a:latin typeface="Arial"/>
                <a:cs typeface="Arial"/>
              </a:rPr>
              <a:t>id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entity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public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key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entity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25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additional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returned,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verifiable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digital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signature.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710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Securing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name-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resolution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process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310"/>
              </a:spcBef>
            </a:pPr>
            <a:r>
              <a:rPr sz="900" dirty="0">
                <a:latin typeface="Arial"/>
                <a:cs typeface="Arial"/>
              </a:rPr>
              <a:t>Much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involved: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discussion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deferred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discussing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DNS.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467" y="3346954"/>
            <a:ext cx="553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Secure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flat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97711"/>
            <a:ext cx="8782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space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394586"/>
            <a:ext cx="3890645" cy="80708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graph</a:t>
            </a:r>
            <a:endParaRPr sz="1000">
              <a:latin typeface="Arial"/>
              <a:cs typeface="Arial"/>
            </a:endParaRPr>
          </a:p>
          <a:p>
            <a:pPr marL="16510" marR="5080" indent="-381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graph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leaf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represents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(named)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directory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graph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single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root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632" y="1302981"/>
            <a:ext cx="2958647" cy="123203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3547" y="2735853"/>
            <a:ext cx="3526154" cy="3435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(node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identifier,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edge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label)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127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spaces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166110" cy="1332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2838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easily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all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kinds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attributes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25" dirty="0">
                <a:latin typeface="Arial"/>
                <a:cs typeface="Arial"/>
              </a:rPr>
              <a:t>Type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Address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Nicknames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25" dirty="0">
                <a:latin typeface="Arial"/>
                <a:cs typeface="Arial"/>
              </a:rPr>
              <a:t>...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4127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spaces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16400" cy="19424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2965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easily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all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kinds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attributes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spc="-25" dirty="0">
                <a:latin typeface="Arial"/>
                <a:cs typeface="Arial"/>
              </a:rPr>
              <a:t>Type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dirty="0">
                <a:latin typeface="Arial"/>
                <a:cs typeface="Arial"/>
              </a:rPr>
              <a:t>Address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Nicknames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25" dirty="0">
                <a:latin typeface="Arial"/>
                <a:cs typeface="Arial"/>
              </a:rPr>
              <a:t>...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298450" marR="17780" indent="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Directory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attributes,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besides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table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(identifier,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label)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4127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spaces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377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Names,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identifiers,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1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addresses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Identifiers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6679" cy="176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Pure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meaning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all;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string.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can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comparison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only.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Identifier: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specific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properties</a:t>
            </a:r>
            <a:endParaRPr sz="1000">
              <a:latin typeface="Arial"/>
              <a:cs typeface="Arial"/>
            </a:endParaRPr>
          </a:p>
          <a:p>
            <a:pPr marL="265430" indent="-154940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entity.</a:t>
            </a:r>
            <a:endParaRPr sz="900">
              <a:latin typeface="Arial"/>
              <a:cs typeface="Arial"/>
            </a:endParaRPr>
          </a:p>
          <a:p>
            <a:pPr marL="26924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referred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identifier.</a:t>
            </a:r>
            <a:endParaRPr sz="900">
              <a:latin typeface="Arial"/>
              <a:cs typeface="Arial"/>
            </a:endParaRPr>
          </a:p>
          <a:p>
            <a:pPr marL="265430" indent="-15494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refers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reused).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necessarily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resolution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77888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resolve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(initial)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resolution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047" y="499476"/>
            <a:ext cx="3943350" cy="172529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6034" marR="156210">
              <a:lnSpc>
                <a:spcPts val="1210"/>
              </a:lnSpc>
              <a:spcBef>
                <a:spcPts val="35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resolve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(initial)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node?</a:t>
            </a:r>
            <a:endParaRPr sz="900">
              <a:latin typeface="Arial"/>
              <a:cs typeface="Arial"/>
            </a:endParaRPr>
          </a:p>
          <a:p>
            <a:pPr marL="25400" marR="17780" indent="4445">
              <a:lnSpc>
                <a:spcPct val="109600"/>
              </a:lnSpc>
              <a:spcBef>
                <a:spcPts val="5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Closure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mechanism:</a:t>
            </a:r>
            <a:r>
              <a:rPr sz="10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mechanism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select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implicit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from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which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start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000">
              <a:latin typeface="Arial"/>
              <a:cs typeface="Arial"/>
            </a:endParaRPr>
          </a:p>
          <a:p>
            <a:pPr marL="276225" indent="-114300">
              <a:lnSpc>
                <a:spcPct val="100000"/>
              </a:lnSpc>
              <a:spcBef>
                <a:spcPts val="405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76860" algn="l"/>
              </a:tabLst>
            </a:pPr>
            <a:r>
              <a:rPr sz="1000" spc="55" dirty="0">
                <a:latin typeface="Times New Roman"/>
                <a:cs typeface="Times New Roman"/>
                <a:hlinkClick r:id="rId4"/>
              </a:rPr>
              <a:t>www.distributed-</a:t>
            </a:r>
            <a:r>
              <a:rPr sz="1000" spc="70" dirty="0">
                <a:latin typeface="Times New Roman"/>
                <a:cs typeface="Times New Roman"/>
                <a:hlinkClick r:id="rId4"/>
              </a:rPr>
              <a:t>systems.net</a:t>
            </a:r>
            <a:r>
              <a:rPr sz="900" spc="70" dirty="0">
                <a:latin typeface="Arial"/>
                <a:cs typeface="Arial"/>
                <a:hlinkClick r:id="rId4"/>
              </a:rPr>
              <a:t>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</a:t>
            </a:r>
            <a:endParaRPr sz="900">
              <a:latin typeface="Arial"/>
              <a:cs typeface="Arial"/>
            </a:endParaRPr>
          </a:p>
          <a:p>
            <a:pPr marL="282575" marR="364490" indent="-120650">
              <a:lnSpc>
                <a:spcPts val="1210"/>
              </a:lnSpc>
              <a:spcBef>
                <a:spcPts val="40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76860" algn="l"/>
              </a:tabLst>
            </a:pPr>
            <a:r>
              <a:rPr sz="1000" dirty="0">
                <a:latin typeface="Times New Roman"/>
                <a:cs typeface="Times New Roman"/>
              </a:rPr>
              <a:t>/home/maarten/mbox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NFS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(possible recursive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search)</a:t>
            </a:r>
            <a:endParaRPr sz="900">
              <a:latin typeface="Arial"/>
              <a:cs typeface="Arial"/>
            </a:endParaRPr>
          </a:p>
          <a:p>
            <a:pPr marL="276225" indent="-114300">
              <a:lnSpc>
                <a:spcPts val="1160"/>
              </a:lnSpc>
              <a:buClr>
                <a:srgbClr val="3333B2"/>
              </a:buClr>
              <a:buSzPct val="90000"/>
              <a:buFont typeface="Menlo"/>
              <a:buChar char="•"/>
              <a:tabLst>
                <a:tab pos="276860" algn="l"/>
              </a:tabLst>
            </a:pPr>
            <a:r>
              <a:rPr sz="1000" dirty="0">
                <a:latin typeface="Times New Roman"/>
                <a:cs typeface="Times New Roman"/>
              </a:rPr>
              <a:t>0031</a:t>
            </a:r>
            <a:r>
              <a:rPr sz="1000" spc="225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20</a:t>
            </a:r>
            <a:r>
              <a:rPr sz="1000" spc="229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598</a:t>
            </a:r>
            <a:r>
              <a:rPr sz="1000" spc="229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7784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8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dial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phone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</a:t>
            </a:r>
            <a:endParaRPr sz="900">
              <a:latin typeface="Arial"/>
              <a:cs typeface="Arial"/>
            </a:endParaRPr>
          </a:p>
          <a:p>
            <a:pPr marL="276225" indent="-11430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76860" algn="l"/>
              </a:tabLst>
            </a:pPr>
            <a:r>
              <a:rPr sz="1000" spc="60" dirty="0">
                <a:latin typeface="Times New Roman"/>
                <a:cs typeface="Times New Roman"/>
              </a:rPr>
              <a:t>77.167.55.6</a:t>
            </a:r>
            <a:r>
              <a:rPr sz="900" spc="6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resolution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347" y="499476"/>
            <a:ext cx="3968750" cy="220472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38735" marR="168910">
              <a:lnSpc>
                <a:spcPts val="1210"/>
              </a:lnSpc>
              <a:spcBef>
                <a:spcPts val="35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resolve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(initial)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node?</a:t>
            </a:r>
            <a:endParaRPr sz="900">
              <a:latin typeface="Arial"/>
              <a:cs typeface="Arial"/>
            </a:endParaRPr>
          </a:p>
          <a:p>
            <a:pPr marL="38100" marR="30480" indent="4445">
              <a:lnSpc>
                <a:spcPct val="109600"/>
              </a:lnSpc>
              <a:spcBef>
                <a:spcPts val="5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Closure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mechanism:</a:t>
            </a:r>
            <a:r>
              <a:rPr sz="10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mechanism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select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implicit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from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which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start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000">
              <a:latin typeface="Arial"/>
              <a:cs typeface="Arial"/>
            </a:endParaRPr>
          </a:p>
          <a:p>
            <a:pPr marL="288925" indent="-114300">
              <a:lnSpc>
                <a:spcPct val="100000"/>
              </a:lnSpc>
              <a:spcBef>
                <a:spcPts val="405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89560" algn="l"/>
              </a:tabLst>
            </a:pPr>
            <a:r>
              <a:rPr sz="1000" spc="55" dirty="0">
                <a:latin typeface="Times New Roman"/>
                <a:cs typeface="Times New Roman"/>
                <a:hlinkClick r:id="rId4"/>
              </a:rPr>
              <a:t>www.distributed-</a:t>
            </a:r>
            <a:r>
              <a:rPr sz="1000" spc="70" dirty="0">
                <a:latin typeface="Times New Roman"/>
                <a:cs typeface="Times New Roman"/>
                <a:hlinkClick r:id="rId4"/>
              </a:rPr>
              <a:t>systems.net</a:t>
            </a:r>
            <a:r>
              <a:rPr sz="900" spc="70" dirty="0">
                <a:latin typeface="Arial"/>
                <a:cs typeface="Arial"/>
                <a:hlinkClick r:id="rId4"/>
              </a:rPr>
              <a:t>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</a:t>
            </a:r>
            <a:endParaRPr sz="900">
              <a:latin typeface="Arial"/>
              <a:cs typeface="Arial"/>
            </a:endParaRPr>
          </a:p>
          <a:p>
            <a:pPr marL="295275" marR="377190" indent="-120650">
              <a:lnSpc>
                <a:spcPts val="1210"/>
              </a:lnSpc>
              <a:spcBef>
                <a:spcPts val="40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89560" algn="l"/>
              </a:tabLst>
            </a:pPr>
            <a:r>
              <a:rPr sz="1000" dirty="0">
                <a:latin typeface="Times New Roman"/>
                <a:cs typeface="Times New Roman"/>
              </a:rPr>
              <a:t>/home/maarten/mbox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NFS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(possible recursive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search)</a:t>
            </a:r>
            <a:endParaRPr sz="900">
              <a:latin typeface="Arial"/>
              <a:cs typeface="Arial"/>
            </a:endParaRPr>
          </a:p>
          <a:p>
            <a:pPr marL="288925" indent="-114300">
              <a:lnSpc>
                <a:spcPts val="1160"/>
              </a:lnSpc>
              <a:buClr>
                <a:srgbClr val="3333B2"/>
              </a:buClr>
              <a:buSzPct val="90000"/>
              <a:buFont typeface="Menlo"/>
              <a:buChar char="•"/>
              <a:tabLst>
                <a:tab pos="289560" algn="l"/>
              </a:tabLst>
            </a:pPr>
            <a:r>
              <a:rPr sz="1000" dirty="0">
                <a:latin typeface="Times New Roman"/>
                <a:cs typeface="Times New Roman"/>
              </a:rPr>
              <a:t>0031</a:t>
            </a:r>
            <a:r>
              <a:rPr sz="1000" spc="225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20</a:t>
            </a:r>
            <a:r>
              <a:rPr sz="1000" spc="229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598</a:t>
            </a:r>
            <a:r>
              <a:rPr sz="1000" spc="229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7784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8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dial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phone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</a:t>
            </a:r>
            <a:endParaRPr sz="900">
              <a:latin typeface="Arial"/>
              <a:cs typeface="Arial"/>
            </a:endParaRPr>
          </a:p>
          <a:p>
            <a:pPr marL="288925" indent="-11430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SzPct val="90000"/>
              <a:buFont typeface="Menlo"/>
              <a:buChar char="•"/>
              <a:tabLst>
                <a:tab pos="289560" algn="l"/>
              </a:tabLst>
            </a:pPr>
            <a:r>
              <a:rPr sz="1000" spc="60" dirty="0">
                <a:latin typeface="Times New Roman"/>
                <a:cs typeface="Times New Roman"/>
              </a:rPr>
              <a:t>77.167.55.6</a:t>
            </a:r>
            <a:r>
              <a:rPr sz="900" spc="6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42545">
              <a:lnSpc>
                <a:spcPct val="100000"/>
              </a:lnSpc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105"/>
              </a:spcBef>
            </a:pPr>
            <a:r>
              <a:rPr sz="900" spc="-45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explicit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–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start?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linking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247" y="499476"/>
            <a:ext cx="3817620" cy="12592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Hard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endParaRPr sz="1000">
              <a:latin typeface="Arial"/>
              <a:cs typeface="Arial"/>
            </a:endParaRPr>
          </a:p>
          <a:p>
            <a:pPr marL="30480" marR="1778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path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resolved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graph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another.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Soft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link:</a:t>
            </a:r>
            <a:r>
              <a:rPr sz="1000" spc="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Allow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sz="1000" i="1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contain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another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node</a:t>
            </a:r>
            <a:endParaRPr sz="1000">
              <a:latin typeface="Arial"/>
              <a:cs typeface="Arial"/>
            </a:endParaRPr>
          </a:p>
          <a:p>
            <a:pPr marL="28321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sz="900" dirty="0">
                <a:latin typeface="Arial"/>
                <a:cs typeface="Arial"/>
              </a:rPr>
              <a:t>First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(leading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N</a:t>
            </a:r>
            <a:r>
              <a:rPr sz="900" spc="-2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28321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sz="900" dirty="0">
                <a:latin typeface="Arial"/>
                <a:cs typeface="Arial"/>
              </a:rPr>
              <a:t>Read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yielding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name</a:t>
            </a:r>
            <a:endParaRPr sz="900">
              <a:latin typeface="Arial"/>
              <a:cs typeface="Arial"/>
            </a:endParaRPr>
          </a:p>
          <a:p>
            <a:pPr marL="28321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3845" algn="l"/>
              </a:tabLst>
            </a:pPr>
            <a:r>
              <a:rPr sz="900" dirty="0">
                <a:latin typeface="Arial"/>
                <a:cs typeface="Arial"/>
              </a:rPr>
              <a:t>Name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name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Name</a:t>
            </a:r>
            <a:r>
              <a:rPr spc="-40" dirty="0"/>
              <a:t> </a:t>
            </a:r>
            <a:r>
              <a:rPr spc="-10" dirty="0"/>
              <a:t>linking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99476"/>
            <a:ext cx="3938904" cy="22275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Hard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endParaRPr sz="1000">
              <a:latin typeface="Arial"/>
              <a:cs typeface="Arial"/>
            </a:endParaRPr>
          </a:p>
          <a:p>
            <a:pPr marL="50800" marR="118745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path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resolved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graph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another.</a:t>
            </a: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Soft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link:</a:t>
            </a:r>
            <a:r>
              <a:rPr sz="1000" spc="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Allow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sz="1000" i="1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contain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another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node</a:t>
            </a:r>
            <a:endParaRPr sz="10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First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(leading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N</a:t>
            </a:r>
            <a:r>
              <a:rPr sz="900" spc="-25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Read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yielding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name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Name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name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Menlo"/>
              <a:buChar char="•"/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303530" marR="90805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determines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content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node,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particular,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25" dirty="0">
                <a:latin typeface="Arial"/>
                <a:cs typeface="Arial"/>
              </a:rPr>
              <a:t> to.</a:t>
            </a:r>
            <a:endParaRPr sz="900">
              <a:latin typeface="Arial"/>
              <a:cs typeface="Arial"/>
            </a:endParaRPr>
          </a:p>
          <a:p>
            <a:pPr marL="303530" marR="431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resolution </a:t>
            </a:r>
            <a:r>
              <a:rPr sz="900" dirty="0">
                <a:latin typeface="Arial"/>
                <a:cs typeface="Arial"/>
              </a:rPr>
              <a:t>given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name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586479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linking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concept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symbolic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explained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graph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3199" y="800069"/>
            <a:ext cx="2509183" cy="129180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300307"/>
            <a:ext cx="1457325" cy="3435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n5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name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Mounting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982" y="499476"/>
            <a:ext cx="3968750" cy="258572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19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41910" marR="304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merge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spaces </a:t>
            </a:r>
            <a:r>
              <a:rPr sz="900" spc="-10" dirty="0">
                <a:latin typeface="Arial"/>
                <a:cs typeface="Arial"/>
              </a:rPr>
              <a:t>transparently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mounting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associating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0" dirty="0">
                <a:latin typeface="Arial"/>
                <a:cs typeface="Arial"/>
              </a:rPr>
              <a:t> identifier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another </a:t>
            </a:r>
            <a:r>
              <a:rPr sz="900" spc="-20" dirty="0">
                <a:latin typeface="Arial"/>
                <a:cs typeface="Arial"/>
              </a:rPr>
              <a:t>name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space.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000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Foreign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space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accessed</a:t>
            </a:r>
            <a:endParaRPr sz="900">
              <a:latin typeface="Arial"/>
              <a:cs typeface="Arial"/>
            </a:endParaRPr>
          </a:p>
          <a:p>
            <a:pPr marL="294640" marR="18224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Mount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point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node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foreign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space</a:t>
            </a:r>
            <a:endParaRPr sz="900">
              <a:latin typeface="Arial"/>
              <a:cs typeface="Arial"/>
            </a:endParaRPr>
          </a:p>
          <a:p>
            <a:pPr marL="294640" marR="136525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Mounting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point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foreign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continue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resolution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Mounting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across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000">
              <a:latin typeface="Arial"/>
              <a:cs typeface="Arial"/>
            </a:endParaRPr>
          </a:p>
          <a:p>
            <a:pPr marL="291465" indent="-155575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AutoNum type="arabicPeriod"/>
              <a:tabLst>
                <a:tab pos="29210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protocol.</a:t>
            </a:r>
            <a:endParaRPr sz="900">
              <a:latin typeface="Arial"/>
              <a:cs typeface="Arial"/>
            </a:endParaRPr>
          </a:p>
          <a:p>
            <a:pPr marL="291465" indent="-15557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9210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  <a:p>
            <a:pPr marL="291465" indent="-15557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9210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mounting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foreign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space.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26976"/>
            <a:ext cx="3955415" cy="489584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Mounting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459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Mounting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spaces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specific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6237" y="726506"/>
            <a:ext cx="3410757" cy="2218473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resolution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846829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graph.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846829" cy="7518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graph.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16400" cy="1534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Broadcasting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Broadcast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ID,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requesting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return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current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address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beyond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local-</a:t>
            </a:r>
            <a:r>
              <a:rPr sz="900" dirty="0">
                <a:latin typeface="Arial"/>
                <a:cs typeface="Arial"/>
              </a:rPr>
              <a:t>area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listen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incoming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Address</a:t>
            </a:r>
            <a:r>
              <a:rPr sz="1000" spc="-5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Resolution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Protocol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(ARP)</a:t>
            </a:r>
            <a:endParaRPr sz="1000">
              <a:latin typeface="Arial"/>
              <a:cs typeface="Arial"/>
            </a:endParaRPr>
          </a:p>
          <a:p>
            <a:pPr marL="302260" marR="17780" indent="-3810">
              <a:lnSpc>
                <a:spcPct val="111600"/>
              </a:lnSpc>
              <a:spcBef>
                <a:spcPts val="170"/>
              </a:spcBef>
            </a:pPr>
            <a:r>
              <a:rPr sz="900" spc="-8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which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MAC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associated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broadcast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query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“who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address”?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solutions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872229" cy="12852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graph.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000">
              <a:latin typeface="Arial"/>
              <a:cs typeface="Arial"/>
            </a:endParaRPr>
          </a:p>
          <a:p>
            <a:pPr marL="278130" marR="4953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Global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aspect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administrations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872229" cy="17443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graph.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000">
              <a:latin typeface="Arial"/>
              <a:cs typeface="Arial"/>
            </a:endParaRPr>
          </a:p>
          <a:p>
            <a:pPr marL="278130" marR="4953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Global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aspect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administrations</a:t>
            </a:r>
            <a:endParaRPr sz="900">
              <a:latin typeface="Arial"/>
              <a:cs typeface="Arial"/>
            </a:endParaRPr>
          </a:p>
          <a:p>
            <a:pPr marL="278130" marR="74295" indent="-120650" algn="just">
              <a:lnSpc>
                <a:spcPct val="111600"/>
              </a:lnSpc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Administrational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mid-level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dirty="0">
                <a:latin typeface="Arial"/>
                <a:cs typeface="Arial"/>
              </a:rPr>
              <a:t>grouped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 administration.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38904" cy="220408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25400" marR="8445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graph.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000">
              <a:latin typeface="Arial"/>
              <a:cs typeface="Arial"/>
            </a:endParaRPr>
          </a:p>
          <a:p>
            <a:pPr marL="278130" marR="116839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Global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aspect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administrations</a:t>
            </a:r>
            <a:endParaRPr sz="900">
              <a:latin typeface="Arial"/>
              <a:cs typeface="Arial"/>
            </a:endParaRPr>
          </a:p>
          <a:p>
            <a:pPr marL="278130" marR="141605" indent="-120650" algn="just">
              <a:lnSpc>
                <a:spcPct val="111600"/>
              </a:lnSpc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Administrational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mid-level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dirty="0">
                <a:latin typeface="Arial"/>
                <a:cs typeface="Arial"/>
              </a:rPr>
              <a:t>grouped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 administration.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Managerial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level:</a:t>
            </a:r>
            <a:r>
              <a:rPr sz="9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low-level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single </a:t>
            </a:r>
            <a:r>
              <a:rPr sz="900" dirty="0">
                <a:latin typeface="Arial"/>
                <a:cs typeface="Arial"/>
              </a:rPr>
              <a:t>administration.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effectively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mapping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local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97711"/>
            <a:ext cx="195770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Name-</a:t>
            </a:r>
            <a:r>
              <a:rPr dirty="0"/>
              <a:t>space</a:t>
            </a:r>
            <a:r>
              <a:rPr spc="-25" dirty="0"/>
              <a:t> </a:t>
            </a:r>
            <a:r>
              <a:rPr spc="-10" dirty="0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365106"/>
            <a:ext cx="3773804" cy="359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 marR="5080" indent="-4445">
              <a:lnSpc>
                <a:spcPct val="109600"/>
              </a:lnSpc>
              <a:spcBef>
                <a:spcPts val="1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partitioning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DNS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space,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including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network files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4833" y="801497"/>
            <a:ext cx="3863387" cy="2486418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948429" cy="6273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Name-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implementation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9600"/>
              </a:lnSpc>
              <a:spcBef>
                <a:spcPts val="67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comparison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implementing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61796" y="924928"/>
          <a:ext cx="3079749" cy="1753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8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5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Item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Global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Administrational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Managerial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Worldwide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Organization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Department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5" dirty="0">
                          <a:latin typeface="Arial"/>
                          <a:cs typeface="Arial"/>
                        </a:rPr>
                        <a:t>Few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0" dirty="0">
                          <a:latin typeface="Arial"/>
                          <a:cs typeface="Arial"/>
                        </a:rPr>
                        <a:t>Many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Vast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numbers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Seconds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Milliseconds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Immediate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0" dirty="0">
                          <a:latin typeface="Arial"/>
                          <a:cs typeface="Arial"/>
                        </a:rPr>
                        <a:t>Lazy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Immediate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Immediate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0" dirty="0">
                          <a:latin typeface="Arial"/>
                          <a:cs typeface="Arial"/>
                        </a:rPr>
                        <a:t>Many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None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few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0" dirty="0">
                          <a:latin typeface="Arial"/>
                          <a:cs typeface="Arial"/>
                        </a:rPr>
                        <a:t>None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5" dirty="0">
                          <a:latin typeface="Arial"/>
                          <a:cs typeface="Arial"/>
                        </a:rPr>
                        <a:t>Yes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25" dirty="0">
                          <a:latin typeface="Arial"/>
                          <a:cs typeface="Arial"/>
                        </a:rPr>
                        <a:t>Yes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Sometimes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145">
                <a:tc gridSpan="2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1: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Geographical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scale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2: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#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Nodes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3: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Responsiveness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4: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Update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propagation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5: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#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Replicas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6:</a:t>
                      </a:r>
                      <a:r>
                        <a:rPr sz="9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Client-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side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caching?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Iterative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spc="-10" dirty="0"/>
              <a:t>resolution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00232"/>
            <a:ext cx="3895725" cy="862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rial"/>
              <a:buAutoNum type="arabicPeriod"/>
              <a:tabLst>
                <a:tab pos="278765" algn="l"/>
              </a:tabLst>
            </a:pP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name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,...,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5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])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0</a:t>
            </a:r>
            <a:r>
              <a:rPr sz="1050" i="1" spc="262" baseline="-15873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dir</a:t>
            </a:r>
            <a:endParaRPr sz="900">
              <a:latin typeface="Arial"/>
              <a:cs typeface="Arial"/>
            </a:endParaRPr>
          </a:p>
          <a:p>
            <a:pPr marL="274320" marR="17780" indent="-154940">
              <a:lnSpc>
                <a:spcPct val="111600"/>
              </a:lnSpc>
              <a:buClr>
                <a:srgbClr val="3333B2"/>
              </a:buClr>
              <a:buFont typeface="Arial"/>
              <a:buAutoNum type="arabicPeriod"/>
              <a:tabLst>
                <a:tab pos="278765" algn="l"/>
              </a:tabLst>
            </a:pP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0</a:t>
            </a:r>
            <a:r>
              <a:rPr sz="1050" i="1" spc="240" baseline="-15873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resolves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name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270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dir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returning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identification </a:t>
            </a:r>
            <a:r>
              <a:rPr sz="900" dirty="0">
                <a:latin typeface="Arial"/>
                <a:cs typeface="Arial"/>
              </a:rPr>
              <a:t>(address)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dir</a:t>
            </a:r>
            <a:r>
              <a:rPr sz="1050" i="1" spc="-30" baseline="-15873" dirty="0">
                <a:latin typeface="Arial"/>
                <a:cs typeface="Arial"/>
              </a:rPr>
              <a:t>1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Client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[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42" baseline="-15873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...,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5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])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etc.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4503" y="1474058"/>
            <a:ext cx="3142802" cy="168304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96603"/>
            <a:ext cx="3909060" cy="122999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90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Recursive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542925" indent="-1587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rial"/>
              <a:buAutoNum type="arabicPeriod"/>
              <a:tabLst>
                <a:tab pos="543560" algn="l"/>
              </a:tabLst>
            </a:pP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name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,...,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5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])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0</a:t>
            </a:r>
            <a:r>
              <a:rPr sz="1050" i="1" spc="262" baseline="-15873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dir</a:t>
            </a:r>
            <a:endParaRPr sz="900">
              <a:latin typeface="Arial"/>
              <a:cs typeface="Arial"/>
            </a:endParaRPr>
          </a:p>
          <a:p>
            <a:pPr marL="5429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/>
              <a:tabLst>
                <a:tab pos="543560" algn="l"/>
              </a:tabLst>
            </a:pP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0</a:t>
            </a:r>
            <a:r>
              <a:rPr sz="1050" i="1" spc="254" baseline="-15873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resolves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name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→</a:t>
            </a:r>
            <a:r>
              <a:rPr sz="900" i="1" spc="-26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dir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sends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resolve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dir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[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42" baseline="-15873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...,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name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5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])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dir</a:t>
            </a:r>
            <a:r>
              <a:rPr sz="1050" i="1" spc="-15" baseline="-15873" dirty="0">
                <a:latin typeface="Arial"/>
                <a:cs typeface="Arial"/>
              </a:rPr>
              <a:t>1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rial"/>
              <a:buAutoNum type="arabicPeriod" startAt="3"/>
              <a:tabLst>
                <a:tab pos="543560" algn="l"/>
              </a:tabLst>
            </a:pP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0</a:t>
            </a:r>
            <a:r>
              <a:rPr sz="1050" i="1" spc="16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Server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1608" y="1439260"/>
            <a:ext cx="3059841" cy="1551539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1968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Caching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recursive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3352" y="557827"/>
            <a:ext cx="3582551" cy="1423706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Scalability</a:t>
            </a:r>
            <a:r>
              <a:rPr spc="-60" dirty="0"/>
              <a:t> </a:t>
            </a:r>
            <a:r>
              <a:rPr spc="-10" dirty="0"/>
              <a:t>issues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71706"/>
            <a:ext cx="3787775" cy="5492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Size</a:t>
            </a:r>
            <a:r>
              <a:rPr sz="10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scalability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per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trouble.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Scalability</a:t>
            </a:r>
            <a:r>
              <a:rPr spc="-60" dirty="0"/>
              <a:t> </a:t>
            </a:r>
            <a:r>
              <a:rPr spc="-10" dirty="0"/>
              <a:t>issues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71706"/>
            <a:ext cx="3787775" cy="12611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Size</a:t>
            </a:r>
            <a:r>
              <a:rPr sz="10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scalability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per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trouble.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7780" marR="13335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administrational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 </a:t>
            </a:r>
            <a:r>
              <a:rPr sz="900" dirty="0">
                <a:latin typeface="Arial"/>
                <a:cs typeface="Arial"/>
              </a:rPr>
              <a:t>hardly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extensive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mapping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082415" cy="1791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pointers</a:t>
            </a:r>
            <a:endParaRPr sz="1200">
              <a:latin typeface="Arial"/>
              <a:cs typeface="Arial"/>
            </a:endParaRPr>
          </a:p>
          <a:p>
            <a:pPr marL="2838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moves,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leaves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behind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pointer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endParaRPr sz="1000">
              <a:latin typeface="Arial"/>
              <a:cs typeface="Arial"/>
            </a:endParaRPr>
          </a:p>
          <a:p>
            <a:pPr marL="542925" marR="139700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Dereferencing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entirely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transparent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simply following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pointers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Update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reference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found</a:t>
            </a:r>
            <a:endParaRPr sz="900">
              <a:latin typeface="Arial"/>
              <a:cs typeface="Arial"/>
            </a:endParaRPr>
          </a:p>
          <a:p>
            <a:pPr marL="542925" marR="3429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Geographical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scalability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problems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reduction </a:t>
            </a:r>
            <a:r>
              <a:rPr sz="900" dirty="0">
                <a:latin typeface="Arial"/>
                <a:cs typeface="Arial"/>
              </a:rPr>
              <a:t>mechanisms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needed):</a:t>
            </a:r>
            <a:endParaRPr sz="900">
              <a:latin typeface="Arial"/>
              <a:cs typeface="Arial"/>
            </a:endParaRPr>
          </a:p>
          <a:p>
            <a:pPr marL="795655" lvl="1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796290" algn="l"/>
              </a:tabLst>
            </a:pPr>
            <a:r>
              <a:rPr sz="900" dirty="0">
                <a:latin typeface="Arial"/>
                <a:cs typeface="Arial"/>
              </a:rPr>
              <a:t>Long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fault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tolerant</a:t>
            </a:r>
            <a:endParaRPr sz="900">
              <a:latin typeface="Arial"/>
              <a:cs typeface="Arial"/>
            </a:endParaRPr>
          </a:p>
          <a:p>
            <a:pPr marL="795655" lvl="1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796290" algn="l"/>
              </a:tabLst>
            </a:pPr>
            <a:r>
              <a:rPr sz="900" dirty="0">
                <a:latin typeface="Arial"/>
                <a:cs typeface="Arial"/>
              </a:rPr>
              <a:t>Increased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dereferencing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48640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solutions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Scalability</a:t>
            </a:r>
            <a:r>
              <a:rPr spc="-60" dirty="0"/>
              <a:t> </a:t>
            </a:r>
            <a:r>
              <a:rPr spc="-10" dirty="0"/>
              <a:t>issues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71706"/>
            <a:ext cx="3919220" cy="197358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Size</a:t>
            </a:r>
            <a:r>
              <a:rPr sz="10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scalability</a:t>
            </a:r>
            <a:endParaRPr sz="1000">
              <a:latin typeface="Arial"/>
              <a:cs typeface="Arial"/>
            </a:endParaRPr>
          </a:p>
          <a:p>
            <a:pPr marL="17780" marR="13589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per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spc="-10" dirty="0">
                <a:latin typeface="Arial"/>
                <a:cs typeface="Arial"/>
              </a:rPr>
              <a:t>high-level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big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trouble.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7780" marR="144145" indent="-3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administrational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 </a:t>
            </a:r>
            <a:r>
              <a:rPr sz="900" dirty="0">
                <a:latin typeface="Arial"/>
                <a:cs typeface="Arial"/>
              </a:rPr>
              <a:t>hardly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extensive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mapping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4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important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address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represented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traditional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name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unsuitable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entities.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Scalability</a:t>
            </a:r>
            <a:r>
              <a:rPr spc="-60" dirty="0"/>
              <a:t> </a:t>
            </a:r>
            <a:r>
              <a:rPr spc="-10" dirty="0"/>
              <a:t>issues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64471"/>
            <a:ext cx="3763010" cy="360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5080" indent="-6350">
              <a:lnSpc>
                <a:spcPct val="109600"/>
              </a:lnSpc>
              <a:spcBef>
                <a:spcPts val="100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We</a:t>
            </a:r>
            <a:r>
              <a:rPr sz="10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need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sz="10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ensure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that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10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resolution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process</a:t>
            </a:r>
            <a:r>
              <a:rPr sz="10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scales</a:t>
            </a:r>
            <a:r>
              <a:rPr sz="10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across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large</a:t>
            </a:r>
            <a:r>
              <a:rPr sz="1000" spc="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geographical</a:t>
            </a:r>
            <a:r>
              <a:rPr sz="1000" spc="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distances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5312" y="935758"/>
            <a:ext cx="3353582" cy="121558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7294" y="2358680"/>
            <a:ext cx="388302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mapping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anywhere,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introduce</a:t>
            </a:r>
            <a:r>
              <a:rPr sz="900" spc="-25" dirty="0">
                <a:latin typeface="Arial"/>
                <a:cs typeface="Arial"/>
              </a:rPr>
              <a:t> an </a:t>
            </a:r>
            <a:r>
              <a:rPr sz="900" dirty="0">
                <a:latin typeface="Arial"/>
                <a:cs typeface="Arial"/>
              </a:rPr>
              <a:t>implicit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dependency.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668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implementation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space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067" y="-1515"/>
            <a:ext cx="4552315" cy="15322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3995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00">
              <a:latin typeface="Arial"/>
              <a:cs typeface="Arial"/>
            </a:endParaRPr>
          </a:p>
          <a:p>
            <a:pPr marL="79375">
              <a:lnSpc>
                <a:spcPct val="100000"/>
              </a:lnSpc>
              <a:spcBef>
                <a:spcPts val="5"/>
              </a:spcBef>
            </a:pP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DNS</a:t>
            </a:r>
            <a:endParaRPr sz="1200">
              <a:latin typeface="Arial"/>
              <a:cs typeface="Arial"/>
            </a:endParaRPr>
          </a:p>
          <a:p>
            <a:pPr marL="331470">
              <a:lnSpc>
                <a:spcPct val="100000"/>
              </a:lnSpc>
              <a:spcBef>
                <a:spcPts val="4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584835" marR="328295" indent="-120650">
              <a:lnSpc>
                <a:spcPct val="111600"/>
              </a:lnSpc>
              <a:spcBef>
                <a:spcPts val="380"/>
              </a:spcBef>
              <a:buClr>
                <a:srgbClr val="3333B2"/>
              </a:buClr>
              <a:buFont typeface="Menlo"/>
              <a:buChar char="•"/>
              <a:tabLst>
                <a:tab pos="585470" algn="l"/>
              </a:tabLst>
            </a:pPr>
            <a:r>
              <a:rPr sz="900" spc="-10" dirty="0">
                <a:latin typeface="Arial"/>
                <a:cs typeface="Arial"/>
              </a:rPr>
              <a:t>Hierarchically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exactly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one </a:t>
            </a:r>
            <a:r>
              <a:rPr sz="900" dirty="0">
                <a:latin typeface="Arial"/>
                <a:cs typeface="Arial"/>
              </a:rPr>
              <a:t>incoming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label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=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label.</a:t>
            </a:r>
            <a:endParaRPr sz="900">
              <a:latin typeface="Arial"/>
              <a:cs typeface="Arial"/>
            </a:endParaRPr>
          </a:p>
          <a:p>
            <a:pPr marL="58483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8547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domain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subtree</a:t>
            </a:r>
            <a:endParaRPr sz="900">
              <a:latin typeface="Arial"/>
              <a:cs typeface="Arial"/>
            </a:endParaRPr>
          </a:p>
          <a:p>
            <a:pPr marL="58483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8547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domain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domain’s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node.</a:t>
            </a:r>
            <a:endParaRPr sz="900">
              <a:latin typeface="Arial"/>
              <a:cs typeface="Arial"/>
            </a:endParaRPr>
          </a:p>
          <a:p>
            <a:pPr marL="331470">
              <a:lnSpc>
                <a:spcPct val="100000"/>
              </a:lnSpc>
              <a:spcBef>
                <a:spcPts val="8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92645" y="1606143"/>
          <a:ext cx="3018155" cy="1517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2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84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b="1" spc="-20" dirty="0">
                          <a:latin typeface="Arial"/>
                          <a:cs typeface="Arial"/>
                        </a:rPr>
                        <a:t>Type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Refers</a:t>
                      </a:r>
                      <a:r>
                        <a:rPr sz="8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to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SOA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Zone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Holds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info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represented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zone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Host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IP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addr.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host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this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node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represents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MX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Domain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Mail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server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handle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mail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this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node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86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SRV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Domain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Server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handling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specific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service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Zone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Name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server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represented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zone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CNAME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Node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Symbolic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link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PTR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Host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Canonical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name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host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HINFO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Host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Info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this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host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TXT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Any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kind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Any</a:t>
                      </a:r>
                      <a:r>
                        <a:rPr sz="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info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considered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useful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061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Example: The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Domain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90678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Modern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DNS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5881" y="552747"/>
            <a:ext cx="3156238" cy="8550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43940" y="1420426"/>
            <a:ext cx="291719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traditional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implementation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DNS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5881" y="1863311"/>
            <a:ext cx="3156238" cy="85508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455877" y="2731003"/>
            <a:ext cx="169291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DNS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07061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Example: The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Domain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Name</a:t>
            </a:r>
            <a:r>
              <a:rPr sz="500" spc="-1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700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Secure</a:t>
            </a:r>
            <a:r>
              <a:rPr spc="-45" dirty="0"/>
              <a:t> </a:t>
            </a:r>
            <a:r>
              <a:rPr spc="-25" dirty="0"/>
              <a:t>DNS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72482"/>
            <a:ext cx="3867150" cy="256032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43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000">
              <a:latin typeface="Arial"/>
              <a:cs typeface="Arial"/>
            </a:endParaRPr>
          </a:p>
          <a:p>
            <a:pPr marL="29209" marR="177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Resource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records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signed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zone. Examples:</a:t>
            </a:r>
            <a:endParaRPr sz="900">
              <a:latin typeface="Arial"/>
              <a:cs typeface="Arial"/>
            </a:endParaRPr>
          </a:p>
          <a:p>
            <a:pPr marL="278130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IPv4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zone</a:t>
            </a:r>
            <a:endParaRPr sz="900">
              <a:latin typeface="Arial"/>
              <a:cs typeface="Arial"/>
            </a:endParaRPr>
          </a:p>
          <a:p>
            <a:pPr marL="27813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IPv6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zone</a:t>
            </a:r>
            <a:endParaRPr sz="900">
              <a:latin typeface="Arial"/>
              <a:cs typeface="Arial"/>
            </a:endParaRPr>
          </a:p>
          <a:p>
            <a:pPr marL="278130" indent="-116839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zone</a:t>
            </a:r>
            <a:endParaRPr sz="900">
              <a:latin typeface="Arial"/>
              <a:cs typeface="Arial"/>
            </a:endParaRPr>
          </a:p>
          <a:p>
            <a:pPr marL="29209" marR="322580" indent="-3810">
              <a:lnSpc>
                <a:spcPct val="111600"/>
              </a:lnSpc>
              <a:spcBef>
                <a:spcPts val="39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signing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 </a:t>
            </a:r>
            <a:r>
              <a:rPr sz="900" dirty="0">
                <a:latin typeface="Arial"/>
                <a:cs typeface="Arial"/>
              </a:rPr>
              <a:t>resource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records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zone,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zone-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signing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Trusting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signatures</a:t>
            </a:r>
            <a:endParaRPr sz="1000">
              <a:latin typeface="Arial"/>
              <a:cs typeface="Arial"/>
            </a:endParaRPr>
          </a:p>
          <a:p>
            <a:pPr marL="281940" marR="12700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zone-</a:t>
            </a:r>
            <a:r>
              <a:rPr sz="900" dirty="0">
                <a:latin typeface="Arial"/>
                <a:cs typeface="Arial"/>
              </a:rPr>
              <a:t>signing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dirty="0">
                <a:latin typeface="Arial"/>
                <a:cs typeface="Arial"/>
              </a:rPr>
              <a:t>signed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signing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1940" marR="4699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key-</a:t>
            </a:r>
            <a:r>
              <a:rPr sz="900" dirty="0">
                <a:latin typeface="Arial"/>
                <a:cs typeface="Arial"/>
              </a:rPr>
              <a:t>signing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stored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at,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signed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parent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zone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061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Example: The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Domain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Name</a:t>
            </a:r>
            <a:r>
              <a:rPr sz="500" spc="-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86931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DNS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1015" y="545261"/>
            <a:ext cx="2993566" cy="8666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18134" y="1501881"/>
            <a:ext cx="3746500" cy="1588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Building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trust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chain</a:t>
            </a:r>
            <a:endParaRPr sz="10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single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resource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records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RR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HZ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09" baseline="-15873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signed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SKZ</a:t>
            </a:r>
            <a:r>
              <a:rPr sz="1050" i="1" spc="-30" baseline="-15873" dirty="0">
                <a:latin typeface="Arial"/>
                <a:cs typeface="Arial"/>
              </a:rPr>
              <a:t>k</a:t>
            </a:r>
            <a:endParaRPr sz="1050" baseline="-15873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i="1" dirty="0">
                <a:latin typeface="Arial"/>
                <a:cs typeface="Arial"/>
              </a:rPr>
              <a:t>SZK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7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ZSK</a:t>
            </a:r>
            <a:r>
              <a:rPr sz="1050" i="1" spc="-30" baseline="-15873" dirty="0">
                <a:latin typeface="Arial"/>
                <a:cs typeface="Arial"/>
              </a:rPr>
              <a:t>k</a:t>
            </a:r>
            <a:endParaRPr sz="1050" baseline="-15873">
              <a:latin typeface="Arial"/>
              <a:cs typeface="Arial"/>
            </a:endParaRPr>
          </a:p>
          <a:p>
            <a:pPr marL="290830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(Set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ZSK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09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HK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signed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SKK</a:t>
            </a:r>
            <a:r>
              <a:rPr sz="1050" i="1" spc="-30" baseline="-15873" dirty="0">
                <a:latin typeface="Arial"/>
                <a:cs typeface="Arial"/>
              </a:rPr>
              <a:t>k</a:t>
            </a:r>
            <a:endParaRPr sz="1050" baseline="-15873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sz="900" i="1" dirty="0">
                <a:latin typeface="Arial"/>
                <a:cs typeface="Arial"/>
              </a:rPr>
              <a:t>SKK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7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public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KSK</a:t>
            </a:r>
            <a:r>
              <a:rPr sz="1050" i="1" spc="-30" baseline="-15873" dirty="0">
                <a:latin typeface="Arial"/>
                <a:cs typeface="Arial"/>
              </a:rPr>
              <a:t>k</a:t>
            </a:r>
            <a:endParaRPr sz="1050" baseline="-15873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2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verify</a:t>
            </a:r>
            <a:r>
              <a:rPr sz="9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signature</a:t>
            </a:r>
            <a:r>
              <a:rPr sz="9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SKZ</a:t>
            </a:r>
            <a:r>
              <a:rPr sz="1050" baseline="-15873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HZ</a:t>
            </a:r>
            <a:r>
              <a:rPr sz="1050" baseline="-15873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RR</a:t>
            </a:r>
            <a:r>
              <a:rPr sz="900" dirty="0">
                <a:latin typeface="Arial"/>
                <a:cs typeface="Arial"/>
              </a:rPr>
              <a:t>))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checking</a:t>
            </a:r>
            <a:endParaRPr sz="900">
              <a:latin typeface="Arial"/>
              <a:cs typeface="Arial"/>
            </a:endParaRPr>
          </a:p>
          <a:p>
            <a:pPr marL="961390" algn="ctr">
              <a:lnSpc>
                <a:spcPct val="100000"/>
              </a:lnSpc>
              <a:spcBef>
                <a:spcPts val="865"/>
              </a:spcBef>
            </a:pPr>
            <a:r>
              <a:rPr sz="700" spc="-40" dirty="0">
                <a:latin typeface="Arial"/>
                <a:cs typeface="Arial"/>
              </a:rPr>
              <a:t>?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81985" y="3047723"/>
            <a:ext cx="7493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5" dirty="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8379" y="2999188"/>
            <a:ext cx="1891664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i="1" dirty="0">
                <a:latin typeface="Arial"/>
                <a:cs typeface="Arial"/>
              </a:rPr>
              <a:t>ZSK</a:t>
            </a:r>
            <a:r>
              <a:rPr sz="1050" baseline="-15873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SKZ</a:t>
            </a:r>
            <a:r>
              <a:rPr sz="1050" baseline="-15873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HZ</a:t>
            </a:r>
            <a:r>
              <a:rPr sz="1050" baseline="-15873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RR</a:t>
            </a:r>
            <a:r>
              <a:rPr sz="900" dirty="0">
                <a:latin typeface="Arial"/>
                <a:cs typeface="Arial"/>
              </a:rPr>
              <a:t>)))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HZ</a:t>
            </a:r>
            <a:r>
              <a:rPr sz="900" i="1" spc="4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(</a:t>
            </a:r>
            <a:r>
              <a:rPr sz="900" i="1" spc="-20" dirty="0">
                <a:latin typeface="Arial"/>
                <a:cs typeface="Arial"/>
              </a:rPr>
              <a:t>RR</a:t>
            </a:r>
            <a:r>
              <a:rPr sz="900" spc="-2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07061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 The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Domain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Name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0547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NFS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7965" y="576877"/>
            <a:ext cx="3830804" cy="178167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547" y="2462134"/>
            <a:ext cx="3865879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export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imported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mounting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different (nonsharable)</a:t>
            </a:r>
            <a:r>
              <a:rPr sz="900" spc="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namespaces</a:t>
            </a:r>
            <a:r>
              <a:rPr sz="900" spc="-10" dirty="0">
                <a:latin typeface="Arial"/>
                <a:cs typeface="Arial"/>
              </a:rPr>
              <a:t>!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11333" y="-1515"/>
            <a:ext cx="5435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8929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Mounting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nested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directories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5038" y="579226"/>
            <a:ext cx="3880044" cy="233786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Attribute-</a:t>
            </a:r>
            <a:r>
              <a:rPr dirty="0"/>
              <a:t>based </a:t>
            </a:r>
            <a:r>
              <a:rPr spc="-10" dirty="0"/>
              <a:t>naming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76682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convenient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entities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traditional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directory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services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(aka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yellow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pages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Directory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Attribute-</a:t>
            </a:r>
            <a:r>
              <a:rPr dirty="0"/>
              <a:t>based </a:t>
            </a:r>
            <a:r>
              <a:rPr spc="-10" dirty="0"/>
              <a:t>naming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766820" cy="1208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convenient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entities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attributes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traditional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directory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services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(aka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yellow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pages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46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Lookup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expensive,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requested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against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actual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inspect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all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entities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(in </a:t>
            </a:r>
            <a:r>
              <a:rPr sz="900" spc="-10" dirty="0">
                <a:latin typeface="Arial"/>
                <a:cs typeface="Arial"/>
              </a:rPr>
              <a:t>principle).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Directory</a:t>
            </a:r>
            <a:r>
              <a:rPr sz="500" spc="-2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1028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Home-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Single-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tiered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scheme:</a:t>
            </a:r>
            <a:r>
              <a:rPr sz="10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Let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home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keep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track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Entity’s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home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address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registered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registers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foreign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address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foreign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3596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Home-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based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50" dirty="0"/>
              <a:t> </a:t>
            </a:r>
            <a:r>
              <a:rPr dirty="0"/>
              <a:t>directory</a:t>
            </a:r>
            <a:r>
              <a:rPr spc="-45" dirty="0"/>
              <a:t> </a:t>
            </a:r>
            <a:r>
              <a:rPr spc="-10" dirty="0"/>
              <a:t>services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70520"/>
            <a:ext cx="3913504" cy="113665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scalable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searching</a:t>
            </a:r>
            <a:endParaRPr sz="1000">
              <a:latin typeface="Arial"/>
              <a:cs typeface="Arial"/>
            </a:endParaRPr>
          </a:p>
          <a:p>
            <a:pPr marL="12700" marR="72390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Implement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basic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combine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traditional </a:t>
            </a:r>
            <a:r>
              <a:rPr sz="900" dirty="0">
                <a:latin typeface="Arial"/>
                <a:cs typeface="Arial"/>
              </a:rPr>
              <a:t>structured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(LDAP)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consists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attribute,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uniquely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named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lookups.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06970" y="2616263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2647" y="2748483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8087" y="2880703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34390" y="1708886"/>
          <a:ext cx="3334384" cy="1212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9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9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 marL="78105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Attribute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Abbr.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Value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78105">
                        <a:lnSpc>
                          <a:spcPts val="955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Country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55"/>
                        </a:lnSpc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C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55"/>
                        </a:lnSpc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NL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Locality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Amsterdam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Organization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O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VU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University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OrganizationalUnit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OU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Computer</a:t>
                      </a:r>
                      <a:r>
                        <a:rPr sz="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Science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CommonName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i="1" spc="-25" dirty="0">
                          <a:latin typeface="Arial"/>
                          <a:cs typeface="Arial"/>
                        </a:rPr>
                        <a:t>CN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Main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server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Mail</a:t>
                      </a:r>
                      <a:r>
                        <a:rPr sz="8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Servers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–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137.37.20.3,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130.37.24.6,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137.37.20.10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FTP</a:t>
                      </a:r>
                      <a:r>
                        <a:rPr sz="8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Server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–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130.37.20.20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605">
                <a:tc>
                  <a:txBody>
                    <a:bodyPr/>
                    <a:lstStyle/>
                    <a:p>
                      <a:pPr marL="78105">
                        <a:lnSpc>
                          <a:spcPts val="944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WWW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Server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4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–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44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130.37.20.20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103886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implementations: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LDAP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" dirty="0"/>
              <a:t>LDAP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17933"/>
            <a:ext cx="3947795" cy="150812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Directory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Information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LDAP </a:t>
            </a:r>
            <a:r>
              <a:rPr sz="900" spc="-10" dirty="0">
                <a:latin typeface="Arial"/>
                <a:cs typeface="Arial"/>
              </a:rPr>
              <a:t>service.</a:t>
            </a:r>
            <a:endParaRPr sz="900">
              <a:latin typeface="Arial"/>
              <a:cs typeface="Arial"/>
            </a:endParaRPr>
          </a:p>
          <a:p>
            <a:pPr marL="287020" marR="281940" indent="-116839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record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attributes </a:t>
            </a:r>
            <a:r>
              <a:rPr sz="900" dirty="0">
                <a:latin typeface="Arial"/>
                <a:cs typeface="Arial"/>
              </a:rPr>
              <a:t>(called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Relative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Distinguished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dirty="0">
                <a:latin typeface="Arial"/>
                <a:cs typeface="Arial"/>
              </a:rPr>
              <a:t>),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looked</a:t>
            </a:r>
            <a:r>
              <a:rPr sz="900" spc="-25" dirty="0">
                <a:latin typeface="Arial"/>
                <a:cs typeface="Arial"/>
              </a:rPr>
              <a:t> up.</a:t>
            </a:r>
            <a:endParaRPr sz="900">
              <a:latin typeface="Arial"/>
              <a:cs typeface="Arial"/>
            </a:endParaRPr>
          </a:p>
          <a:p>
            <a:pPr marL="290830" marR="30099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Directory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Information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Tree</a:t>
            </a:r>
            <a:r>
              <a:rPr sz="900" spc="-1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graph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LDAP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directory </a:t>
            </a:r>
            <a:r>
              <a:rPr sz="900" dirty="0">
                <a:latin typeface="Arial"/>
                <a:cs typeface="Arial"/>
              </a:rPr>
              <a:t>service;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represents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entry.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Part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tree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6995" y="2032635"/>
            <a:ext cx="2474023" cy="1157904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03886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sz="500" spc="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implementations: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LDAP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75443" y="-1515"/>
            <a:ext cx="67945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95592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LDAP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entries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HostName</a:t>
            </a:r>
            <a:r>
              <a:rPr sz="1000" i="1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RDN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80885" y="793788"/>
          <a:ext cx="3841748" cy="1156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5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018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Attribute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Value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Attribute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Value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Locality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Amsterdam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Locality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Amsterdam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Organization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VU</a:t>
                      </a:r>
                      <a:r>
                        <a:rPr sz="800" i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University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Organization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VU</a:t>
                      </a:r>
                      <a:r>
                        <a:rPr sz="800" i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University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OrganizationalUnit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Computer</a:t>
                      </a:r>
                      <a:r>
                        <a:rPr sz="800" i="1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Science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OrganizationalUnit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Computer</a:t>
                      </a:r>
                      <a:r>
                        <a:rPr sz="800" i="1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Science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CommonName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Main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 server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CommonName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Main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 server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HostName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20" dirty="0">
                          <a:latin typeface="Arial"/>
                          <a:cs typeface="Arial"/>
                        </a:rPr>
                        <a:t>star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HostName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zephyr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HostAddress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192.31.231.42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HostAddress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137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.37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.20.10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321894" y="2017362"/>
            <a:ext cx="3735756" cy="162224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8100" marR="30480">
              <a:lnSpc>
                <a:spcPts val="1040"/>
              </a:lnSpc>
              <a:spcBef>
                <a:spcPts val="265"/>
              </a:spcBef>
            </a:pPr>
            <a:r>
              <a:rPr sz="800" dirty="0">
                <a:latin typeface="Arial"/>
                <a:cs typeface="Arial"/>
              </a:rPr>
              <a:t>Result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of</a:t>
            </a:r>
            <a:r>
              <a:rPr sz="800" spc="204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search("</a:t>
            </a:r>
            <a:r>
              <a:rPr sz="900" dirty="0">
                <a:latin typeface="Times New Roman"/>
                <a:cs typeface="Times New Roman"/>
              </a:rPr>
              <a:t>(C=NL)(O=VU</a:t>
            </a:r>
            <a:r>
              <a:rPr sz="900" spc="135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Times New Roman"/>
                <a:cs typeface="Times New Roman"/>
              </a:rPr>
              <a:t>University)(OU=</a:t>
            </a:r>
            <a:r>
              <a:rPr sz="1400" spc="-15" baseline="-8333" dirty="0">
                <a:latin typeface="Times New Roman"/>
                <a:cs typeface="Times New Roman"/>
              </a:rPr>
              <a:t>*</a:t>
            </a:r>
            <a:r>
              <a:rPr sz="900" spc="-10" dirty="0">
                <a:latin typeface="Times New Roman"/>
                <a:cs typeface="Times New Roman"/>
              </a:rPr>
              <a:t>)(CN=Main</a:t>
            </a:r>
            <a:r>
              <a:rPr lang="en-US" sz="900" spc="-10" dirty="0">
                <a:latin typeface="Times New Roman"/>
                <a:cs typeface="Times New Roman"/>
              </a:rPr>
              <a:t> </a:t>
            </a:r>
            <a:r>
              <a:rPr sz="900" spc="105" dirty="0">
                <a:latin typeface="Times New Roman"/>
                <a:cs typeface="Times New Roman"/>
              </a:rPr>
              <a:t>server)"</a:t>
            </a:r>
            <a:r>
              <a:rPr sz="1000" spc="105" dirty="0">
                <a:latin typeface="Times New Roman"/>
                <a:cs typeface="Times New Roman"/>
              </a:rPr>
              <a:t>)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03886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implementations: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LDAP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75443" y="-1515"/>
            <a:ext cx="67945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2799715" cy="1968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index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2" name="object 12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3467" y="3349927"/>
            <a:ext cx="889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implementations</a:t>
            </a:r>
            <a:endParaRPr sz="500">
              <a:latin typeface="Arial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9028BC-0EFB-9680-B10F-BB47DA6AF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931" y="598688"/>
            <a:ext cx="4075519" cy="227749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Drawbacks</a:t>
            </a:r>
            <a:r>
              <a:rPr spc="-45" dirty="0"/>
              <a:t> </a:t>
            </a:r>
            <a:r>
              <a:rPr dirty="0"/>
              <a:t>of</a:t>
            </a:r>
            <a:r>
              <a:rPr spc="-40" dirty="0"/>
              <a:t> </a:t>
            </a:r>
            <a:r>
              <a:rPr dirty="0"/>
              <a:t>distributed</a:t>
            </a:r>
            <a:r>
              <a:rPr spc="-40" dirty="0"/>
              <a:t> </a:t>
            </a:r>
            <a:r>
              <a:rPr spc="-10" dirty="0"/>
              <a:t>index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37684"/>
            <a:ext cx="3938904" cy="117411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7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Quite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few</a:t>
            </a:r>
            <a:endParaRPr sz="10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involving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</a:t>
            </a:r>
            <a:endParaRPr sz="900">
              <a:latin typeface="Arial"/>
              <a:cs typeface="Arial"/>
            </a:endParaRPr>
          </a:p>
          <a:p>
            <a:pPr marL="266700" marR="17780" indent="-10922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Imagine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looking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</a:t>
            </a:r>
            <a:r>
              <a:rPr sz="900" i="1" spc="-10" dirty="0">
                <a:latin typeface="Arial"/>
                <a:cs typeface="Arial"/>
              </a:rPr>
              <a:t>lastName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Smith</a:t>
            </a:r>
            <a:r>
              <a:rPr sz="900" i="1" spc="-105" dirty="0">
                <a:latin typeface="Arial"/>
                <a:cs typeface="Arial"/>
              </a:rPr>
              <a:t> </a:t>
            </a:r>
            <a:r>
              <a:rPr sz="900" i="1" dirty="0">
                <a:latin typeface="Menlo"/>
                <a:cs typeface="Menlo"/>
              </a:rPr>
              <a:t>∧</a:t>
            </a:r>
            <a:r>
              <a:rPr sz="900" i="1" dirty="0">
                <a:latin typeface="Arial"/>
                <a:cs typeface="Arial"/>
              </a:rPr>
              <a:t>firstName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Pheriby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”:</a:t>
            </a:r>
            <a:r>
              <a:rPr sz="900" spc="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people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named “Smith.”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(easy)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range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queries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</a:t>
            </a:r>
            <a:r>
              <a:rPr sz="900" i="1" dirty="0">
                <a:latin typeface="Arial"/>
                <a:cs typeface="Arial"/>
              </a:rPr>
              <a:t>price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[</a:t>
            </a:r>
            <a:r>
              <a:rPr sz="900" i="1" spc="-10" dirty="0">
                <a:latin typeface="Arial"/>
                <a:cs typeface="Arial"/>
              </a:rPr>
              <a:t>1000</a:t>
            </a:r>
            <a:r>
              <a:rPr sz="900" i="1" spc="-8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2500</a:t>
            </a:r>
            <a:r>
              <a:rPr sz="900" spc="-10" dirty="0">
                <a:latin typeface="Arial"/>
                <a:cs typeface="Arial"/>
              </a:rPr>
              <a:t>].”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89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Alternative:</a:t>
            </a:r>
            <a:r>
              <a:rPr spc="35" dirty="0"/>
              <a:t> </a:t>
            </a:r>
            <a:r>
              <a:rPr dirty="0"/>
              <a:t>map</a:t>
            </a:r>
            <a:r>
              <a:rPr spc="-35" dirty="0"/>
              <a:t> </a:t>
            </a:r>
            <a:r>
              <a:rPr dirty="0"/>
              <a:t>all</a:t>
            </a:r>
            <a:r>
              <a:rPr spc="-35" dirty="0"/>
              <a:t> </a:t>
            </a:r>
            <a:r>
              <a:rPr dirty="0"/>
              <a:t>attributes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1</a:t>
            </a:r>
            <a:r>
              <a:rPr spc="-35" dirty="0"/>
              <a:t> </a:t>
            </a:r>
            <a:r>
              <a:rPr dirty="0"/>
              <a:t>dimension</a:t>
            </a:r>
            <a:r>
              <a:rPr spc="-35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then</a:t>
            </a:r>
            <a:r>
              <a:rPr spc="-35" dirty="0"/>
              <a:t> </a:t>
            </a:r>
            <a:r>
              <a:rPr spc="-10" dirty="0"/>
              <a:t>index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38853"/>
            <a:ext cx="3839210" cy="1096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Space-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filling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curves:</a:t>
            </a:r>
            <a:r>
              <a:rPr sz="10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Map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dirty="0">
                <a:latin typeface="Arial"/>
                <a:cs typeface="Arial"/>
              </a:rPr>
              <a:t>-dimensional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covered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attributes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i="1" dirty="0">
                <a:latin typeface="Menlo"/>
                <a:cs typeface="Menlo"/>
              </a:rPr>
              <a:t>{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1050" i="1" baseline="27777" dirty="0">
                <a:latin typeface="Arial"/>
                <a:cs typeface="Arial"/>
              </a:rPr>
              <a:t>1</a:t>
            </a:r>
            <a:r>
              <a:rPr sz="900" i="1" dirty="0">
                <a:latin typeface="Arial"/>
                <a:cs typeface="Arial"/>
              </a:rPr>
              <a:t>,...,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a</a:t>
            </a:r>
            <a:r>
              <a:rPr sz="1050" i="1" spc="-15" baseline="27777" dirty="0">
                <a:latin typeface="Arial"/>
                <a:cs typeface="Arial"/>
              </a:rPr>
              <a:t>N</a:t>
            </a:r>
            <a:r>
              <a:rPr sz="1050" i="1" spc="-127" baseline="27777" dirty="0">
                <a:latin typeface="Arial"/>
                <a:cs typeface="Arial"/>
              </a:rPr>
              <a:t> </a:t>
            </a:r>
            <a:r>
              <a:rPr sz="900" i="1" spc="-50" dirty="0">
                <a:latin typeface="Menlo"/>
                <a:cs typeface="Menlo"/>
              </a:rPr>
              <a:t>}</a:t>
            </a:r>
            <a:endParaRPr sz="900">
              <a:latin typeface="Menlo"/>
              <a:cs typeface="Menlo"/>
            </a:endParaRPr>
          </a:p>
          <a:p>
            <a:pPr marL="278130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dimension</a:t>
            </a:r>
            <a:endParaRPr sz="900">
              <a:latin typeface="Arial"/>
              <a:cs typeface="Arial"/>
            </a:endParaRPr>
          </a:p>
          <a:p>
            <a:pPr marL="278130" marR="93980" indent="-158750">
              <a:lnSpc>
                <a:spcPct val="111600"/>
              </a:lnSpc>
              <a:buClr>
                <a:srgbClr val="3333B2"/>
              </a:buClr>
              <a:buAutoNum type="arabicPeriod" startAt="2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Hashing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1-</a:t>
            </a:r>
            <a:r>
              <a:rPr sz="900" dirty="0">
                <a:latin typeface="Arial"/>
                <a:cs typeface="Arial"/>
              </a:rPr>
              <a:t>dimensional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among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2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Hilbert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space-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filling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curve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(a)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order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1,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order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1116" y="28726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1295" y="1643019"/>
            <a:ext cx="1334244" cy="134837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453271" y="28726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44563" y="1647920"/>
            <a:ext cx="1390997" cy="1343476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889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Decentralized</a:t>
            </a:r>
            <a:r>
              <a:rPr sz="500" spc="7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implementations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Attribute-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based</a:t>
            </a:r>
            <a:r>
              <a:rPr sz="500" spc="5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Space-</a:t>
            </a:r>
            <a:r>
              <a:rPr dirty="0"/>
              <a:t>filling</a:t>
            </a:r>
            <a:r>
              <a:rPr spc="-15" dirty="0"/>
              <a:t> </a:t>
            </a:r>
            <a:r>
              <a:rPr spc="-20" dirty="0"/>
              <a:t>curve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99476"/>
            <a:ext cx="3963670" cy="164401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Once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curve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been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drawn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two-</a:t>
            </a:r>
            <a:r>
              <a:rPr sz="900" dirty="0">
                <a:latin typeface="Arial"/>
                <a:cs typeface="Arial"/>
              </a:rPr>
              <a:t>dimensional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case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Hilbert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baseline="27777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225" baseline="2777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subsquares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baseline="27777" dirty="0">
                <a:latin typeface="Arial"/>
                <a:cs typeface="Arial"/>
              </a:rPr>
              <a:t>2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217" baseline="27777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indices.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corresponds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rectangle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2-</a:t>
            </a:r>
            <a:r>
              <a:rPr sz="900" dirty="0">
                <a:latin typeface="Arial"/>
                <a:cs typeface="Arial"/>
              </a:rPr>
              <a:t>dimensional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case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intersects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subsquares,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corresponding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series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of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indices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R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Getting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entities</a:t>
            </a:r>
            <a:endParaRPr sz="1000">
              <a:latin typeface="Arial"/>
              <a:cs typeface="Arial"/>
            </a:endParaRPr>
          </a:p>
          <a:p>
            <a:pPr marL="38100" marR="425450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mapped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reference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associated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solution: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DHT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8900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57281" y="-1515"/>
            <a:ext cx="6978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</a:t>
            </a:r>
            <a:r>
              <a:rPr sz="500" spc="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networking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6383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Named-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networking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4611" y="534976"/>
            <a:ext cx="2719935" cy="118580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09194" y="1724928"/>
            <a:ext cx="3989070" cy="154940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303530" marR="1320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spc="-10" dirty="0">
                <a:latin typeface="Arial"/>
                <a:cs typeface="Arial"/>
              </a:rPr>
              <a:t>Retrieve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name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not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address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9720" marR="43180" indent="-116205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routes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stored.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NDN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future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architecture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Internet,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95"/>
              </a:spcBef>
            </a:pPr>
            <a:r>
              <a:rPr sz="900" i="1" dirty="0">
                <a:latin typeface="Arial"/>
                <a:cs typeface="Arial"/>
              </a:rPr>
              <a:t>/distributed</a:t>
            </a:r>
            <a:r>
              <a:rPr sz="1000" dirty="0">
                <a:latin typeface="Times New Roman"/>
                <a:cs typeface="Times New Roman"/>
              </a:rPr>
              <a:t>-</a:t>
            </a:r>
            <a:r>
              <a:rPr sz="900" i="1" dirty="0">
                <a:latin typeface="Arial"/>
                <a:cs typeface="Arial"/>
              </a:rPr>
              <a:t>systems.net/books/Distributed</a:t>
            </a:r>
            <a:r>
              <a:rPr sz="900" i="1" spc="310" dirty="0">
                <a:latin typeface="Arial"/>
                <a:cs typeface="Arial"/>
              </a:rPr>
              <a:t>  </a:t>
            </a:r>
            <a:r>
              <a:rPr sz="900" i="1" spc="-10" dirty="0">
                <a:latin typeface="Arial"/>
                <a:cs typeface="Arial"/>
              </a:rPr>
              <a:t>Systems/4/01/Naming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467" y="3346954"/>
            <a:ext cx="21209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Basics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163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</a:t>
            </a:r>
            <a:r>
              <a:rPr sz="500" spc="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networking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Routing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3931"/>
            <a:ext cx="3912870" cy="169418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40"/>
              </a:spcBef>
            </a:pP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attempting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35" dirty="0">
                <a:latin typeface="Arial"/>
                <a:cs typeface="Arial"/>
              </a:rPr>
              <a:t>as</a:t>
            </a:r>
            <a:endParaRPr sz="900">
              <a:latin typeface="Arial"/>
              <a:cs typeface="Arial"/>
            </a:endParaRPr>
          </a:p>
          <a:p>
            <a:pPr marL="269240">
              <a:lnSpc>
                <a:spcPct val="100000"/>
              </a:lnSpc>
              <a:spcBef>
                <a:spcPts val="190"/>
              </a:spcBef>
            </a:pPr>
            <a:r>
              <a:rPr sz="900" i="1" dirty="0">
                <a:latin typeface="Arial"/>
                <a:cs typeface="Arial"/>
              </a:rPr>
              <a:t>distributed</a:t>
            </a:r>
            <a:r>
              <a:rPr sz="1000" i="1" dirty="0">
                <a:latin typeface="Times New Roman"/>
                <a:cs typeface="Times New Roman"/>
              </a:rPr>
              <a:t>-</a:t>
            </a:r>
            <a:r>
              <a:rPr sz="900" i="1" dirty="0">
                <a:latin typeface="Arial"/>
                <a:cs typeface="Arial"/>
              </a:rPr>
              <a:t>systems.net/books/Distributed</a:t>
            </a:r>
            <a:r>
              <a:rPr sz="900" i="1" spc="210" dirty="0">
                <a:latin typeface="Arial"/>
                <a:cs typeface="Arial"/>
              </a:rPr>
              <a:t>  </a:t>
            </a:r>
            <a:r>
              <a:rPr sz="900" i="1" spc="-10" dirty="0">
                <a:latin typeface="Arial"/>
                <a:cs typeface="Arial"/>
              </a:rPr>
              <a:t>Systems/4/01/Naming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060"/>
              </a:lnSpc>
              <a:spcBef>
                <a:spcPts val="725"/>
              </a:spcBef>
            </a:pP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IPv6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address</a:t>
            </a:r>
            <a:endParaRPr sz="900">
              <a:latin typeface="Arial"/>
              <a:cs typeface="Arial"/>
            </a:endParaRPr>
          </a:p>
          <a:p>
            <a:pPr marL="269240">
              <a:lnSpc>
                <a:spcPts val="1180"/>
              </a:lnSpc>
            </a:pPr>
            <a:r>
              <a:rPr sz="900" i="1" spc="-10" dirty="0">
                <a:latin typeface="Arial"/>
                <a:cs typeface="Arial"/>
              </a:rPr>
              <a:t>2001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610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508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108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192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87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108</a:t>
            </a:r>
            <a:r>
              <a:rPr sz="1000" i="1" spc="-10" dirty="0">
                <a:latin typeface="Times New Roman"/>
                <a:cs typeface="Times New Roman"/>
              </a:rPr>
              <a:t>:</a:t>
            </a:r>
            <a:r>
              <a:rPr sz="900" i="1" spc="-10" dirty="0">
                <a:latin typeface="Arial"/>
                <a:cs typeface="Arial"/>
              </a:rPr>
              <a:t>15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1000" spc="-5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Theres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fundamental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difference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25" dirty="0">
                <a:latin typeface="Arial"/>
                <a:cs typeface="Arial"/>
              </a:rPr>
              <a:t> or </a:t>
            </a:r>
            <a:r>
              <a:rPr sz="900" dirty="0">
                <a:latin typeface="Arial"/>
                <a:cs typeface="Arial"/>
              </a:rPr>
              <a:t>address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(i.e.,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prefix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announced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global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substrate</a:t>
            </a:r>
            <a:r>
              <a:rPr sz="900" spc="-10" dirty="0">
                <a:latin typeface="Arial"/>
                <a:cs typeface="Arial"/>
              </a:rPr>
              <a:t>,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IPv4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BGP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routers.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2438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Routing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57281" y="-1515"/>
            <a:ext cx="6978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</a:t>
            </a:r>
            <a:r>
              <a:rPr sz="500" spc="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networking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54864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0276" y="564178"/>
            <a:ext cx="3472494" cy="115399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05091" y="1730763"/>
            <a:ext cx="339788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Forwarding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destination</a:t>
            </a:r>
            <a:endParaRPr sz="9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0854" y="2023114"/>
            <a:ext cx="3287527" cy="105803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88047" y="3093753"/>
            <a:ext cx="323405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Returning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router)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toward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requester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2438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Routing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74117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IP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4281" y="561643"/>
            <a:ext cx="3777051" cy="221126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3596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Home-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based</a:t>
            </a:r>
            <a:r>
              <a:rPr sz="500" spc="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827779" cy="1762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Home-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home-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Home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lifetime</a:t>
            </a:r>
            <a:endParaRPr sz="900">
              <a:latin typeface="Arial"/>
              <a:cs typeface="Arial"/>
            </a:endParaRPr>
          </a:p>
          <a:p>
            <a:pPr marL="555625" marR="13335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Home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fixed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unnecessary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burden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entity </a:t>
            </a:r>
            <a:r>
              <a:rPr sz="900" dirty="0">
                <a:latin typeface="Arial"/>
                <a:cs typeface="Arial"/>
              </a:rPr>
              <a:t>permanently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moves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Poor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geographical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scalability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Permanent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moves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tackled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(DNS)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3596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Home-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based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approaches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24384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645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37990" cy="20726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Illustrative: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Consider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into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ring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-bit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identifier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Every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-bit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Entity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falls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under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jurisdiction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id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≥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spc="-50" dirty="0">
                <a:latin typeface="Arial"/>
                <a:cs typeface="Arial"/>
              </a:rPr>
              <a:t>k</a:t>
            </a:r>
            <a:endParaRPr sz="900">
              <a:latin typeface="Arial"/>
              <a:cs typeface="Arial"/>
            </a:endParaRPr>
          </a:p>
          <a:p>
            <a:pPr marL="551815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latin typeface="Arial"/>
                <a:cs typeface="Arial"/>
              </a:rPr>
              <a:t>(called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successor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succ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)).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Nonsolution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Let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keep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neighbor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linear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ring.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000">
              <a:latin typeface="Arial"/>
              <a:cs typeface="Arial"/>
            </a:endParaRPr>
          </a:p>
          <a:p>
            <a:pPr marL="29718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speak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p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673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hash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tables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5045</Words>
  <Application>Microsoft Macintosh PowerPoint</Application>
  <PresentationFormat>Custom</PresentationFormat>
  <Paragraphs>743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4" baseType="lpstr">
      <vt:lpstr>Arial</vt:lpstr>
      <vt:lpstr>Calibri</vt:lpstr>
      <vt:lpstr>Menlo</vt:lpstr>
      <vt:lpstr>Times New Roman</vt:lpstr>
      <vt:lpstr>Office Theme</vt:lpstr>
      <vt:lpstr>PowerPoint Presentation</vt:lpstr>
      <vt:lpstr>Naming</vt:lpstr>
      <vt:lpstr>Identifiers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Name space</vt:lpstr>
      <vt:lpstr>PowerPoint Presentation</vt:lpstr>
      <vt:lpstr>PowerPoint Presentation</vt:lpstr>
      <vt:lpstr>Name resolution</vt:lpstr>
      <vt:lpstr>Name resolution</vt:lpstr>
      <vt:lpstr>Name resolution</vt:lpstr>
      <vt:lpstr>Name linking</vt:lpstr>
      <vt:lpstr>Name linking</vt:lpstr>
      <vt:lpstr>PowerPoint Presentation</vt:lpstr>
      <vt:lpstr>Mounting</vt:lpstr>
      <vt:lpstr>PowerPoint Presentation</vt:lpstr>
      <vt:lpstr>Name-space implementation</vt:lpstr>
      <vt:lpstr>Name-space implementation</vt:lpstr>
      <vt:lpstr>Name-space implementation</vt:lpstr>
      <vt:lpstr>Name-space implementation</vt:lpstr>
      <vt:lpstr>Name-space implementation</vt:lpstr>
      <vt:lpstr>Name-space implementation</vt:lpstr>
      <vt:lpstr>PowerPoint Presentation</vt:lpstr>
      <vt:lpstr>Iterative name resolution</vt:lpstr>
      <vt:lpstr>PowerPoint Presentation</vt:lpstr>
      <vt:lpstr>PowerPoint Presentation</vt:lpstr>
      <vt:lpstr>Scalability issues</vt:lpstr>
      <vt:lpstr>Scalability issues</vt:lpstr>
      <vt:lpstr>Scalability issues</vt:lpstr>
      <vt:lpstr>Scalability issues</vt:lpstr>
      <vt:lpstr>PowerPoint Presentation</vt:lpstr>
      <vt:lpstr>PowerPoint Presentation</vt:lpstr>
      <vt:lpstr>Secure DNS</vt:lpstr>
      <vt:lpstr>PowerPoint Presentation</vt:lpstr>
      <vt:lpstr>PowerPoint Presentation</vt:lpstr>
      <vt:lpstr>PowerPoint Presentation</vt:lpstr>
      <vt:lpstr>Attribute-based naming</vt:lpstr>
      <vt:lpstr>Attribute-based naming</vt:lpstr>
      <vt:lpstr>Implementing directory services</vt:lpstr>
      <vt:lpstr>LDAP</vt:lpstr>
      <vt:lpstr>PowerPoint Presentation</vt:lpstr>
      <vt:lpstr>PowerPoint Presentation</vt:lpstr>
      <vt:lpstr>Drawbacks of distributed index</vt:lpstr>
      <vt:lpstr>Alternative: map all attributes to 1 dimension and then index</vt:lpstr>
      <vt:lpstr>Space-filling curve</vt:lpstr>
      <vt:lpstr>PowerPoint Presentation</vt:lpstr>
      <vt:lpstr>Routing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1</cp:revision>
  <dcterms:created xsi:type="dcterms:W3CDTF">2023-04-27T06:22:42Z</dcterms:created>
  <dcterms:modified xsi:type="dcterms:W3CDTF">2023-04-27T06:27:42Z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