
<file path=[Content_Types].xml><?xml version="1.0" encoding="utf-8"?>
<Types xmlns="http://schemas.openxmlformats.org/package/2006/content-types">
  <Default Extension="jpg" ContentType="image/jp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  <p:sldId id="301" r:id="rId47"/>
    <p:sldId id="302" r:id="rId48"/>
    <p:sldId id="303" r:id="rId49"/>
    <p:sldId id="304" r:id="rId50"/>
    <p:sldId id="305" r:id="rId51"/>
    <p:sldId id="306" r:id="rId52"/>
    <p:sldId id="307" r:id="rId53"/>
    <p:sldId id="308" r:id="rId54"/>
    <p:sldId id="309" r:id="rId55"/>
    <p:sldId id="310" r:id="rId56"/>
    <p:sldId id="311" r:id="rId57"/>
    <p:sldId id="312" r:id="rId58"/>
    <p:sldId id="313" r:id="rId59"/>
  </p:sldIdLst>
  <p:sldSz cx="4610100" cy="3460750"/>
  <p:notesSz cx="4610100" cy="3460750"/>
  <p:defaultTextStyle>
    <a:defPPr>
      <a:defRPr kern="0"/>
    </a:def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1"/>
    <p:restoredTop sz="94694"/>
  </p:normalViewPr>
  <p:slideViewPr>
    <p:cSldViewPr>
      <p:cViewPr varScale="1">
        <p:scale>
          <a:sx n="231" d="100"/>
          <a:sy n="231" d="100"/>
        </p:scale>
        <p:origin x="1944" y="17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5" Type="http://schemas.openxmlformats.org/officeDocument/2006/relationships/slide" Target="slides/slide4.xml"/><Relationship Id="rId61" Type="http://schemas.openxmlformats.org/officeDocument/2006/relationships/viewProps" Target="viewProps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345757" y="1072832"/>
            <a:ext cx="3918585" cy="72675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200" b="0" i="0">
                <a:solidFill>
                  <a:srgbClr val="3333B2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691515" y="1938020"/>
            <a:ext cx="3227070" cy="8651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4/27/23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0" y="0"/>
            <a:ext cx="2304415" cy="107950"/>
          </a:xfrm>
          <a:custGeom>
            <a:avLst/>
            <a:gdLst/>
            <a:ahLst/>
            <a:cxnLst/>
            <a:rect l="l" t="t" r="r" b="b"/>
            <a:pathLst>
              <a:path w="2304415" h="107950">
                <a:moveTo>
                  <a:pt x="2303995" y="0"/>
                </a:moveTo>
                <a:lnTo>
                  <a:pt x="0" y="0"/>
                </a:lnTo>
                <a:lnTo>
                  <a:pt x="0" y="107530"/>
                </a:lnTo>
                <a:lnTo>
                  <a:pt x="2303995" y="107530"/>
                </a:lnTo>
                <a:lnTo>
                  <a:pt x="2303995" y="0"/>
                </a:lnTo>
                <a:close/>
              </a:path>
            </a:pathLst>
          </a:custGeom>
          <a:solidFill>
            <a:srgbClr val="ADADE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g object 17"/>
          <p:cNvSpPr/>
          <p:nvPr/>
        </p:nvSpPr>
        <p:spPr>
          <a:xfrm>
            <a:off x="2303995" y="0"/>
            <a:ext cx="2304415" cy="107950"/>
          </a:xfrm>
          <a:custGeom>
            <a:avLst/>
            <a:gdLst/>
            <a:ahLst/>
            <a:cxnLst/>
            <a:rect l="l" t="t" r="r" b="b"/>
            <a:pathLst>
              <a:path w="2304415" h="107950">
                <a:moveTo>
                  <a:pt x="2303995" y="0"/>
                </a:moveTo>
                <a:lnTo>
                  <a:pt x="0" y="0"/>
                </a:lnTo>
                <a:lnTo>
                  <a:pt x="0" y="107530"/>
                </a:lnTo>
                <a:lnTo>
                  <a:pt x="2303995" y="107530"/>
                </a:lnTo>
                <a:lnTo>
                  <a:pt x="2303995" y="0"/>
                </a:lnTo>
                <a:close/>
              </a:path>
            </a:pathLst>
          </a:custGeom>
          <a:solidFill>
            <a:srgbClr val="8484D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rgbClr val="3333B2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4/27/23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rgbClr val="3333B2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230505" y="795972"/>
            <a:ext cx="2005393" cy="228409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2374201" y="795972"/>
            <a:ext cx="2005393" cy="228409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4/27/23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rgbClr val="3333B2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4/27/23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4/27/23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0" y="0"/>
            <a:ext cx="2304415" cy="107950"/>
          </a:xfrm>
          <a:custGeom>
            <a:avLst/>
            <a:gdLst/>
            <a:ahLst/>
            <a:cxnLst/>
            <a:rect l="l" t="t" r="r" b="b"/>
            <a:pathLst>
              <a:path w="2304415" h="107950">
                <a:moveTo>
                  <a:pt x="2303995" y="0"/>
                </a:moveTo>
                <a:lnTo>
                  <a:pt x="0" y="0"/>
                </a:lnTo>
                <a:lnTo>
                  <a:pt x="0" y="107530"/>
                </a:lnTo>
                <a:lnTo>
                  <a:pt x="2303995" y="107530"/>
                </a:lnTo>
                <a:lnTo>
                  <a:pt x="2303995" y="0"/>
                </a:lnTo>
                <a:close/>
              </a:path>
            </a:pathLst>
          </a:custGeom>
          <a:solidFill>
            <a:srgbClr val="ADADE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95300" y="197711"/>
            <a:ext cx="3429635" cy="20764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200" b="0" i="0">
                <a:solidFill>
                  <a:srgbClr val="3333B2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230505" y="795972"/>
            <a:ext cx="4149090" cy="228409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1567434" y="3218497"/>
            <a:ext cx="1475232" cy="17303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230505" y="3218497"/>
            <a:ext cx="1060323" cy="17303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4/27/23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3319272" y="3218497"/>
            <a:ext cx="1060323" cy="17303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slide" Target="slide2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12.xml"/><Relationship Id="rId2" Type="http://schemas.openxmlformats.org/officeDocument/2006/relationships/slide" Target="slide2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.jp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12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4" Type="http://schemas.openxmlformats.org/officeDocument/2006/relationships/slide" Target="slide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12.xml"/><Relationship Id="rId2" Type="http://schemas.openxmlformats.org/officeDocument/2006/relationships/slide" Target="slide2.xml"/><Relationship Id="rId1" Type="http://schemas.openxmlformats.org/officeDocument/2006/relationships/slideLayout" Target="../slideLayouts/slideLayout5.xml"/><Relationship Id="rId4" Type="http://schemas.openxmlformats.org/officeDocument/2006/relationships/slide" Target="slide1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" Target="slide12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5" Type="http://schemas.openxmlformats.org/officeDocument/2006/relationships/slide" Target="slide15.xml"/><Relationship Id="rId4" Type="http://schemas.openxmlformats.org/officeDocument/2006/relationships/image" Target="../media/image3.jp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" Target="slide12.xml"/><Relationship Id="rId2" Type="http://schemas.openxmlformats.org/officeDocument/2006/relationships/slide" Target="slide2.xml"/><Relationship Id="rId1" Type="http://schemas.openxmlformats.org/officeDocument/2006/relationships/slideLayout" Target="../slideLayouts/slideLayout5.xml"/><Relationship Id="rId4" Type="http://schemas.openxmlformats.org/officeDocument/2006/relationships/slide" Target="slide1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" Target="slide12.xml"/><Relationship Id="rId2" Type="http://schemas.openxmlformats.org/officeDocument/2006/relationships/slide" Target="slide2.xml"/><Relationship Id="rId1" Type="http://schemas.openxmlformats.org/officeDocument/2006/relationships/slideLayout" Target="../slideLayouts/slideLayout5.xml"/><Relationship Id="rId4" Type="http://schemas.openxmlformats.org/officeDocument/2006/relationships/slide" Target="slide1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" Target="slide12.xml"/><Relationship Id="rId2" Type="http://schemas.openxmlformats.org/officeDocument/2006/relationships/slide" Target="slide2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4.png"/><Relationship Id="rId4" Type="http://schemas.openxmlformats.org/officeDocument/2006/relationships/slide" Target="slide1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" Target="slide12.xml"/><Relationship Id="rId2" Type="http://schemas.openxmlformats.org/officeDocument/2006/relationships/slide" Target="slide2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6.png"/><Relationship Id="rId5" Type="http://schemas.openxmlformats.org/officeDocument/2006/relationships/slide" Target="slide15.xml"/><Relationship Id="rId4" Type="http://schemas.openxmlformats.org/officeDocument/2006/relationships/image" Target="../media/image5.jp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" Target="slide12.xml"/><Relationship Id="rId2" Type="http://schemas.openxmlformats.org/officeDocument/2006/relationships/slide" Target="slide2.xml"/><Relationship Id="rId1" Type="http://schemas.openxmlformats.org/officeDocument/2006/relationships/slideLayout" Target="../slideLayouts/slideLayout5.xml"/><Relationship Id="rId4" Type="http://schemas.openxmlformats.org/officeDocument/2006/relationships/slide" Target="slide15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" Target="slide12.xml"/><Relationship Id="rId2" Type="http://schemas.openxmlformats.org/officeDocument/2006/relationships/slide" Target="slide2.xml"/><Relationship Id="rId1" Type="http://schemas.openxmlformats.org/officeDocument/2006/relationships/slideLayout" Target="../slideLayouts/slideLayout5.xml"/><Relationship Id="rId5" Type="http://schemas.openxmlformats.org/officeDocument/2006/relationships/slide" Target="slide15.xml"/><Relationship Id="rId4" Type="http://schemas.openxmlformats.org/officeDocument/2006/relationships/image" Target="../media/image7.jp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" Target="slide12.xml"/><Relationship Id="rId2" Type="http://schemas.openxmlformats.org/officeDocument/2006/relationships/slide" Target="slide2.xml"/><Relationship Id="rId1" Type="http://schemas.openxmlformats.org/officeDocument/2006/relationships/slideLayout" Target="../slideLayouts/slideLayout5.xml"/><Relationship Id="rId5" Type="http://schemas.openxmlformats.org/officeDocument/2006/relationships/slide" Target="slide15.xml"/><Relationship Id="rId4" Type="http://schemas.openxmlformats.org/officeDocument/2006/relationships/image" Target="../media/image8.jp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" Target="slide23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" Target="slide23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4" Type="http://schemas.openxmlformats.org/officeDocument/2006/relationships/slide" Target="slide2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" Target="slide23.xml"/><Relationship Id="rId2" Type="http://schemas.openxmlformats.org/officeDocument/2006/relationships/slide" Target="slide2.xml"/><Relationship Id="rId1" Type="http://schemas.openxmlformats.org/officeDocument/2006/relationships/slideLayout" Target="../slideLayouts/slideLayout5.xml"/><Relationship Id="rId5" Type="http://schemas.openxmlformats.org/officeDocument/2006/relationships/slide" Target="slide24.xml"/><Relationship Id="rId4" Type="http://schemas.openxmlformats.org/officeDocument/2006/relationships/image" Target="../media/image9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" Target="slide23.xml"/><Relationship Id="rId2" Type="http://schemas.openxmlformats.org/officeDocument/2006/relationships/slide" Target="slide2.xml"/><Relationship Id="rId1" Type="http://schemas.openxmlformats.org/officeDocument/2006/relationships/slideLayout" Target="../slideLayouts/slideLayout5.xml"/><Relationship Id="rId5" Type="http://schemas.openxmlformats.org/officeDocument/2006/relationships/slide" Target="slide24.xml"/><Relationship Id="rId4" Type="http://schemas.openxmlformats.org/officeDocument/2006/relationships/image" Target="../media/image10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slide" Target="slide23.xml"/><Relationship Id="rId2" Type="http://schemas.openxmlformats.org/officeDocument/2006/relationships/slide" Target="slide2.xml"/><Relationship Id="rId1" Type="http://schemas.openxmlformats.org/officeDocument/2006/relationships/slideLayout" Target="../slideLayouts/slideLayout5.xml"/><Relationship Id="rId6" Type="http://schemas.openxmlformats.org/officeDocument/2006/relationships/slide" Target="slide24.xml"/><Relationship Id="rId5" Type="http://schemas.openxmlformats.org/officeDocument/2006/relationships/image" Target="../media/image11.jpg"/><Relationship Id="rId4" Type="http://schemas.openxmlformats.org/officeDocument/2006/relationships/image" Target="../media/image10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slide" Target="slide23.xml"/><Relationship Id="rId2" Type="http://schemas.openxmlformats.org/officeDocument/2006/relationships/slide" Target="slide2.xml"/><Relationship Id="rId1" Type="http://schemas.openxmlformats.org/officeDocument/2006/relationships/slideLayout" Target="../slideLayouts/slideLayout5.xml"/><Relationship Id="rId5" Type="http://schemas.openxmlformats.org/officeDocument/2006/relationships/slide" Target="slide24.xml"/><Relationship Id="rId4" Type="http://schemas.openxmlformats.org/officeDocument/2006/relationships/image" Target="../media/image12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slide" Target="slide23.xml"/><Relationship Id="rId2" Type="http://schemas.openxmlformats.org/officeDocument/2006/relationships/slide" Target="slide2.xml"/><Relationship Id="rId1" Type="http://schemas.openxmlformats.org/officeDocument/2006/relationships/slideLayout" Target="../slideLayouts/slideLayout5.xml"/><Relationship Id="rId5" Type="http://schemas.openxmlformats.org/officeDocument/2006/relationships/slide" Target="slide24.xml"/><Relationship Id="rId4" Type="http://schemas.openxmlformats.org/officeDocument/2006/relationships/image" Target="../media/image13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slide" Target="slide23.xml"/><Relationship Id="rId2" Type="http://schemas.openxmlformats.org/officeDocument/2006/relationships/slide" Target="slide2.xml"/><Relationship Id="rId1" Type="http://schemas.openxmlformats.org/officeDocument/2006/relationships/slideLayout" Target="../slideLayouts/slideLayout5.xml"/><Relationship Id="rId5" Type="http://schemas.openxmlformats.org/officeDocument/2006/relationships/slide" Target="slide24.xml"/><Relationship Id="rId4" Type="http://schemas.openxmlformats.org/officeDocument/2006/relationships/image" Target="../media/image14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slide" Target="slide23.xml"/><Relationship Id="rId2" Type="http://schemas.openxmlformats.org/officeDocument/2006/relationships/slide" Target="slide2.xml"/><Relationship Id="rId1" Type="http://schemas.openxmlformats.org/officeDocument/2006/relationships/slideLayout" Target="../slideLayouts/slideLayout5.xml"/><Relationship Id="rId5" Type="http://schemas.openxmlformats.org/officeDocument/2006/relationships/slide" Target="slide24.xml"/><Relationship Id="rId4" Type="http://schemas.openxmlformats.org/officeDocument/2006/relationships/image" Target="../media/image15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slide" Target="slide23.xml"/><Relationship Id="rId2" Type="http://schemas.openxmlformats.org/officeDocument/2006/relationships/slide" Target="slide2.xml"/><Relationship Id="rId1" Type="http://schemas.openxmlformats.org/officeDocument/2006/relationships/slideLayout" Target="../slideLayouts/slideLayout5.xml"/><Relationship Id="rId5" Type="http://schemas.openxmlformats.org/officeDocument/2006/relationships/slide" Target="slide24.xml"/><Relationship Id="rId4" Type="http://schemas.openxmlformats.org/officeDocument/2006/relationships/image" Target="../media/image16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slide" Target="slide23.xml"/><Relationship Id="rId2" Type="http://schemas.openxmlformats.org/officeDocument/2006/relationships/slide" Target="slide2.xml"/><Relationship Id="rId1" Type="http://schemas.openxmlformats.org/officeDocument/2006/relationships/slideLayout" Target="../slideLayouts/slideLayout5.xml"/><Relationship Id="rId5" Type="http://schemas.openxmlformats.org/officeDocument/2006/relationships/slide" Target="slide24.xml"/><Relationship Id="rId4" Type="http://schemas.openxmlformats.org/officeDocument/2006/relationships/image" Target="../media/image17.jp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slide" Target="slide23.xml"/><Relationship Id="rId2" Type="http://schemas.openxmlformats.org/officeDocument/2006/relationships/slide" Target="slide2.xml"/><Relationship Id="rId1" Type="http://schemas.openxmlformats.org/officeDocument/2006/relationships/slideLayout" Target="../slideLayouts/slideLayout5.xml"/><Relationship Id="rId5" Type="http://schemas.openxmlformats.org/officeDocument/2006/relationships/slide" Target="slide24.xml"/><Relationship Id="rId4" Type="http://schemas.openxmlformats.org/officeDocument/2006/relationships/image" Target="../media/image18.jp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slide" Target="slide23.xml"/><Relationship Id="rId2" Type="http://schemas.openxmlformats.org/officeDocument/2006/relationships/slide" Target="slide2.xml"/><Relationship Id="rId1" Type="http://schemas.openxmlformats.org/officeDocument/2006/relationships/slideLayout" Target="../slideLayouts/slideLayout5.xml"/><Relationship Id="rId5" Type="http://schemas.openxmlformats.org/officeDocument/2006/relationships/slide" Target="slide24.xml"/><Relationship Id="rId4" Type="http://schemas.openxmlformats.org/officeDocument/2006/relationships/image" Target="../media/image18.jp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slide" Target="slide36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slide" Target="slide36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4" Type="http://schemas.openxmlformats.org/officeDocument/2006/relationships/slide" Target="slide37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slide" Target="slide36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4" Type="http://schemas.openxmlformats.org/officeDocument/2006/relationships/slide" Target="slide37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slide" Target="slide36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5" Type="http://schemas.openxmlformats.org/officeDocument/2006/relationships/slide" Target="slide37.xml"/><Relationship Id="rId4" Type="http://schemas.openxmlformats.org/officeDocument/2006/relationships/image" Target="../media/image19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slide" Target="slide36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4" Type="http://schemas.openxmlformats.org/officeDocument/2006/relationships/slide" Target="slide37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slide" Target="slide36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4" Type="http://schemas.openxmlformats.org/officeDocument/2006/relationships/slide" Target="slide37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slide" Target="slide36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4" Type="http://schemas.openxmlformats.org/officeDocument/2006/relationships/slide" Target="slide37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slide" Target="slide36.xml"/><Relationship Id="rId2" Type="http://schemas.openxmlformats.org/officeDocument/2006/relationships/slide" Target="slide2.xml"/><Relationship Id="rId1" Type="http://schemas.openxmlformats.org/officeDocument/2006/relationships/slideLayout" Target="../slideLayouts/slideLayout5.xml"/><Relationship Id="rId4" Type="http://schemas.openxmlformats.org/officeDocument/2006/relationships/slide" Target="slide37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slide" Target="slide36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5" Type="http://schemas.openxmlformats.org/officeDocument/2006/relationships/slide" Target="slide44.xml"/><Relationship Id="rId4" Type="http://schemas.openxmlformats.org/officeDocument/2006/relationships/image" Target="../media/image20.jp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slide" Target="slide45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slide" Target="slide45.xml"/><Relationship Id="rId2" Type="http://schemas.openxmlformats.org/officeDocument/2006/relationships/slide" Target="slide2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jp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slide" Target="slide45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slide" Target="slide45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jpg"/><Relationship Id="rId4" Type="http://schemas.openxmlformats.org/officeDocument/2006/relationships/image" Target="../media/image25.jp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slide" Target="slide45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4" Type="http://schemas.openxmlformats.org/officeDocument/2006/relationships/slide" Target="slide4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slide" Target="slide45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4" Type="http://schemas.openxmlformats.org/officeDocument/2006/relationships/slide" Target="slide49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slide" Target="slide45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4" Type="http://schemas.openxmlformats.org/officeDocument/2006/relationships/slide" Target="slide51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slide" Target="slide45.xml"/><Relationship Id="rId2" Type="http://schemas.openxmlformats.org/officeDocument/2006/relationships/slide" Target="slide2.xml"/><Relationship Id="rId1" Type="http://schemas.openxmlformats.org/officeDocument/2006/relationships/slideLayout" Target="../slideLayouts/slideLayout5.xml"/><Relationship Id="rId6" Type="http://schemas.openxmlformats.org/officeDocument/2006/relationships/slide" Target="slide51.xml"/><Relationship Id="rId5" Type="http://schemas.openxmlformats.org/officeDocument/2006/relationships/image" Target="../media/image28.png"/><Relationship Id="rId4" Type="http://schemas.openxmlformats.org/officeDocument/2006/relationships/image" Target="../media/image27.jpg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slide" Target="slide45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4" Type="http://schemas.openxmlformats.org/officeDocument/2006/relationships/slide" Target="slide51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slide" Target="slide45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4" Type="http://schemas.openxmlformats.org/officeDocument/2006/relationships/slide" Target="slide51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slide" Target="slide45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9.png"/><Relationship Id="rId4" Type="http://schemas.openxmlformats.org/officeDocument/2006/relationships/slide" Target="slide55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slide" Target="slide56.xml"/><Relationship Id="rId2" Type="http://schemas.openxmlformats.org/officeDocument/2006/relationships/slide" Target="slide2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0.jpg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slide" Target="slide56.xml"/><Relationship Id="rId2" Type="http://schemas.openxmlformats.org/officeDocument/2006/relationships/slide" Target="slide2.xml"/><Relationship Id="rId1" Type="http://schemas.openxmlformats.org/officeDocument/2006/relationships/slideLayout" Target="../slideLayouts/slideLayout5.xml"/><Relationship Id="rId4" Type="http://schemas.openxmlformats.org/officeDocument/2006/relationships/slide" Target="slide57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slide" Target="slide56.xml"/><Relationship Id="rId2" Type="http://schemas.openxmlformats.org/officeDocument/2006/relationships/slide" Target="slide2.xml"/><Relationship Id="rId1" Type="http://schemas.openxmlformats.org/officeDocument/2006/relationships/slideLayout" Target="../slideLayouts/slideLayout5.xml"/><Relationship Id="rId4" Type="http://schemas.openxmlformats.org/officeDocument/2006/relationships/slide" Target="slide5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slide" Target="slide2.xml"/><Relationship Id="rId1" Type="http://schemas.openxmlformats.org/officeDocument/2006/relationships/slideLayout" Target="../slideLayouts/slideLayout5.xml"/><Relationship Id="rId4" Type="http://schemas.openxmlformats.org/officeDocument/2006/relationships/slide" Target="slide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slide" Target="slide2.xml"/><Relationship Id="rId1" Type="http://schemas.openxmlformats.org/officeDocument/2006/relationships/slideLayout" Target="../slideLayouts/slideLayout5.xml"/><Relationship Id="rId4" Type="http://schemas.openxmlformats.org/officeDocument/2006/relationships/slide" Target="slide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412303" y="626402"/>
            <a:ext cx="1783714" cy="582295"/>
          </a:xfrm>
          <a:prstGeom prst="rect">
            <a:avLst/>
          </a:prstGeom>
        </p:spPr>
        <p:txBody>
          <a:bodyPr vert="horz" wrap="square" lIns="0" tIns="14097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110"/>
              </a:spcBef>
            </a:pPr>
            <a:r>
              <a:rPr sz="1400" b="1" dirty="0">
                <a:solidFill>
                  <a:srgbClr val="3333B2"/>
                </a:solidFill>
                <a:latin typeface="Arial"/>
                <a:cs typeface="Arial"/>
              </a:rPr>
              <a:t>Distributed</a:t>
            </a:r>
            <a:r>
              <a:rPr sz="1400" b="1" spc="12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400" b="1" spc="-10" dirty="0">
                <a:solidFill>
                  <a:srgbClr val="3333B2"/>
                </a:solidFill>
                <a:latin typeface="Arial"/>
                <a:cs typeface="Arial"/>
              </a:rPr>
              <a:t>Systems</a:t>
            </a:r>
            <a:endParaRPr sz="1400">
              <a:latin typeface="Arial"/>
              <a:cs typeface="Arial"/>
            </a:endParaRPr>
          </a:p>
          <a:p>
            <a:pPr marL="3810" algn="ctr">
              <a:lnSpc>
                <a:spcPct val="100000"/>
              </a:lnSpc>
              <a:spcBef>
                <a:spcPts val="610"/>
              </a:spcBef>
            </a:pP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(4th</a:t>
            </a:r>
            <a:r>
              <a:rPr sz="900" spc="-4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edition,</a:t>
            </a:r>
            <a:r>
              <a:rPr sz="900" spc="-4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version</a:t>
            </a:r>
            <a:r>
              <a:rPr sz="900" spc="-3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spc="-25" dirty="0">
                <a:solidFill>
                  <a:srgbClr val="3333B2"/>
                </a:solidFill>
                <a:latin typeface="Arial"/>
                <a:cs typeface="Arial"/>
              </a:rPr>
              <a:t>01)</a:t>
            </a:r>
            <a:endParaRPr sz="9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455851" y="2408870"/>
            <a:ext cx="1701164" cy="244475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sz="1400" dirty="0">
                <a:latin typeface="Arial"/>
                <a:cs typeface="Arial"/>
              </a:rPr>
              <a:t>Chapter</a:t>
            </a:r>
            <a:r>
              <a:rPr sz="1400" spc="65" dirty="0">
                <a:latin typeface="Arial"/>
                <a:cs typeface="Arial"/>
              </a:rPr>
              <a:t> </a:t>
            </a:r>
            <a:r>
              <a:rPr sz="1400" dirty="0">
                <a:latin typeface="Arial"/>
                <a:cs typeface="Arial"/>
              </a:rPr>
              <a:t>09:</a:t>
            </a:r>
            <a:r>
              <a:rPr sz="1400" spc="175" dirty="0">
                <a:latin typeface="Arial"/>
                <a:cs typeface="Arial"/>
              </a:rPr>
              <a:t> </a:t>
            </a:r>
            <a:r>
              <a:rPr sz="1400" spc="-10" dirty="0">
                <a:latin typeface="Arial"/>
                <a:cs typeface="Arial"/>
              </a:rPr>
              <a:t>Security</a:t>
            </a:r>
            <a:endParaRPr sz="1400">
              <a:latin typeface="Arial"/>
              <a:cs typeface="Arial"/>
            </a:endParaRPr>
          </a:p>
        </p:txBody>
      </p:sp>
    </p:spTree>
  </p:cSld>
  <p:clrMapOvr>
    <a:masterClrMapping/>
  </p:clrMapOvr>
  <p:transition>
    <p:cut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467" y="-1515"/>
            <a:ext cx="4501515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3850640" algn="l"/>
              </a:tabLst>
            </a:pPr>
            <a:r>
              <a:rPr sz="500" spc="-10" dirty="0">
                <a:latin typeface="Arial"/>
                <a:cs typeface="Arial"/>
                <a:hlinkClick r:id="rId2" action="ppaction://hlinksldjump"/>
              </a:rPr>
              <a:t>Security</a:t>
            </a:r>
            <a:r>
              <a:rPr sz="500" dirty="0">
                <a:latin typeface="Arial"/>
                <a:cs typeface="Arial"/>
              </a:rPr>
              <a:t>	</a:t>
            </a: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2" action="ppaction://hlinksldjump"/>
              </a:rPr>
              <a:t>Introduction</a:t>
            </a:r>
            <a:r>
              <a:rPr sz="500" spc="-25" dirty="0">
                <a:solidFill>
                  <a:srgbClr val="FFFFFF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2" action="ppaction://hlinksldjump"/>
              </a:rPr>
              <a:t>to</a:t>
            </a:r>
            <a:r>
              <a:rPr sz="500" spc="-20" dirty="0">
                <a:solidFill>
                  <a:srgbClr val="FFFFFF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2" action="ppaction://hlinksldjump"/>
              </a:rPr>
              <a:t>security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/>
              <a:t>On</a:t>
            </a:r>
            <a:r>
              <a:rPr spc="-25" dirty="0"/>
              <a:t> </a:t>
            </a:r>
            <a:r>
              <a:rPr spc="-10" dirty="0"/>
              <a:t>privacy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343763" y="499476"/>
            <a:ext cx="3928745" cy="1972945"/>
          </a:xfrm>
          <a:prstGeom prst="rect">
            <a:avLst/>
          </a:prstGeom>
        </p:spPr>
        <p:txBody>
          <a:bodyPr vert="horz" wrap="square" lIns="0" tIns="27305" rIns="0" bIns="0" rtlCol="0">
            <a:spAutoFit/>
          </a:bodyPr>
          <a:lstStyle/>
          <a:p>
            <a:pPr marL="15875">
              <a:lnSpc>
                <a:spcPct val="100000"/>
              </a:lnSpc>
              <a:spcBef>
                <a:spcPts val="215"/>
              </a:spcBef>
            </a:pP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Observation</a:t>
            </a:r>
            <a:endParaRPr sz="1000">
              <a:latin typeface="Arial"/>
              <a:cs typeface="Arial"/>
            </a:endParaRPr>
          </a:p>
          <a:p>
            <a:pPr marL="15875" marR="15875" algn="just">
              <a:lnSpc>
                <a:spcPts val="1210"/>
              </a:lnSpc>
              <a:spcBef>
                <a:spcPts val="35"/>
              </a:spcBef>
            </a:pPr>
            <a:r>
              <a:rPr sz="900" spc="-10" dirty="0">
                <a:latin typeface="Arial"/>
                <a:cs typeface="Arial"/>
              </a:rPr>
              <a:t>Privacy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and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confidentiality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are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closely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related,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yet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are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different.</a:t>
            </a:r>
            <a:r>
              <a:rPr sz="900" spc="25" dirty="0">
                <a:latin typeface="Arial"/>
                <a:cs typeface="Arial"/>
              </a:rPr>
              <a:t> </a:t>
            </a:r>
            <a:r>
              <a:rPr sz="900" spc="-10" dirty="0">
                <a:solidFill>
                  <a:srgbClr val="C80000"/>
                </a:solidFill>
                <a:latin typeface="Arial"/>
                <a:cs typeface="Arial"/>
              </a:rPr>
              <a:t>Privacy</a:t>
            </a:r>
            <a:r>
              <a:rPr sz="900" spc="-25" dirty="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can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spc="-25" dirty="0">
                <a:latin typeface="Arial"/>
                <a:cs typeface="Arial"/>
              </a:rPr>
              <a:t>be </a:t>
            </a:r>
            <a:r>
              <a:rPr sz="900" spc="-10" dirty="0">
                <a:solidFill>
                  <a:srgbClr val="3333B2"/>
                </a:solidFill>
                <a:latin typeface="Arial"/>
                <a:cs typeface="Arial"/>
              </a:rPr>
              <a:t>invaded</a:t>
            </a:r>
            <a:r>
              <a:rPr sz="900" spc="-10" dirty="0">
                <a:latin typeface="Arial"/>
                <a:cs typeface="Arial"/>
              </a:rPr>
              <a:t>,</a:t>
            </a:r>
            <a:r>
              <a:rPr sz="900" spc="-5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whereas</a:t>
            </a:r>
            <a:r>
              <a:rPr sz="900" spc="-50" dirty="0">
                <a:latin typeface="Arial"/>
                <a:cs typeface="Arial"/>
              </a:rPr>
              <a:t> </a:t>
            </a:r>
            <a:r>
              <a:rPr sz="900" spc="-10" dirty="0">
                <a:solidFill>
                  <a:srgbClr val="C80000"/>
                </a:solidFill>
                <a:latin typeface="Arial"/>
                <a:cs typeface="Arial"/>
              </a:rPr>
              <a:t>confidentiality</a:t>
            </a:r>
            <a:r>
              <a:rPr sz="900" spc="10" dirty="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can</a:t>
            </a:r>
            <a:r>
              <a:rPr sz="900" spc="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be</a:t>
            </a:r>
            <a:r>
              <a:rPr sz="900" spc="15" dirty="0">
                <a:latin typeface="Arial"/>
                <a:cs typeface="Arial"/>
              </a:rPr>
              <a:t> </a:t>
            </a:r>
            <a:r>
              <a:rPr sz="900" spc="-10" dirty="0">
                <a:solidFill>
                  <a:srgbClr val="3333B2"/>
                </a:solidFill>
                <a:latin typeface="Arial"/>
                <a:cs typeface="Arial"/>
              </a:rPr>
              <a:t>breached</a:t>
            </a:r>
            <a:r>
              <a:rPr sz="900" spc="1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i="1" spc="185" dirty="0">
                <a:latin typeface="Menlo"/>
                <a:cs typeface="Menlo"/>
              </a:rPr>
              <a:t>⇒</a:t>
            </a:r>
            <a:r>
              <a:rPr sz="900" i="1" spc="-135" dirty="0">
                <a:latin typeface="Menlo"/>
                <a:cs typeface="Menlo"/>
              </a:rPr>
              <a:t> </a:t>
            </a:r>
            <a:r>
              <a:rPr sz="900" spc="-10" dirty="0">
                <a:latin typeface="Arial"/>
                <a:cs typeface="Arial"/>
              </a:rPr>
              <a:t>ensuring</a:t>
            </a:r>
            <a:r>
              <a:rPr sz="900" spc="1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confidentiality</a:t>
            </a:r>
            <a:r>
              <a:rPr sz="900" spc="15" dirty="0">
                <a:latin typeface="Arial"/>
                <a:cs typeface="Arial"/>
              </a:rPr>
              <a:t> </a:t>
            </a:r>
            <a:r>
              <a:rPr sz="900" spc="-25" dirty="0">
                <a:latin typeface="Arial"/>
                <a:cs typeface="Arial"/>
              </a:rPr>
              <a:t>is </a:t>
            </a:r>
            <a:r>
              <a:rPr sz="900" dirty="0">
                <a:latin typeface="Arial"/>
                <a:cs typeface="Arial"/>
              </a:rPr>
              <a:t>not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enough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to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guarantee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privacy.</a:t>
            </a:r>
            <a:endParaRPr sz="900">
              <a:latin typeface="Arial"/>
              <a:cs typeface="Arial"/>
            </a:endParaRPr>
          </a:p>
          <a:p>
            <a:pPr marL="15875">
              <a:lnSpc>
                <a:spcPct val="100000"/>
              </a:lnSpc>
              <a:spcBef>
                <a:spcPts val="745"/>
              </a:spcBef>
            </a:pP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Right</a:t>
            </a:r>
            <a:r>
              <a:rPr sz="1000" spc="-2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to</a:t>
            </a:r>
            <a:r>
              <a:rPr sz="1000" spc="-2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privacy</a:t>
            </a:r>
            <a:endParaRPr sz="1000">
              <a:latin typeface="Arial"/>
              <a:cs typeface="Arial"/>
            </a:endParaRPr>
          </a:p>
          <a:p>
            <a:pPr marL="15875" marR="5080" indent="-3810">
              <a:lnSpc>
                <a:spcPct val="111600"/>
              </a:lnSpc>
              <a:spcBef>
                <a:spcPts val="180"/>
              </a:spcBef>
            </a:pPr>
            <a:r>
              <a:rPr sz="900" spc="-10" dirty="0">
                <a:latin typeface="Arial"/>
                <a:cs typeface="Arial"/>
              </a:rPr>
              <a:t>The</a:t>
            </a:r>
            <a:r>
              <a:rPr sz="900" spc="-4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right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to</a:t>
            </a:r>
            <a:r>
              <a:rPr sz="900" spc="-4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privacy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is</a:t>
            </a:r>
            <a:r>
              <a:rPr sz="900" spc="-4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about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“a</a:t>
            </a:r>
            <a:r>
              <a:rPr sz="900" spc="-4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right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to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spc="-10" dirty="0">
                <a:solidFill>
                  <a:srgbClr val="3333B2"/>
                </a:solidFill>
                <a:latin typeface="Arial"/>
                <a:cs typeface="Arial"/>
              </a:rPr>
              <a:t>appropriate</a:t>
            </a:r>
            <a:r>
              <a:rPr sz="900" spc="-4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flow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of</a:t>
            </a:r>
            <a:r>
              <a:rPr sz="900" spc="-4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personal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information.” </a:t>
            </a:r>
            <a:r>
              <a:rPr sz="900" dirty="0">
                <a:latin typeface="Arial"/>
                <a:cs typeface="Arial"/>
              </a:rPr>
              <a:t>Control</a:t>
            </a:r>
            <a:r>
              <a:rPr sz="900" spc="-4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who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gets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to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see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what,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when,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and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how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i="1" spc="350" dirty="0">
                <a:latin typeface="Menlo"/>
                <a:cs typeface="Menlo"/>
              </a:rPr>
              <a:t>⇒</a:t>
            </a:r>
            <a:r>
              <a:rPr sz="900" i="1" spc="-295" dirty="0">
                <a:latin typeface="Menlo"/>
                <a:cs typeface="Menlo"/>
              </a:rPr>
              <a:t> </a:t>
            </a:r>
            <a:r>
              <a:rPr sz="900" dirty="0">
                <a:latin typeface="Arial"/>
                <a:cs typeface="Arial"/>
              </a:rPr>
              <a:t>a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person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should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be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able</a:t>
            </a:r>
            <a:r>
              <a:rPr sz="900" spc="-25" dirty="0">
                <a:latin typeface="Arial"/>
                <a:cs typeface="Arial"/>
              </a:rPr>
              <a:t> to </a:t>
            </a:r>
            <a:r>
              <a:rPr sz="900" dirty="0">
                <a:latin typeface="Arial"/>
                <a:cs typeface="Arial"/>
              </a:rPr>
              <a:t>stop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and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revoke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flow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of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personal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information.</a:t>
            </a:r>
            <a:endParaRPr sz="900">
              <a:latin typeface="Arial"/>
              <a:cs typeface="Arial"/>
            </a:endParaRPr>
          </a:p>
          <a:p>
            <a:pPr marL="15875">
              <a:lnSpc>
                <a:spcPct val="100000"/>
              </a:lnSpc>
              <a:spcBef>
                <a:spcPts val="815"/>
              </a:spcBef>
            </a:pPr>
            <a:r>
              <a:rPr sz="1000" dirty="0">
                <a:solidFill>
                  <a:srgbClr val="C80000"/>
                </a:solidFill>
                <a:latin typeface="Arial"/>
                <a:cs typeface="Arial"/>
              </a:rPr>
              <a:t>General</a:t>
            </a:r>
            <a:r>
              <a:rPr sz="1000" spc="-45" dirty="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C80000"/>
                </a:solidFill>
                <a:latin typeface="Arial"/>
                <a:cs typeface="Arial"/>
              </a:rPr>
              <a:t>Data</a:t>
            </a:r>
            <a:r>
              <a:rPr sz="1000" spc="-45" dirty="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C80000"/>
                </a:solidFill>
                <a:latin typeface="Arial"/>
                <a:cs typeface="Arial"/>
              </a:rPr>
              <a:t>Protection</a:t>
            </a:r>
            <a:r>
              <a:rPr sz="1000" spc="-45" dirty="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C80000"/>
                </a:solidFill>
                <a:latin typeface="Arial"/>
                <a:cs typeface="Arial"/>
              </a:rPr>
              <a:t>Regulation</a:t>
            </a:r>
            <a:r>
              <a:rPr sz="1000" spc="-45" dirty="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sz="1000" spc="-10" dirty="0">
                <a:solidFill>
                  <a:srgbClr val="C80000"/>
                </a:solidFill>
                <a:latin typeface="Arial"/>
                <a:cs typeface="Arial"/>
              </a:rPr>
              <a:t>(GDPR)</a:t>
            </a:r>
            <a:endParaRPr sz="1000">
              <a:latin typeface="Arial"/>
              <a:cs typeface="Arial"/>
            </a:endParaRPr>
          </a:p>
          <a:p>
            <a:pPr marL="15875" marR="100330" indent="-3810">
              <a:lnSpc>
                <a:spcPct val="111600"/>
              </a:lnSpc>
              <a:spcBef>
                <a:spcPts val="185"/>
              </a:spcBef>
            </a:pPr>
            <a:r>
              <a:rPr sz="900" dirty="0">
                <a:latin typeface="Arial"/>
                <a:cs typeface="Arial"/>
              </a:rPr>
              <a:t>The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GDPR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is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comprehensive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set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of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regulations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aiming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to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protect</a:t>
            </a:r>
            <a:r>
              <a:rPr sz="900" spc="-1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spc="-10" dirty="0">
                <a:solidFill>
                  <a:srgbClr val="3333B2"/>
                </a:solidFill>
                <a:latin typeface="Arial"/>
                <a:cs typeface="Arial"/>
              </a:rPr>
              <a:t>personal data</a:t>
            </a:r>
            <a:r>
              <a:rPr sz="900" spc="-10" dirty="0">
                <a:latin typeface="Arial"/>
                <a:cs typeface="Arial"/>
              </a:rPr>
              <a:t>.</a:t>
            </a:r>
            <a:endParaRPr sz="900">
              <a:latin typeface="Arial"/>
              <a:cs typeface="Arial"/>
            </a:endParaRPr>
          </a:p>
        </p:txBody>
      </p:sp>
      <p:grpSp>
        <p:nvGrpSpPr>
          <p:cNvPr id="5" name="object 5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6" name="object 6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8" name="object 8"/>
          <p:cNvSpPr txBox="1"/>
          <p:nvPr/>
        </p:nvSpPr>
        <p:spPr>
          <a:xfrm>
            <a:off x="53467" y="3349927"/>
            <a:ext cx="419734" cy="104139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dirty="0">
                <a:latin typeface="Arial"/>
                <a:cs typeface="Arial"/>
                <a:hlinkClick r:id="rId3" action="ppaction://hlinksldjump"/>
              </a:rPr>
              <a:t>Design</a:t>
            </a:r>
            <a:r>
              <a:rPr sz="500" spc="-25" dirty="0"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spc="-10" dirty="0">
                <a:latin typeface="Arial"/>
                <a:cs typeface="Arial"/>
                <a:hlinkClick r:id="rId3" action="ppaction://hlinksldjump"/>
              </a:rPr>
              <a:t>issues</a:t>
            </a:r>
            <a:endParaRPr sz="500">
              <a:latin typeface="Arial"/>
              <a:cs typeface="Arial"/>
            </a:endParaRPr>
          </a:p>
        </p:txBody>
      </p:sp>
    </p:spTree>
  </p:cSld>
  <p:clrMapOvr>
    <a:masterClrMapping/>
  </p:clrMapOvr>
  <p:transition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467" y="-1515"/>
            <a:ext cx="255270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500" spc="-10" dirty="0">
                <a:latin typeface="Arial"/>
                <a:cs typeface="Arial"/>
                <a:hlinkClick r:id="rId2" action="ppaction://hlinksldjump"/>
              </a:rPr>
              <a:t>Security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2303995" y="0"/>
            <a:ext cx="2304415" cy="107950"/>
          </a:xfrm>
          <a:custGeom>
            <a:avLst/>
            <a:gdLst/>
            <a:ahLst/>
            <a:cxnLst/>
            <a:rect l="l" t="t" r="r" b="b"/>
            <a:pathLst>
              <a:path w="2304415" h="107950">
                <a:moveTo>
                  <a:pt x="2303995" y="0"/>
                </a:moveTo>
                <a:lnTo>
                  <a:pt x="0" y="0"/>
                </a:lnTo>
                <a:lnTo>
                  <a:pt x="0" y="107530"/>
                </a:lnTo>
                <a:lnTo>
                  <a:pt x="2303995" y="107530"/>
                </a:lnTo>
                <a:lnTo>
                  <a:pt x="2303995" y="0"/>
                </a:lnTo>
                <a:close/>
              </a:path>
            </a:pathLst>
          </a:custGeom>
          <a:solidFill>
            <a:srgbClr val="8484D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3891762" y="-1515"/>
            <a:ext cx="662940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2" action="ppaction://hlinksldjump"/>
              </a:rPr>
              <a:t>Introduction</a:t>
            </a:r>
            <a:r>
              <a:rPr sz="500" spc="-25" dirty="0">
                <a:solidFill>
                  <a:srgbClr val="FFFFFF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2" action="ppaction://hlinksldjump"/>
              </a:rPr>
              <a:t>to</a:t>
            </a:r>
            <a:r>
              <a:rPr sz="500" spc="-20" dirty="0">
                <a:solidFill>
                  <a:srgbClr val="FFFFFF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2" action="ppaction://hlinksldjump"/>
              </a:rPr>
              <a:t>security</a:t>
            </a:r>
            <a:endParaRPr sz="5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95300" y="197711"/>
            <a:ext cx="2013585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200" dirty="0">
                <a:solidFill>
                  <a:srgbClr val="3333B2"/>
                </a:solidFill>
                <a:latin typeface="Arial"/>
                <a:cs typeface="Arial"/>
              </a:rPr>
              <a:t>GDPR:</a:t>
            </a:r>
            <a:r>
              <a:rPr sz="1200" spc="-5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3333B2"/>
                </a:solidFill>
                <a:latin typeface="Arial"/>
                <a:cs typeface="Arial"/>
              </a:rPr>
              <a:t>Database</a:t>
            </a:r>
            <a:r>
              <a:rPr sz="1200" spc="-5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200" spc="-10" dirty="0">
                <a:solidFill>
                  <a:srgbClr val="3333B2"/>
                </a:solidFill>
                <a:latin typeface="Arial"/>
                <a:cs typeface="Arial"/>
              </a:rPr>
              <a:t>perspective</a:t>
            </a:r>
            <a:endParaRPr sz="1200">
              <a:latin typeface="Arial"/>
              <a:cs typeface="Arial"/>
            </a:endParaRPr>
          </a:p>
        </p:txBody>
      </p:sp>
      <p:graphicFrame>
        <p:nvGraphicFramePr>
          <p:cNvPr id="6" name="object 6"/>
          <p:cNvGraphicFramePr>
            <a:graphicFrameLocks noGrp="1"/>
          </p:cNvGraphicFramePr>
          <p:nvPr/>
        </p:nvGraphicFramePr>
        <p:xfrm>
          <a:off x="360006" y="451561"/>
          <a:ext cx="4046853" cy="255905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100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3408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1218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63195">
                <a:tc rowSpan="2">
                  <a:txBody>
                    <a:bodyPr/>
                    <a:lstStyle/>
                    <a:p>
                      <a:pPr marL="645160">
                        <a:lnSpc>
                          <a:spcPct val="100000"/>
                        </a:lnSpc>
                        <a:spcBef>
                          <a:spcPts val="95"/>
                        </a:spcBef>
                      </a:pPr>
                      <a:r>
                        <a:rPr sz="800" b="1" dirty="0">
                          <a:latin typeface="Arial"/>
                          <a:cs typeface="Arial"/>
                        </a:rPr>
                        <a:t>GDPR</a:t>
                      </a:r>
                      <a:r>
                        <a:rPr sz="800" b="1" spc="-3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b="1" spc="-10" dirty="0">
                          <a:latin typeface="Arial"/>
                          <a:cs typeface="Arial"/>
                        </a:rPr>
                        <a:t>regulation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206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2">
                  <a:txBody>
                    <a:bodyPr/>
                    <a:lstStyle/>
                    <a:p>
                      <a:pPr marL="283845">
                        <a:lnSpc>
                          <a:spcPct val="100000"/>
                        </a:lnSpc>
                        <a:spcBef>
                          <a:spcPts val="95"/>
                        </a:spcBef>
                      </a:pPr>
                      <a:r>
                        <a:rPr sz="800" b="1" dirty="0">
                          <a:latin typeface="Arial"/>
                          <a:cs typeface="Arial"/>
                        </a:rPr>
                        <a:t>Impact</a:t>
                      </a:r>
                      <a:r>
                        <a:rPr sz="800" b="1" spc="-3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b="1" dirty="0">
                          <a:latin typeface="Arial"/>
                          <a:cs typeface="Arial"/>
                        </a:rPr>
                        <a:t>on</a:t>
                      </a:r>
                      <a:r>
                        <a:rPr sz="800" b="1" spc="-3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b="1" dirty="0">
                          <a:latin typeface="Arial"/>
                          <a:cs typeface="Arial"/>
                        </a:rPr>
                        <a:t>database</a:t>
                      </a:r>
                      <a:r>
                        <a:rPr sz="800" b="1" spc="-3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b="1" spc="-10" dirty="0">
                          <a:latin typeface="Arial"/>
                          <a:cs typeface="Arial"/>
                        </a:rPr>
                        <a:t>systems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206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65100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1206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29235">
                        <a:lnSpc>
                          <a:spcPct val="100000"/>
                        </a:lnSpc>
                        <a:spcBef>
                          <a:spcPts val="55"/>
                        </a:spcBef>
                      </a:pPr>
                      <a:r>
                        <a:rPr sz="800" b="1" spc="-10" dirty="0">
                          <a:latin typeface="Arial"/>
                          <a:cs typeface="Arial"/>
                        </a:rPr>
                        <a:t>Attributes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698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20040">
                        <a:lnSpc>
                          <a:spcPct val="100000"/>
                        </a:lnSpc>
                        <a:spcBef>
                          <a:spcPts val="55"/>
                        </a:spcBef>
                      </a:pPr>
                      <a:r>
                        <a:rPr sz="800" b="1" spc="-10" dirty="0">
                          <a:latin typeface="Arial"/>
                          <a:cs typeface="Arial"/>
                        </a:rPr>
                        <a:t>Actions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698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70180">
                <a:tc>
                  <a:txBody>
                    <a:bodyPr/>
                    <a:lstStyle/>
                    <a:p>
                      <a:pPr marL="78105">
                        <a:lnSpc>
                          <a:spcPct val="100000"/>
                        </a:lnSpc>
                        <a:spcBef>
                          <a:spcPts val="150"/>
                        </a:spcBef>
                      </a:pPr>
                      <a:r>
                        <a:rPr sz="800" dirty="0">
                          <a:latin typeface="Arial"/>
                          <a:cs typeface="Arial"/>
                        </a:rPr>
                        <a:t>Collect</a:t>
                      </a:r>
                      <a:r>
                        <a:rPr sz="800" spc="-4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data</a:t>
                      </a:r>
                      <a:r>
                        <a:rPr sz="800" spc="-3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for</a:t>
                      </a:r>
                      <a:r>
                        <a:rPr sz="800" spc="-3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explicit</a:t>
                      </a:r>
                      <a:r>
                        <a:rPr sz="800" spc="-3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spc="-10" dirty="0">
                          <a:latin typeface="Arial"/>
                          <a:cs typeface="Arial"/>
                        </a:rPr>
                        <a:t>purposes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905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8105">
                        <a:lnSpc>
                          <a:spcPct val="100000"/>
                        </a:lnSpc>
                        <a:spcBef>
                          <a:spcPts val="150"/>
                        </a:spcBef>
                      </a:pPr>
                      <a:r>
                        <a:rPr sz="800" spc="-10" dirty="0">
                          <a:latin typeface="Arial"/>
                          <a:cs typeface="Arial"/>
                        </a:rPr>
                        <a:t>Purpose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905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8105">
                        <a:lnSpc>
                          <a:spcPct val="100000"/>
                        </a:lnSpc>
                        <a:spcBef>
                          <a:spcPts val="150"/>
                        </a:spcBef>
                      </a:pPr>
                      <a:r>
                        <a:rPr sz="800" dirty="0">
                          <a:latin typeface="Arial"/>
                          <a:cs typeface="Arial"/>
                        </a:rPr>
                        <a:t>Metadata</a:t>
                      </a:r>
                      <a:r>
                        <a:rPr sz="800" spc="-4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spc="-10" dirty="0">
                          <a:latin typeface="Arial"/>
                          <a:cs typeface="Arial"/>
                        </a:rPr>
                        <a:t>indexing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905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63195">
                <a:tc>
                  <a:txBody>
                    <a:bodyPr/>
                    <a:lstStyle/>
                    <a:p>
                      <a:pPr marL="78105">
                        <a:lnSpc>
                          <a:spcPct val="100000"/>
                        </a:lnSpc>
                        <a:spcBef>
                          <a:spcPts val="95"/>
                        </a:spcBef>
                      </a:pPr>
                      <a:r>
                        <a:rPr sz="800" dirty="0">
                          <a:latin typeface="Arial"/>
                          <a:cs typeface="Arial"/>
                        </a:rPr>
                        <a:t>Do</a:t>
                      </a:r>
                      <a:r>
                        <a:rPr sz="800" spc="-2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not</a:t>
                      </a:r>
                      <a:r>
                        <a:rPr sz="800" spc="-2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store</a:t>
                      </a:r>
                      <a:r>
                        <a:rPr sz="800" spc="-2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data</a:t>
                      </a:r>
                      <a:r>
                        <a:rPr sz="800" spc="-1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spc="-10" dirty="0">
                          <a:latin typeface="Arial"/>
                          <a:cs typeface="Arial"/>
                        </a:rPr>
                        <a:t>indefinitely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206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8105">
                        <a:lnSpc>
                          <a:spcPct val="100000"/>
                        </a:lnSpc>
                        <a:spcBef>
                          <a:spcPts val="95"/>
                        </a:spcBef>
                      </a:pPr>
                      <a:r>
                        <a:rPr sz="800" spc="-25" dirty="0">
                          <a:latin typeface="Arial"/>
                          <a:cs typeface="Arial"/>
                        </a:rPr>
                        <a:t>TTL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206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8105">
                        <a:lnSpc>
                          <a:spcPct val="100000"/>
                        </a:lnSpc>
                        <a:spcBef>
                          <a:spcPts val="95"/>
                        </a:spcBef>
                      </a:pPr>
                      <a:r>
                        <a:rPr sz="800" dirty="0">
                          <a:latin typeface="Arial"/>
                          <a:cs typeface="Arial"/>
                        </a:rPr>
                        <a:t>Timely</a:t>
                      </a:r>
                      <a:r>
                        <a:rPr sz="800" spc="-3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spc="-10" dirty="0">
                          <a:latin typeface="Arial"/>
                          <a:cs typeface="Arial"/>
                        </a:rPr>
                        <a:t>deletion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206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95910">
                <a:tc>
                  <a:txBody>
                    <a:bodyPr/>
                    <a:lstStyle/>
                    <a:p>
                      <a:pPr marL="78105" marR="180975">
                        <a:lnSpc>
                          <a:spcPct val="108400"/>
                        </a:lnSpc>
                        <a:spcBef>
                          <a:spcPts val="10"/>
                        </a:spcBef>
                      </a:pPr>
                      <a:r>
                        <a:rPr sz="800" dirty="0">
                          <a:latin typeface="Arial"/>
                          <a:cs typeface="Arial"/>
                        </a:rPr>
                        <a:t>Inform</a:t>
                      </a:r>
                      <a:r>
                        <a:rPr sz="800" spc="-3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customers</a:t>
                      </a:r>
                      <a:r>
                        <a:rPr sz="800" spc="-3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about</a:t>
                      </a:r>
                      <a:r>
                        <a:rPr sz="800" spc="-3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GDPR</a:t>
                      </a:r>
                      <a:r>
                        <a:rPr sz="800" spc="-3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spc="-10" dirty="0">
                          <a:latin typeface="Arial"/>
                          <a:cs typeface="Arial"/>
                        </a:rPr>
                        <a:t>metadata 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associated</a:t>
                      </a:r>
                      <a:r>
                        <a:rPr sz="800" spc="-3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with</a:t>
                      </a:r>
                      <a:r>
                        <a:rPr sz="800" spc="-3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their</a:t>
                      </a:r>
                      <a:r>
                        <a:rPr sz="800" spc="-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spc="-20" dirty="0">
                          <a:latin typeface="Arial"/>
                          <a:cs typeface="Arial"/>
                        </a:rPr>
                        <a:t>data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27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8105" marR="170180">
                        <a:lnSpc>
                          <a:spcPct val="108400"/>
                        </a:lnSpc>
                        <a:spcBef>
                          <a:spcPts val="10"/>
                        </a:spcBef>
                      </a:pPr>
                      <a:r>
                        <a:rPr sz="800" dirty="0">
                          <a:latin typeface="Arial"/>
                          <a:cs typeface="Arial"/>
                        </a:rPr>
                        <a:t>Purpose,</a:t>
                      </a:r>
                      <a:r>
                        <a:rPr sz="800" spc="-3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spc="-20" dirty="0">
                          <a:latin typeface="Arial"/>
                          <a:cs typeface="Arial"/>
                        </a:rPr>
                        <a:t>TTL, 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Origin,</a:t>
                      </a:r>
                      <a:r>
                        <a:rPr sz="800" spc="-2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spc="-10" dirty="0">
                          <a:latin typeface="Arial"/>
                          <a:cs typeface="Arial"/>
                        </a:rPr>
                        <a:t>Sharing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27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8105">
                        <a:lnSpc>
                          <a:spcPct val="100000"/>
                        </a:lnSpc>
                        <a:spcBef>
                          <a:spcPts val="95"/>
                        </a:spcBef>
                      </a:pPr>
                      <a:r>
                        <a:rPr sz="800" dirty="0">
                          <a:latin typeface="Arial"/>
                          <a:cs typeface="Arial"/>
                        </a:rPr>
                        <a:t>Metadata</a:t>
                      </a:r>
                      <a:r>
                        <a:rPr sz="800" spc="-4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spc="-10" dirty="0">
                          <a:latin typeface="Arial"/>
                          <a:cs typeface="Arial"/>
                        </a:rPr>
                        <a:t>indexing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206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63195">
                <a:tc>
                  <a:txBody>
                    <a:bodyPr/>
                    <a:lstStyle/>
                    <a:p>
                      <a:pPr marL="78105">
                        <a:lnSpc>
                          <a:spcPct val="100000"/>
                        </a:lnSpc>
                        <a:spcBef>
                          <a:spcPts val="95"/>
                        </a:spcBef>
                      </a:pPr>
                      <a:r>
                        <a:rPr sz="800" dirty="0">
                          <a:latin typeface="Arial"/>
                          <a:cs typeface="Arial"/>
                        </a:rPr>
                        <a:t>Allow</a:t>
                      </a:r>
                      <a:r>
                        <a:rPr sz="800" spc="-3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customers</a:t>
                      </a:r>
                      <a:r>
                        <a:rPr sz="800" spc="-3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to</a:t>
                      </a:r>
                      <a:r>
                        <a:rPr sz="800" spc="-3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access</a:t>
                      </a:r>
                      <a:r>
                        <a:rPr sz="800" spc="-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their</a:t>
                      </a:r>
                      <a:r>
                        <a:rPr sz="800" spc="-3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spc="-20" dirty="0">
                          <a:latin typeface="Arial"/>
                          <a:cs typeface="Arial"/>
                        </a:rPr>
                        <a:t>data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206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8105">
                        <a:lnSpc>
                          <a:spcPct val="100000"/>
                        </a:lnSpc>
                        <a:spcBef>
                          <a:spcPts val="95"/>
                        </a:spcBef>
                      </a:pPr>
                      <a:r>
                        <a:rPr sz="800" spc="-10" dirty="0">
                          <a:latin typeface="Arial"/>
                          <a:cs typeface="Arial"/>
                        </a:rPr>
                        <a:t>Person</a:t>
                      </a:r>
                      <a:r>
                        <a:rPr sz="800" spc="-1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spc="-25" dirty="0">
                          <a:latin typeface="Arial"/>
                          <a:cs typeface="Arial"/>
                        </a:rPr>
                        <a:t>id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206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8105">
                        <a:lnSpc>
                          <a:spcPct val="100000"/>
                        </a:lnSpc>
                        <a:spcBef>
                          <a:spcPts val="95"/>
                        </a:spcBef>
                      </a:pPr>
                      <a:r>
                        <a:rPr sz="800" dirty="0">
                          <a:latin typeface="Arial"/>
                          <a:cs typeface="Arial"/>
                        </a:rPr>
                        <a:t>Metadata</a:t>
                      </a:r>
                      <a:r>
                        <a:rPr sz="800" spc="-4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spc="-10" dirty="0">
                          <a:latin typeface="Arial"/>
                          <a:cs typeface="Arial"/>
                        </a:rPr>
                        <a:t>indexing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206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63195">
                <a:tc>
                  <a:txBody>
                    <a:bodyPr/>
                    <a:lstStyle/>
                    <a:p>
                      <a:pPr marL="78105">
                        <a:lnSpc>
                          <a:spcPct val="100000"/>
                        </a:lnSpc>
                        <a:spcBef>
                          <a:spcPts val="95"/>
                        </a:spcBef>
                      </a:pPr>
                      <a:r>
                        <a:rPr sz="800" dirty="0">
                          <a:latin typeface="Arial"/>
                          <a:cs typeface="Arial"/>
                        </a:rPr>
                        <a:t>Allow</a:t>
                      </a:r>
                      <a:r>
                        <a:rPr sz="800" spc="-3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customers</a:t>
                      </a:r>
                      <a:r>
                        <a:rPr sz="800" spc="-3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to</a:t>
                      </a:r>
                      <a:r>
                        <a:rPr sz="800" spc="-3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erase</a:t>
                      </a:r>
                      <a:r>
                        <a:rPr sz="800" spc="-3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their</a:t>
                      </a:r>
                      <a:r>
                        <a:rPr sz="800" spc="-3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spc="-20" dirty="0">
                          <a:latin typeface="Arial"/>
                          <a:cs typeface="Arial"/>
                        </a:rPr>
                        <a:t>data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206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8105">
                        <a:lnSpc>
                          <a:spcPct val="100000"/>
                        </a:lnSpc>
                        <a:spcBef>
                          <a:spcPts val="95"/>
                        </a:spcBef>
                      </a:pPr>
                      <a:r>
                        <a:rPr sz="800" spc="-25" dirty="0">
                          <a:latin typeface="Arial"/>
                          <a:cs typeface="Arial"/>
                        </a:rPr>
                        <a:t>TTL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206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8105">
                        <a:lnSpc>
                          <a:spcPct val="100000"/>
                        </a:lnSpc>
                        <a:spcBef>
                          <a:spcPts val="95"/>
                        </a:spcBef>
                      </a:pPr>
                      <a:r>
                        <a:rPr sz="800" dirty="0">
                          <a:latin typeface="Arial"/>
                          <a:cs typeface="Arial"/>
                        </a:rPr>
                        <a:t>Timely</a:t>
                      </a:r>
                      <a:r>
                        <a:rPr sz="800" spc="-3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spc="-10" dirty="0">
                          <a:latin typeface="Arial"/>
                          <a:cs typeface="Arial"/>
                        </a:rPr>
                        <a:t>deletion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206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63195">
                <a:tc>
                  <a:txBody>
                    <a:bodyPr/>
                    <a:lstStyle/>
                    <a:p>
                      <a:pPr marL="78105">
                        <a:lnSpc>
                          <a:spcPct val="100000"/>
                        </a:lnSpc>
                        <a:spcBef>
                          <a:spcPts val="95"/>
                        </a:spcBef>
                      </a:pPr>
                      <a:r>
                        <a:rPr sz="800" dirty="0">
                          <a:latin typeface="Arial"/>
                          <a:cs typeface="Arial"/>
                        </a:rPr>
                        <a:t>Do</a:t>
                      </a:r>
                      <a:r>
                        <a:rPr sz="800" spc="-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not</a:t>
                      </a:r>
                      <a:r>
                        <a:rPr sz="800" spc="-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use</a:t>
                      </a:r>
                      <a:r>
                        <a:rPr sz="800" spc="-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data</a:t>
                      </a:r>
                      <a:r>
                        <a:rPr sz="800" spc="-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for</a:t>
                      </a:r>
                      <a:r>
                        <a:rPr sz="800" spc="-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objected</a:t>
                      </a:r>
                      <a:r>
                        <a:rPr sz="800" spc="-2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spc="-10" dirty="0">
                          <a:latin typeface="Arial"/>
                          <a:cs typeface="Arial"/>
                        </a:rPr>
                        <a:t>reasons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206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8105">
                        <a:lnSpc>
                          <a:spcPct val="100000"/>
                        </a:lnSpc>
                        <a:spcBef>
                          <a:spcPts val="95"/>
                        </a:spcBef>
                      </a:pPr>
                      <a:r>
                        <a:rPr sz="800" spc="-10" dirty="0">
                          <a:latin typeface="Arial"/>
                          <a:cs typeface="Arial"/>
                        </a:rPr>
                        <a:t>Objections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206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8105">
                        <a:lnSpc>
                          <a:spcPct val="100000"/>
                        </a:lnSpc>
                        <a:spcBef>
                          <a:spcPts val="95"/>
                        </a:spcBef>
                      </a:pPr>
                      <a:r>
                        <a:rPr sz="800" dirty="0">
                          <a:latin typeface="Arial"/>
                          <a:cs typeface="Arial"/>
                        </a:rPr>
                        <a:t>Metadata</a:t>
                      </a:r>
                      <a:r>
                        <a:rPr sz="800" spc="-4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spc="-10" dirty="0">
                          <a:latin typeface="Arial"/>
                          <a:cs typeface="Arial"/>
                        </a:rPr>
                        <a:t>indexing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206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95910">
                <a:tc>
                  <a:txBody>
                    <a:bodyPr/>
                    <a:lstStyle/>
                    <a:p>
                      <a:pPr marL="78105" marR="511809">
                        <a:lnSpc>
                          <a:spcPct val="108400"/>
                        </a:lnSpc>
                        <a:spcBef>
                          <a:spcPts val="10"/>
                        </a:spcBef>
                      </a:pPr>
                      <a:r>
                        <a:rPr sz="800" dirty="0">
                          <a:latin typeface="Arial"/>
                          <a:cs typeface="Arial"/>
                        </a:rPr>
                        <a:t>Allow</a:t>
                      </a:r>
                      <a:r>
                        <a:rPr sz="800" spc="-2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customers</a:t>
                      </a:r>
                      <a:r>
                        <a:rPr sz="800" spc="-2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to</a:t>
                      </a:r>
                      <a:r>
                        <a:rPr sz="800" spc="-2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spc="-10" dirty="0">
                          <a:latin typeface="Arial"/>
                          <a:cs typeface="Arial"/>
                        </a:rPr>
                        <a:t>withdraw</a:t>
                      </a:r>
                      <a:r>
                        <a:rPr sz="800" spc="-20" dirty="0">
                          <a:latin typeface="Arial"/>
                          <a:cs typeface="Arial"/>
                        </a:rPr>
                        <a:t> from 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algorithmic</a:t>
                      </a:r>
                      <a:r>
                        <a:rPr sz="800" spc="2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spc="-10" dirty="0">
                          <a:latin typeface="Arial"/>
                          <a:cs typeface="Arial"/>
                        </a:rPr>
                        <a:t>decision-making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27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8105" marR="362585">
                        <a:lnSpc>
                          <a:spcPct val="108400"/>
                        </a:lnSpc>
                        <a:spcBef>
                          <a:spcPts val="10"/>
                        </a:spcBef>
                      </a:pPr>
                      <a:r>
                        <a:rPr sz="800" spc="-10" dirty="0">
                          <a:latin typeface="Arial"/>
                          <a:cs typeface="Arial"/>
                        </a:rPr>
                        <a:t>Automated decisions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27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8105">
                        <a:lnSpc>
                          <a:spcPct val="100000"/>
                        </a:lnSpc>
                        <a:spcBef>
                          <a:spcPts val="95"/>
                        </a:spcBef>
                      </a:pPr>
                      <a:r>
                        <a:rPr sz="800" dirty="0">
                          <a:latin typeface="Arial"/>
                          <a:cs typeface="Arial"/>
                        </a:rPr>
                        <a:t>Metadata</a:t>
                      </a:r>
                      <a:r>
                        <a:rPr sz="800" spc="-4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spc="-10" dirty="0">
                          <a:latin typeface="Arial"/>
                          <a:cs typeface="Arial"/>
                        </a:rPr>
                        <a:t>indexing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206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63195">
                <a:tc>
                  <a:txBody>
                    <a:bodyPr/>
                    <a:lstStyle/>
                    <a:p>
                      <a:pPr marL="78105">
                        <a:lnSpc>
                          <a:spcPct val="100000"/>
                        </a:lnSpc>
                        <a:spcBef>
                          <a:spcPts val="95"/>
                        </a:spcBef>
                      </a:pPr>
                      <a:r>
                        <a:rPr sz="800" spc="-10" dirty="0">
                          <a:latin typeface="Arial"/>
                          <a:cs typeface="Arial"/>
                        </a:rPr>
                        <a:t>Safeguard</a:t>
                      </a:r>
                      <a:r>
                        <a:rPr sz="800" spc="-1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and</a:t>
                      </a:r>
                      <a:r>
                        <a:rPr sz="800" spc="-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restrict</a:t>
                      </a:r>
                      <a:r>
                        <a:rPr sz="800" spc="-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access</a:t>
                      </a:r>
                      <a:r>
                        <a:rPr sz="800" spc="-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to</a:t>
                      </a:r>
                      <a:r>
                        <a:rPr sz="800" spc="-1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spc="-20" dirty="0">
                          <a:latin typeface="Arial"/>
                          <a:cs typeface="Arial"/>
                        </a:rPr>
                        <a:t>data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206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8105">
                        <a:lnSpc>
                          <a:spcPct val="100000"/>
                        </a:lnSpc>
                        <a:spcBef>
                          <a:spcPts val="95"/>
                        </a:spcBef>
                      </a:pPr>
                      <a:r>
                        <a:rPr sz="800" dirty="0">
                          <a:latin typeface="Arial"/>
                          <a:cs typeface="Arial"/>
                        </a:rPr>
                        <a:t>Access</a:t>
                      </a:r>
                      <a:r>
                        <a:rPr sz="800" spc="-3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spc="-10" dirty="0">
                          <a:latin typeface="Arial"/>
                          <a:cs typeface="Arial"/>
                        </a:rPr>
                        <a:t>control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206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63195">
                <a:tc>
                  <a:txBody>
                    <a:bodyPr/>
                    <a:lstStyle/>
                    <a:p>
                      <a:pPr marL="78105">
                        <a:lnSpc>
                          <a:spcPct val="100000"/>
                        </a:lnSpc>
                        <a:spcBef>
                          <a:spcPts val="95"/>
                        </a:spcBef>
                      </a:pPr>
                      <a:r>
                        <a:rPr sz="800" dirty="0">
                          <a:latin typeface="Arial"/>
                          <a:cs typeface="Arial"/>
                        </a:rPr>
                        <a:t>Do</a:t>
                      </a:r>
                      <a:r>
                        <a:rPr sz="800" spc="-3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not</a:t>
                      </a:r>
                      <a:r>
                        <a:rPr sz="800" spc="-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grant</a:t>
                      </a:r>
                      <a:r>
                        <a:rPr sz="800" spc="-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unlimited</a:t>
                      </a:r>
                      <a:r>
                        <a:rPr sz="800" spc="-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access</a:t>
                      </a:r>
                      <a:r>
                        <a:rPr sz="800" spc="-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to</a:t>
                      </a:r>
                      <a:r>
                        <a:rPr sz="800" spc="-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spc="-20" dirty="0">
                          <a:latin typeface="Arial"/>
                          <a:cs typeface="Arial"/>
                        </a:rPr>
                        <a:t>data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206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8105">
                        <a:lnSpc>
                          <a:spcPct val="100000"/>
                        </a:lnSpc>
                        <a:spcBef>
                          <a:spcPts val="95"/>
                        </a:spcBef>
                      </a:pPr>
                      <a:r>
                        <a:rPr sz="800" dirty="0">
                          <a:latin typeface="Arial"/>
                          <a:cs typeface="Arial"/>
                        </a:rPr>
                        <a:t>Access</a:t>
                      </a:r>
                      <a:r>
                        <a:rPr sz="800" spc="-3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spc="-10" dirty="0">
                          <a:latin typeface="Arial"/>
                          <a:cs typeface="Arial"/>
                        </a:rPr>
                        <a:t>control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206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63195">
                <a:tc>
                  <a:txBody>
                    <a:bodyPr/>
                    <a:lstStyle/>
                    <a:p>
                      <a:pPr marL="78105">
                        <a:lnSpc>
                          <a:spcPct val="100000"/>
                        </a:lnSpc>
                        <a:spcBef>
                          <a:spcPts val="95"/>
                        </a:spcBef>
                      </a:pPr>
                      <a:r>
                        <a:rPr sz="800" dirty="0">
                          <a:latin typeface="Arial"/>
                          <a:cs typeface="Arial"/>
                        </a:rPr>
                        <a:t>Audit</a:t>
                      </a:r>
                      <a:r>
                        <a:rPr sz="800" spc="-4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operations</a:t>
                      </a:r>
                      <a:r>
                        <a:rPr sz="800" spc="-4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on</a:t>
                      </a:r>
                      <a:r>
                        <a:rPr sz="800" spc="-3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personal</a:t>
                      </a:r>
                      <a:r>
                        <a:rPr sz="800" spc="-4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spc="-20" dirty="0">
                          <a:latin typeface="Arial"/>
                          <a:cs typeface="Arial"/>
                        </a:rPr>
                        <a:t>data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206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8105">
                        <a:lnSpc>
                          <a:spcPct val="100000"/>
                        </a:lnSpc>
                        <a:spcBef>
                          <a:spcPts val="95"/>
                        </a:spcBef>
                      </a:pPr>
                      <a:r>
                        <a:rPr sz="800" dirty="0">
                          <a:latin typeface="Arial"/>
                          <a:cs typeface="Arial"/>
                        </a:rPr>
                        <a:t>Audit</a:t>
                      </a:r>
                      <a:r>
                        <a:rPr sz="800" spc="-5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spc="-10" dirty="0">
                          <a:latin typeface="Arial"/>
                          <a:cs typeface="Arial"/>
                        </a:rPr>
                        <a:t>trail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206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8105">
                        <a:lnSpc>
                          <a:spcPct val="100000"/>
                        </a:lnSpc>
                        <a:spcBef>
                          <a:spcPts val="95"/>
                        </a:spcBef>
                      </a:pPr>
                      <a:r>
                        <a:rPr sz="800" dirty="0">
                          <a:latin typeface="Arial"/>
                          <a:cs typeface="Arial"/>
                        </a:rPr>
                        <a:t>Monitor</a:t>
                      </a:r>
                      <a:r>
                        <a:rPr sz="800" spc="-3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and</a:t>
                      </a:r>
                      <a:r>
                        <a:rPr sz="800" spc="-25" dirty="0">
                          <a:latin typeface="Arial"/>
                          <a:cs typeface="Arial"/>
                        </a:rPr>
                        <a:t> log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206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63195">
                <a:tc>
                  <a:txBody>
                    <a:bodyPr/>
                    <a:lstStyle/>
                    <a:p>
                      <a:pPr marL="78105">
                        <a:lnSpc>
                          <a:spcPct val="100000"/>
                        </a:lnSpc>
                        <a:spcBef>
                          <a:spcPts val="95"/>
                        </a:spcBef>
                      </a:pPr>
                      <a:r>
                        <a:rPr sz="800" dirty="0">
                          <a:latin typeface="Arial"/>
                          <a:cs typeface="Arial"/>
                        </a:rPr>
                        <a:t>Implement</a:t>
                      </a:r>
                      <a:r>
                        <a:rPr sz="800" spc="-3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appropriate</a:t>
                      </a:r>
                      <a:r>
                        <a:rPr sz="800" spc="-3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data</a:t>
                      </a:r>
                      <a:r>
                        <a:rPr sz="800" spc="-3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spc="-10" dirty="0">
                          <a:latin typeface="Arial"/>
                          <a:cs typeface="Arial"/>
                        </a:rPr>
                        <a:t>security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206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8105">
                        <a:lnSpc>
                          <a:spcPct val="100000"/>
                        </a:lnSpc>
                        <a:spcBef>
                          <a:spcPts val="95"/>
                        </a:spcBef>
                      </a:pPr>
                      <a:r>
                        <a:rPr sz="800" spc="-10" dirty="0">
                          <a:latin typeface="Arial"/>
                          <a:cs typeface="Arial"/>
                        </a:rPr>
                        <a:t>Encryption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206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163195">
                <a:tc>
                  <a:txBody>
                    <a:bodyPr/>
                    <a:lstStyle/>
                    <a:p>
                      <a:pPr marL="78105">
                        <a:lnSpc>
                          <a:spcPct val="100000"/>
                        </a:lnSpc>
                        <a:spcBef>
                          <a:spcPts val="95"/>
                        </a:spcBef>
                      </a:pPr>
                      <a:r>
                        <a:rPr sz="800" dirty="0">
                          <a:latin typeface="Arial"/>
                          <a:cs typeface="Arial"/>
                        </a:rPr>
                        <a:t>Share</a:t>
                      </a:r>
                      <a:r>
                        <a:rPr sz="800" spc="-2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audit</a:t>
                      </a:r>
                      <a:r>
                        <a:rPr sz="800" spc="-1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trails</a:t>
                      </a:r>
                      <a:r>
                        <a:rPr sz="800" spc="-1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from</a:t>
                      </a:r>
                      <a:r>
                        <a:rPr sz="800" spc="-1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spc="-10" dirty="0">
                          <a:latin typeface="Arial"/>
                          <a:cs typeface="Arial"/>
                        </a:rPr>
                        <a:t>affected</a:t>
                      </a:r>
                      <a:r>
                        <a:rPr sz="800" spc="-2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spc="-10" dirty="0">
                          <a:latin typeface="Arial"/>
                          <a:cs typeface="Arial"/>
                        </a:rPr>
                        <a:t>systems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206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8105">
                        <a:lnSpc>
                          <a:spcPct val="100000"/>
                        </a:lnSpc>
                        <a:spcBef>
                          <a:spcPts val="95"/>
                        </a:spcBef>
                      </a:pPr>
                      <a:r>
                        <a:rPr sz="800" dirty="0">
                          <a:latin typeface="Arial"/>
                          <a:cs typeface="Arial"/>
                        </a:rPr>
                        <a:t>Audit</a:t>
                      </a:r>
                      <a:r>
                        <a:rPr sz="800" spc="-5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spc="-10" dirty="0">
                          <a:latin typeface="Arial"/>
                          <a:cs typeface="Arial"/>
                        </a:rPr>
                        <a:t>trail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206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8105">
                        <a:lnSpc>
                          <a:spcPct val="100000"/>
                        </a:lnSpc>
                        <a:spcBef>
                          <a:spcPts val="95"/>
                        </a:spcBef>
                      </a:pPr>
                      <a:r>
                        <a:rPr sz="800" dirty="0">
                          <a:latin typeface="Arial"/>
                          <a:cs typeface="Arial"/>
                        </a:rPr>
                        <a:t>Monitor</a:t>
                      </a:r>
                      <a:r>
                        <a:rPr sz="800" spc="-3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and</a:t>
                      </a:r>
                      <a:r>
                        <a:rPr sz="800" spc="-25" dirty="0">
                          <a:latin typeface="Arial"/>
                          <a:cs typeface="Arial"/>
                        </a:rPr>
                        <a:t> log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206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</a:tbl>
          </a:graphicData>
        </a:graphic>
      </p:graphicFrame>
      <p:grpSp>
        <p:nvGrpSpPr>
          <p:cNvPr id="7" name="object 7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8" name="object 8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0" name="object 10"/>
          <p:cNvSpPr txBox="1"/>
          <p:nvPr/>
        </p:nvSpPr>
        <p:spPr>
          <a:xfrm>
            <a:off x="53467" y="3349927"/>
            <a:ext cx="419734" cy="104139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dirty="0">
                <a:latin typeface="Arial"/>
                <a:cs typeface="Arial"/>
                <a:hlinkClick r:id="rId3" action="ppaction://hlinksldjump"/>
              </a:rPr>
              <a:t>Design</a:t>
            </a:r>
            <a:r>
              <a:rPr sz="500" spc="-25" dirty="0"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spc="-10" dirty="0">
                <a:latin typeface="Arial"/>
                <a:cs typeface="Arial"/>
                <a:hlinkClick r:id="rId3" action="ppaction://hlinksldjump"/>
              </a:rPr>
              <a:t>issues</a:t>
            </a:r>
            <a:endParaRPr sz="500">
              <a:latin typeface="Arial"/>
              <a:cs typeface="Arial"/>
            </a:endParaRPr>
          </a:p>
        </p:txBody>
      </p:sp>
    </p:spTree>
  </p:cSld>
  <p:clrMapOvr>
    <a:masterClrMapping/>
  </p:clrMapOvr>
  <p:transition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467" y="-1515"/>
            <a:ext cx="255270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500" spc="-10" dirty="0">
                <a:latin typeface="Arial"/>
                <a:cs typeface="Arial"/>
                <a:hlinkClick r:id="rId2" action="ppaction://hlinksldjump"/>
              </a:rPr>
              <a:t>Security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2303995" y="0"/>
            <a:ext cx="2304415" cy="107950"/>
          </a:xfrm>
          <a:custGeom>
            <a:avLst/>
            <a:gdLst/>
            <a:ahLst/>
            <a:cxnLst/>
            <a:rect l="l" t="t" r="r" b="b"/>
            <a:pathLst>
              <a:path w="2304415" h="107950">
                <a:moveTo>
                  <a:pt x="2303995" y="0"/>
                </a:moveTo>
                <a:lnTo>
                  <a:pt x="0" y="0"/>
                </a:lnTo>
                <a:lnTo>
                  <a:pt x="0" y="107530"/>
                </a:lnTo>
                <a:lnTo>
                  <a:pt x="2303995" y="107530"/>
                </a:lnTo>
                <a:lnTo>
                  <a:pt x="2303995" y="0"/>
                </a:lnTo>
                <a:close/>
              </a:path>
            </a:pathLst>
          </a:custGeom>
          <a:solidFill>
            <a:srgbClr val="8484D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4150690" y="-1515"/>
            <a:ext cx="403860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Cryptography</a:t>
            </a:r>
            <a:endParaRPr sz="5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95300" y="197711"/>
            <a:ext cx="934085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200" spc="-10" dirty="0">
                <a:solidFill>
                  <a:srgbClr val="3333B2"/>
                </a:solidFill>
                <a:latin typeface="Arial"/>
                <a:cs typeface="Arial"/>
              </a:rPr>
              <a:t>Cryptography</a:t>
            </a:r>
            <a:endParaRPr sz="1200">
              <a:latin typeface="Arial"/>
              <a:cs typeface="Arial"/>
            </a:endParaRPr>
          </a:p>
        </p:txBody>
      </p:sp>
      <p:pic>
        <p:nvPicPr>
          <p:cNvPr id="6" name="object 6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656935" y="571435"/>
            <a:ext cx="3294126" cy="1542687"/>
          </a:xfrm>
          <a:prstGeom prst="rect">
            <a:avLst/>
          </a:prstGeom>
        </p:spPr>
      </p:pic>
      <p:sp>
        <p:nvSpPr>
          <p:cNvPr id="7" name="object 7"/>
          <p:cNvSpPr txBox="1"/>
          <p:nvPr/>
        </p:nvSpPr>
        <p:spPr>
          <a:xfrm>
            <a:off x="321894" y="2204623"/>
            <a:ext cx="3601085" cy="1014094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95"/>
              </a:spcBef>
            </a:pP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Basic</a:t>
            </a:r>
            <a:r>
              <a:rPr sz="1000" spc="-3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concepts</a:t>
            </a:r>
            <a:endParaRPr sz="1000">
              <a:latin typeface="Arial"/>
              <a:cs typeface="Arial"/>
            </a:endParaRPr>
          </a:p>
          <a:p>
            <a:pPr marL="290830" indent="-120650">
              <a:lnSpc>
                <a:spcPct val="100000"/>
              </a:lnSpc>
              <a:spcBef>
                <a:spcPts val="695"/>
              </a:spcBef>
              <a:buClr>
                <a:srgbClr val="3333B2"/>
              </a:buClr>
              <a:buFont typeface="Menlo"/>
              <a:buChar char="•"/>
              <a:tabLst>
                <a:tab pos="291465" algn="l"/>
              </a:tabLst>
            </a:pPr>
            <a:r>
              <a:rPr sz="900" dirty="0">
                <a:solidFill>
                  <a:srgbClr val="C80000"/>
                </a:solidFill>
                <a:latin typeface="Arial"/>
                <a:cs typeface="Arial"/>
              </a:rPr>
              <a:t>Plaintext</a:t>
            </a:r>
            <a:r>
              <a:rPr sz="900" dirty="0">
                <a:latin typeface="Arial"/>
                <a:cs typeface="Arial"/>
              </a:rPr>
              <a:t>:</a:t>
            </a:r>
            <a:r>
              <a:rPr sz="900" spc="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original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message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or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data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spc="-25" dirty="0">
                <a:latin typeface="Arial"/>
                <a:cs typeface="Arial"/>
              </a:rPr>
              <a:t>(</a:t>
            </a:r>
            <a:r>
              <a:rPr sz="900" i="1" spc="-25" dirty="0">
                <a:latin typeface="Arial"/>
                <a:cs typeface="Arial"/>
              </a:rPr>
              <a:t>P</a:t>
            </a:r>
            <a:r>
              <a:rPr sz="900" spc="-25" dirty="0">
                <a:latin typeface="Arial"/>
                <a:cs typeface="Arial"/>
              </a:rPr>
              <a:t>)</a:t>
            </a:r>
            <a:endParaRPr sz="900">
              <a:latin typeface="Arial"/>
              <a:cs typeface="Arial"/>
            </a:endParaRPr>
          </a:p>
          <a:p>
            <a:pPr marL="290830" indent="-120650">
              <a:lnSpc>
                <a:spcPct val="100000"/>
              </a:lnSpc>
              <a:spcBef>
                <a:spcPts val="525"/>
              </a:spcBef>
              <a:buClr>
                <a:srgbClr val="3333B2"/>
              </a:buClr>
              <a:buFont typeface="Menlo"/>
              <a:buChar char="•"/>
              <a:tabLst>
                <a:tab pos="291465" algn="l"/>
              </a:tabLst>
            </a:pPr>
            <a:r>
              <a:rPr sz="900" dirty="0">
                <a:solidFill>
                  <a:srgbClr val="C80000"/>
                </a:solidFill>
                <a:latin typeface="Arial"/>
                <a:cs typeface="Arial"/>
              </a:rPr>
              <a:t>Ciphertext</a:t>
            </a:r>
            <a:r>
              <a:rPr sz="900" dirty="0">
                <a:latin typeface="Arial"/>
                <a:cs typeface="Arial"/>
              </a:rPr>
              <a:t>:</a:t>
            </a:r>
            <a:r>
              <a:rPr sz="900" spc="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encrypted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version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of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plaintext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25" dirty="0">
                <a:latin typeface="Arial"/>
                <a:cs typeface="Arial"/>
              </a:rPr>
              <a:t>(</a:t>
            </a:r>
            <a:r>
              <a:rPr sz="900" i="1" spc="-25" dirty="0">
                <a:latin typeface="Arial"/>
                <a:cs typeface="Arial"/>
              </a:rPr>
              <a:t>C</a:t>
            </a:r>
            <a:r>
              <a:rPr sz="900" spc="-25" dirty="0">
                <a:latin typeface="Arial"/>
                <a:cs typeface="Arial"/>
              </a:rPr>
              <a:t>)</a:t>
            </a:r>
            <a:endParaRPr sz="900">
              <a:latin typeface="Arial"/>
              <a:cs typeface="Arial"/>
            </a:endParaRPr>
          </a:p>
          <a:p>
            <a:pPr marL="290830" indent="-120650">
              <a:lnSpc>
                <a:spcPct val="100000"/>
              </a:lnSpc>
              <a:spcBef>
                <a:spcPts val="520"/>
              </a:spcBef>
              <a:buClr>
                <a:srgbClr val="3333B2"/>
              </a:buClr>
              <a:buFont typeface="Menlo"/>
              <a:buChar char="•"/>
              <a:tabLst>
                <a:tab pos="291465" algn="l"/>
              </a:tabLst>
            </a:pPr>
            <a:r>
              <a:rPr sz="900" dirty="0">
                <a:solidFill>
                  <a:srgbClr val="C80000"/>
                </a:solidFill>
                <a:latin typeface="Arial"/>
                <a:cs typeface="Arial"/>
              </a:rPr>
              <a:t>Encryption</a:t>
            </a:r>
            <a:r>
              <a:rPr sz="900" spc="-40" dirty="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C80000"/>
                </a:solidFill>
                <a:latin typeface="Arial"/>
                <a:cs typeface="Arial"/>
              </a:rPr>
              <a:t>key</a:t>
            </a:r>
            <a:r>
              <a:rPr sz="900" dirty="0">
                <a:latin typeface="Arial"/>
                <a:cs typeface="Arial"/>
              </a:rPr>
              <a:t>:</a:t>
            </a:r>
            <a:r>
              <a:rPr sz="900" spc="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input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i="1" dirty="0">
                <a:latin typeface="Arial"/>
                <a:cs typeface="Arial"/>
              </a:rPr>
              <a:t>E</a:t>
            </a:r>
            <a:r>
              <a:rPr sz="1050" i="1" baseline="-15873" dirty="0">
                <a:latin typeface="Arial"/>
                <a:cs typeface="Arial"/>
              </a:rPr>
              <a:t>K</a:t>
            </a:r>
            <a:r>
              <a:rPr sz="1050" i="1" spc="254" baseline="-15873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to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function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for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encryption:</a:t>
            </a:r>
            <a:r>
              <a:rPr sz="900" spc="35" dirty="0">
                <a:latin typeface="Arial"/>
                <a:cs typeface="Arial"/>
              </a:rPr>
              <a:t> </a:t>
            </a:r>
            <a:r>
              <a:rPr sz="900" i="1" dirty="0">
                <a:latin typeface="Arial"/>
                <a:cs typeface="Arial"/>
              </a:rPr>
              <a:t>C</a:t>
            </a:r>
            <a:r>
              <a:rPr sz="900" i="1" spc="-15" dirty="0">
                <a:latin typeface="Arial"/>
                <a:cs typeface="Arial"/>
              </a:rPr>
              <a:t> </a:t>
            </a:r>
            <a:r>
              <a:rPr sz="900" spc="185" dirty="0">
                <a:latin typeface="Arial"/>
                <a:cs typeface="Arial"/>
              </a:rPr>
              <a:t>=</a:t>
            </a:r>
            <a:r>
              <a:rPr sz="900" spc="-65" dirty="0">
                <a:latin typeface="Arial"/>
                <a:cs typeface="Arial"/>
              </a:rPr>
              <a:t> </a:t>
            </a:r>
            <a:r>
              <a:rPr sz="900" i="1" spc="-10" dirty="0">
                <a:latin typeface="Arial"/>
                <a:cs typeface="Arial"/>
              </a:rPr>
              <a:t>E</a:t>
            </a:r>
            <a:r>
              <a:rPr sz="1050" i="1" spc="-15" baseline="-15873" dirty="0">
                <a:latin typeface="Arial"/>
                <a:cs typeface="Arial"/>
              </a:rPr>
              <a:t>K</a:t>
            </a:r>
            <a:r>
              <a:rPr sz="1050" i="1" spc="-75" baseline="-15873" dirty="0">
                <a:latin typeface="Arial"/>
                <a:cs typeface="Arial"/>
              </a:rPr>
              <a:t> </a:t>
            </a:r>
            <a:r>
              <a:rPr sz="900" spc="30" dirty="0">
                <a:latin typeface="Arial"/>
                <a:cs typeface="Arial"/>
              </a:rPr>
              <a:t>(</a:t>
            </a:r>
            <a:r>
              <a:rPr sz="900" i="1" spc="30" dirty="0">
                <a:latin typeface="Arial"/>
                <a:cs typeface="Arial"/>
              </a:rPr>
              <a:t>P</a:t>
            </a:r>
            <a:r>
              <a:rPr sz="900" spc="30" dirty="0">
                <a:latin typeface="Arial"/>
                <a:cs typeface="Arial"/>
              </a:rPr>
              <a:t>)</a:t>
            </a:r>
            <a:endParaRPr sz="900">
              <a:latin typeface="Arial"/>
              <a:cs typeface="Arial"/>
            </a:endParaRPr>
          </a:p>
          <a:p>
            <a:pPr marL="290830" indent="-120650">
              <a:lnSpc>
                <a:spcPct val="100000"/>
              </a:lnSpc>
              <a:spcBef>
                <a:spcPts val="525"/>
              </a:spcBef>
              <a:buClr>
                <a:srgbClr val="3333B2"/>
              </a:buClr>
              <a:buFont typeface="Menlo"/>
              <a:buChar char="•"/>
              <a:tabLst>
                <a:tab pos="291465" algn="l"/>
              </a:tabLst>
            </a:pPr>
            <a:r>
              <a:rPr sz="900" dirty="0">
                <a:solidFill>
                  <a:srgbClr val="C80000"/>
                </a:solidFill>
                <a:latin typeface="Arial"/>
                <a:cs typeface="Arial"/>
              </a:rPr>
              <a:t>Decryption</a:t>
            </a:r>
            <a:r>
              <a:rPr sz="900" spc="-40" dirty="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C80000"/>
                </a:solidFill>
                <a:latin typeface="Arial"/>
                <a:cs typeface="Arial"/>
              </a:rPr>
              <a:t>key</a:t>
            </a:r>
            <a:r>
              <a:rPr sz="900" dirty="0">
                <a:latin typeface="Arial"/>
                <a:cs typeface="Arial"/>
              </a:rPr>
              <a:t>:</a:t>
            </a:r>
            <a:r>
              <a:rPr sz="900" spc="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input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i="1" dirty="0">
                <a:latin typeface="Arial"/>
                <a:cs typeface="Arial"/>
              </a:rPr>
              <a:t>D</a:t>
            </a:r>
            <a:r>
              <a:rPr sz="1050" i="1" baseline="-15873" dirty="0">
                <a:latin typeface="Arial"/>
                <a:cs typeface="Arial"/>
              </a:rPr>
              <a:t>K</a:t>
            </a:r>
            <a:r>
              <a:rPr sz="1050" i="1" spc="254" baseline="-15873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to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function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for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decryption:</a:t>
            </a:r>
            <a:r>
              <a:rPr sz="900" spc="35" dirty="0">
                <a:latin typeface="Arial"/>
                <a:cs typeface="Arial"/>
              </a:rPr>
              <a:t> </a:t>
            </a:r>
            <a:r>
              <a:rPr sz="900" i="1" dirty="0">
                <a:latin typeface="Arial"/>
                <a:cs typeface="Arial"/>
              </a:rPr>
              <a:t>P</a:t>
            </a:r>
            <a:r>
              <a:rPr sz="900" i="1" spc="-5" dirty="0">
                <a:latin typeface="Arial"/>
                <a:cs typeface="Arial"/>
              </a:rPr>
              <a:t> </a:t>
            </a:r>
            <a:r>
              <a:rPr sz="900" spc="185" dirty="0">
                <a:latin typeface="Arial"/>
                <a:cs typeface="Arial"/>
              </a:rPr>
              <a:t>=</a:t>
            </a:r>
            <a:r>
              <a:rPr sz="900" spc="-65" dirty="0">
                <a:latin typeface="Arial"/>
                <a:cs typeface="Arial"/>
              </a:rPr>
              <a:t> </a:t>
            </a:r>
            <a:r>
              <a:rPr sz="900" i="1" spc="-10" dirty="0">
                <a:latin typeface="Arial"/>
                <a:cs typeface="Arial"/>
              </a:rPr>
              <a:t>D</a:t>
            </a:r>
            <a:r>
              <a:rPr sz="1050" i="1" spc="-15" baseline="-15873" dirty="0">
                <a:latin typeface="Arial"/>
                <a:cs typeface="Arial"/>
              </a:rPr>
              <a:t>K</a:t>
            </a:r>
            <a:r>
              <a:rPr sz="1050" i="1" spc="-75" baseline="-15873" dirty="0">
                <a:latin typeface="Arial"/>
                <a:cs typeface="Arial"/>
              </a:rPr>
              <a:t> </a:t>
            </a:r>
            <a:r>
              <a:rPr sz="900" spc="25" dirty="0">
                <a:latin typeface="Arial"/>
                <a:cs typeface="Arial"/>
              </a:rPr>
              <a:t>(</a:t>
            </a:r>
            <a:r>
              <a:rPr sz="900" i="1" spc="25" dirty="0">
                <a:latin typeface="Arial"/>
                <a:cs typeface="Arial"/>
              </a:rPr>
              <a:t>C</a:t>
            </a:r>
            <a:r>
              <a:rPr sz="900" spc="25" dirty="0">
                <a:latin typeface="Arial"/>
                <a:cs typeface="Arial"/>
              </a:rPr>
              <a:t>)</a:t>
            </a:r>
            <a:endParaRPr sz="900">
              <a:latin typeface="Arial"/>
              <a:cs typeface="Arial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0" y="3348469"/>
            <a:ext cx="2304415" cy="107950"/>
          </a:xfrm>
          <a:custGeom>
            <a:avLst/>
            <a:gdLst/>
            <a:ahLst/>
            <a:cxnLst/>
            <a:rect l="l" t="t" r="r" b="b"/>
            <a:pathLst>
              <a:path w="2304415" h="107950">
                <a:moveTo>
                  <a:pt x="2303995" y="0"/>
                </a:moveTo>
                <a:lnTo>
                  <a:pt x="0" y="0"/>
                </a:lnTo>
                <a:lnTo>
                  <a:pt x="0" y="107530"/>
                </a:lnTo>
                <a:lnTo>
                  <a:pt x="2303995" y="107530"/>
                </a:lnTo>
                <a:lnTo>
                  <a:pt x="2303995" y="0"/>
                </a:lnTo>
                <a:close/>
              </a:path>
            </a:pathLst>
          </a:custGeom>
          <a:solidFill>
            <a:srgbClr val="ADADE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 txBox="1"/>
          <p:nvPr/>
        </p:nvSpPr>
        <p:spPr>
          <a:xfrm>
            <a:off x="53467" y="3346954"/>
            <a:ext cx="212090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500" spc="-10" dirty="0">
                <a:latin typeface="Arial"/>
                <a:cs typeface="Arial"/>
                <a:hlinkClick r:id="rId3" action="ppaction://hlinksldjump"/>
              </a:rPr>
              <a:t>Basics</a:t>
            </a:r>
            <a:endParaRPr sz="500">
              <a:latin typeface="Arial"/>
              <a:cs typeface="Arial"/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2303995" y="3348469"/>
            <a:ext cx="2304415" cy="107950"/>
          </a:xfrm>
          <a:custGeom>
            <a:avLst/>
            <a:gdLst/>
            <a:ahLst/>
            <a:cxnLst/>
            <a:rect l="l" t="t" r="r" b="b"/>
            <a:pathLst>
              <a:path w="2304415" h="107950">
                <a:moveTo>
                  <a:pt x="2303995" y="0"/>
                </a:moveTo>
                <a:lnTo>
                  <a:pt x="0" y="0"/>
                </a:lnTo>
                <a:lnTo>
                  <a:pt x="0" y="107530"/>
                </a:lnTo>
                <a:lnTo>
                  <a:pt x="2303995" y="107530"/>
                </a:lnTo>
                <a:lnTo>
                  <a:pt x="2303995" y="0"/>
                </a:lnTo>
                <a:close/>
              </a:path>
            </a:pathLst>
          </a:custGeom>
          <a:solidFill>
            <a:srgbClr val="8484D1"/>
          </a:solid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  <p:transition>
    <p:fad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467" y="-1515"/>
            <a:ext cx="4501515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4109720" algn="l"/>
              </a:tabLst>
            </a:pPr>
            <a:r>
              <a:rPr sz="500" spc="-10" dirty="0">
                <a:latin typeface="Arial"/>
                <a:cs typeface="Arial"/>
                <a:hlinkClick r:id="rId2" action="ppaction://hlinksldjump"/>
              </a:rPr>
              <a:t>Security</a:t>
            </a:r>
            <a:r>
              <a:rPr sz="500" dirty="0">
                <a:latin typeface="Arial"/>
                <a:cs typeface="Arial"/>
              </a:rPr>
              <a:t>	</a:t>
            </a: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Cryptography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pc="-10" dirty="0"/>
              <a:t>Cryptosystems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309194" y="448974"/>
            <a:ext cx="3989704" cy="2513330"/>
          </a:xfrm>
          <a:prstGeom prst="rect">
            <a:avLst/>
          </a:prstGeom>
        </p:spPr>
        <p:txBody>
          <a:bodyPr vert="horz" wrap="square" lIns="0" tIns="79375" rIns="0" bIns="0" rtlCol="0">
            <a:spAutoFit/>
          </a:bodyPr>
          <a:lstStyle/>
          <a:p>
            <a:pPr marL="107314">
              <a:lnSpc>
                <a:spcPct val="100000"/>
              </a:lnSpc>
              <a:spcBef>
                <a:spcPts val="625"/>
              </a:spcBef>
            </a:pPr>
            <a:r>
              <a:rPr sz="900" dirty="0">
                <a:solidFill>
                  <a:srgbClr val="C80000"/>
                </a:solidFill>
                <a:latin typeface="Arial"/>
                <a:cs typeface="Arial"/>
              </a:rPr>
              <a:t>Symmetric</a:t>
            </a:r>
            <a:r>
              <a:rPr sz="900" spc="240" dirty="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:</a:t>
            </a:r>
            <a:r>
              <a:rPr sz="900" spc="55" dirty="0">
                <a:latin typeface="Arial"/>
                <a:cs typeface="Arial"/>
              </a:rPr>
              <a:t> </a:t>
            </a:r>
            <a:r>
              <a:rPr sz="900" i="1" dirty="0">
                <a:latin typeface="Arial"/>
                <a:cs typeface="Arial"/>
              </a:rPr>
              <a:t>if</a:t>
            </a:r>
            <a:r>
              <a:rPr sz="900" i="1" spc="-5" dirty="0">
                <a:latin typeface="Arial"/>
                <a:cs typeface="Arial"/>
              </a:rPr>
              <a:t> </a:t>
            </a:r>
            <a:r>
              <a:rPr sz="900" i="1" dirty="0">
                <a:latin typeface="Arial"/>
                <a:cs typeface="Arial"/>
              </a:rPr>
              <a:t>P</a:t>
            </a:r>
            <a:r>
              <a:rPr sz="900" i="1" spc="10" dirty="0">
                <a:latin typeface="Arial"/>
                <a:cs typeface="Arial"/>
              </a:rPr>
              <a:t> </a:t>
            </a:r>
            <a:r>
              <a:rPr sz="900" spc="185" dirty="0">
                <a:latin typeface="Arial"/>
                <a:cs typeface="Arial"/>
              </a:rPr>
              <a:t>=</a:t>
            </a:r>
            <a:r>
              <a:rPr sz="900" spc="-55" dirty="0">
                <a:latin typeface="Arial"/>
                <a:cs typeface="Arial"/>
              </a:rPr>
              <a:t> </a:t>
            </a:r>
            <a:r>
              <a:rPr sz="900" i="1" spc="-10" dirty="0">
                <a:latin typeface="Arial"/>
                <a:cs typeface="Arial"/>
              </a:rPr>
              <a:t>D</a:t>
            </a:r>
            <a:r>
              <a:rPr sz="1050" i="1" spc="-15" baseline="-15873" dirty="0">
                <a:latin typeface="Arial"/>
                <a:cs typeface="Arial"/>
              </a:rPr>
              <a:t>K</a:t>
            </a:r>
            <a:r>
              <a:rPr sz="1050" i="1" spc="-75" baseline="-15873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(</a:t>
            </a:r>
            <a:r>
              <a:rPr sz="900" i="1" dirty="0">
                <a:latin typeface="Arial"/>
                <a:cs typeface="Arial"/>
              </a:rPr>
              <a:t>E</a:t>
            </a:r>
            <a:r>
              <a:rPr sz="1050" i="1" baseline="-15873" dirty="0">
                <a:latin typeface="Arial"/>
                <a:cs typeface="Arial"/>
              </a:rPr>
              <a:t>K</a:t>
            </a:r>
            <a:r>
              <a:rPr sz="1050" i="1" spc="-75" baseline="-15873" dirty="0">
                <a:latin typeface="Arial"/>
                <a:cs typeface="Arial"/>
              </a:rPr>
              <a:t> </a:t>
            </a:r>
            <a:r>
              <a:rPr sz="900" spc="55" dirty="0">
                <a:latin typeface="Arial"/>
                <a:cs typeface="Arial"/>
              </a:rPr>
              <a:t>(</a:t>
            </a:r>
            <a:r>
              <a:rPr sz="900" i="1" spc="55" dirty="0">
                <a:latin typeface="Arial"/>
                <a:cs typeface="Arial"/>
              </a:rPr>
              <a:t>P</a:t>
            </a:r>
            <a:r>
              <a:rPr sz="900" spc="55" dirty="0">
                <a:latin typeface="Arial"/>
                <a:cs typeface="Arial"/>
              </a:rPr>
              <a:t>))</a:t>
            </a:r>
            <a:r>
              <a:rPr sz="900" spc="-5" dirty="0">
                <a:latin typeface="Arial"/>
                <a:cs typeface="Arial"/>
              </a:rPr>
              <a:t> </a:t>
            </a:r>
            <a:r>
              <a:rPr sz="900" i="1" dirty="0">
                <a:latin typeface="Arial"/>
                <a:cs typeface="Arial"/>
              </a:rPr>
              <a:t>then</a:t>
            </a:r>
            <a:r>
              <a:rPr sz="900" i="1" spc="-5" dirty="0">
                <a:latin typeface="Arial"/>
                <a:cs typeface="Arial"/>
              </a:rPr>
              <a:t> </a:t>
            </a:r>
            <a:r>
              <a:rPr sz="900" i="1" dirty="0">
                <a:latin typeface="Arial"/>
                <a:cs typeface="Arial"/>
              </a:rPr>
              <a:t>D</a:t>
            </a:r>
            <a:r>
              <a:rPr sz="1050" i="1" baseline="-15873" dirty="0">
                <a:latin typeface="Arial"/>
                <a:cs typeface="Arial"/>
              </a:rPr>
              <a:t>K</a:t>
            </a:r>
            <a:r>
              <a:rPr sz="1050" i="1" spc="217" baseline="-15873" dirty="0">
                <a:latin typeface="Arial"/>
                <a:cs typeface="Arial"/>
              </a:rPr>
              <a:t> </a:t>
            </a:r>
            <a:r>
              <a:rPr sz="900" spc="185" dirty="0">
                <a:latin typeface="Arial"/>
                <a:cs typeface="Arial"/>
              </a:rPr>
              <a:t>=</a:t>
            </a:r>
            <a:r>
              <a:rPr sz="900" spc="-55" dirty="0">
                <a:latin typeface="Arial"/>
                <a:cs typeface="Arial"/>
              </a:rPr>
              <a:t> </a:t>
            </a:r>
            <a:r>
              <a:rPr sz="900" i="1" spc="-10" dirty="0">
                <a:latin typeface="Arial"/>
                <a:cs typeface="Arial"/>
              </a:rPr>
              <a:t>E</a:t>
            </a:r>
            <a:r>
              <a:rPr sz="1050" i="1" spc="-15" baseline="-15873" dirty="0">
                <a:latin typeface="Arial"/>
                <a:cs typeface="Arial"/>
              </a:rPr>
              <a:t>K</a:t>
            </a:r>
            <a:r>
              <a:rPr sz="1050" i="1" spc="-75" baseline="-15873" dirty="0">
                <a:latin typeface="Arial"/>
                <a:cs typeface="Arial"/>
              </a:rPr>
              <a:t> </a:t>
            </a:r>
            <a:r>
              <a:rPr sz="900" i="1" spc="-350" dirty="0">
                <a:latin typeface="Menlo"/>
                <a:cs typeface="Menlo"/>
              </a:rPr>
              <a:t>.</a:t>
            </a:r>
            <a:endParaRPr sz="900">
              <a:latin typeface="Menlo"/>
              <a:cs typeface="Menlo"/>
            </a:endParaRPr>
          </a:p>
          <a:p>
            <a:pPr marL="50800">
              <a:lnSpc>
                <a:spcPct val="100000"/>
              </a:lnSpc>
              <a:spcBef>
                <a:spcPts val="520"/>
              </a:spcBef>
            </a:pPr>
            <a:r>
              <a:rPr sz="900" dirty="0">
                <a:solidFill>
                  <a:srgbClr val="C80000"/>
                </a:solidFill>
                <a:latin typeface="Arial"/>
                <a:cs typeface="Arial"/>
              </a:rPr>
              <a:t>Asymmetric</a:t>
            </a:r>
            <a:r>
              <a:rPr sz="900" spc="245" dirty="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:</a:t>
            </a:r>
            <a:r>
              <a:rPr sz="900" spc="55" dirty="0">
                <a:latin typeface="Arial"/>
                <a:cs typeface="Arial"/>
              </a:rPr>
              <a:t> </a:t>
            </a:r>
            <a:r>
              <a:rPr sz="900" i="1" dirty="0">
                <a:latin typeface="Arial"/>
                <a:cs typeface="Arial"/>
              </a:rPr>
              <a:t>if</a:t>
            </a:r>
            <a:r>
              <a:rPr sz="900" i="1" spc="-5" dirty="0">
                <a:latin typeface="Arial"/>
                <a:cs typeface="Arial"/>
              </a:rPr>
              <a:t> </a:t>
            </a:r>
            <a:r>
              <a:rPr sz="900" i="1" dirty="0">
                <a:latin typeface="Arial"/>
                <a:cs typeface="Arial"/>
              </a:rPr>
              <a:t>P</a:t>
            </a:r>
            <a:r>
              <a:rPr sz="900" i="1" spc="10" dirty="0">
                <a:latin typeface="Arial"/>
                <a:cs typeface="Arial"/>
              </a:rPr>
              <a:t> </a:t>
            </a:r>
            <a:r>
              <a:rPr sz="900" spc="185" dirty="0">
                <a:latin typeface="Arial"/>
                <a:cs typeface="Arial"/>
              </a:rPr>
              <a:t>=</a:t>
            </a:r>
            <a:r>
              <a:rPr sz="900" spc="-55" dirty="0">
                <a:latin typeface="Arial"/>
                <a:cs typeface="Arial"/>
              </a:rPr>
              <a:t> </a:t>
            </a:r>
            <a:r>
              <a:rPr sz="900" i="1" spc="-10" dirty="0">
                <a:latin typeface="Arial"/>
                <a:cs typeface="Arial"/>
              </a:rPr>
              <a:t>D</a:t>
            </a:r>
            <a:r>
              <a:rPr sz="1050" i="1" spc="-15" baseline="-15873" dirty="0">
                <a:latin typeface="Arial"/>
                <a:cs typeface="Arial"/>
              </a:rPr>
              <a:t>K</a:t>
            </a:r>
            <a:r>
              <a:rPr sz="1050" i="1" spc="-75" baseline="-15873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(</a:t>
            </a:r>
            <a:r>
              <a:rPr sz="900" i="1" dirty="0">
                <a:latin typeface="Arial"/>
                <a:cs typeface="Arial"/>
              </a:rPr>
              <a:t>E</a:t>
            </a:r>
            <a:r>
              <a:rPr sz="1050" i="1" baseline="-15873" dirty="0">
                <a:latin typeface="Arial"/>
                <a:cs typeface="Arial"/>
              </a:rPr>
              <a:t>K</a:t>
            </a:r>
            <a:r>
              <a:rPr sz="1050" i="1" spc="-75" baseline="-15873" dirty="0">
                <a:latin typeface="Arial"/>
                <a:cs typeface="Arial"/>
              </a:rPr>
              <a:t> </a:t>
            </a:r>
            <a:r>
              <a:rPr sz="900" spc="55" dirty="0">
                <a:latin typeface="Arial"/>
                <a:cs typeface="Arial"/>
              </a:rPr>
              <a:t>(</a:t>
            </a:r>
            <a:r>
              <a:rPr sz="900" i="1" spc="55" dirty="0">
                <a:latin typeface="Arial"/>
                <a:cs typeface="Arial"/>
              </a:rPr>
              <a:t>P</a:t>
            </a:r>
            <a:r>
              <a:rPr sz="900" spc="55" dirty="0">
                <a:latin typeface="Arial"/>
                <a:cs typeface="Arial"/>
              </a:rPr>
              <a:t>))</a:t>
            </a:r>
            <a:r>
              <a:rPr sz="900" spc="-5" dirty="0">
                <a:latin typeface="Arial"/>
                <a:cs typeface="Arial"/>
              </a:rPr>
              <a:t> </a:t>
            </a:r>
            <a:r>
              <a:rPr sz="900" i="1" dirty="0">
                <a:latin typeface="Arial"/>
                <a:cs typeface="Arial"/>
              </a:rPr>
              <a:t>then</a:t>
            </a:r>
            <a:r>
              <a:rPr sz="900" i="1" spc="-5" dirty="0">
                <a:latin typeface="Arial"/>
                <a:cs typeface="Arial"/>
              </a:rPr>
              <a:t> </a:t>
            </a:r>
            <a:r>
              <a:rPr sz="900" i="1" dirty="0">
                <a:latin typeface="Arial"/>
                <a:cs typeface="Arial"/>
              </a:rPr>
              <a:t>D</a:t>
            </a:r>
            <a:r>
              <a:rPr sz="1050" i="1" baseline="-15873" dirty="0">
                <a:latin typeface="Arial"/>
                <a:cs typeface="Arial"/>
              </a:rPr>
              <a:t>K</a:t>
            </a:r>
            <a:r>
              <a:rPr sz="1050" i="1" spc="217" baseline="-15873" dirty="0">
                <a:latin typeface="Arial"/>
                <a:cs typeface="Arial"/>
              </a:rPr>
              <a:t> </a:t>
            </a:r>
            <a:r>
              <a:rPr sz="900" i="1" spc="-459" dirty="0">
                <a:latin typeface="Menlo"/>
                <a:cs typeface="Menlo"/>
              </a:rPr>
              <a:t≯</a:t>
            </a:r>
            <a:r>
              <a:rPr sz="900" spc="95" dirty="0">
                <a:latin typeface="Arial"/>
                <a:cs typeface="Arial"/>
              </a:rPr>
              <a:t>=</a:t>
            </a:r>
            <a:r>
              <a:rPr sz="900" spc="-55" dirty="0">
                <a:latin typeface="Arial"/>
                <a:cs typeface="Arial"/>
              </a:rPr>
              <a:t> </a:t>
            </a:r>
            <a:r>
              <a:rPr sz="900" i="1" spc="-10" dirty="0">
                <a:latin typeface="Arial"/>
                <a:cs typeface="Arial"/>
              </a:rPr>
              <a:t>E</a:t>
            </a:r>
            <a:r>
              <a:rPr sz="1050" i="1" spc="-15" baseline="-15873" dirty="0">
                <a:latin typeface="Arial"/>
                <a:cs typeface="Arial"/>
              </a:rPr>
              <a:t>K</a:t>
            </a:r>
            <a:r>
              <a:rPr sz="1050" i="1" spc="-75" baseline="-15873" dirty="0">
                <a:latin typeface="Arial"/>
                <a:cs typeface="Arial"/>
              </a:rPr>
              <a:t> </a:t>
            </a:r>
            <a:r>
              <a:rPr sz="900" i="1" spc="-350" dirty="0">
                <a:latin typeface="Menlo"/>
                <a:cs typeface="Menlo"/>
              </a:rPr>
              <a:t>.</a:t>
            </a:r>
            <a:endParaRPr sz="900">
              <a:latin typeface="Menlo"/>
              <a:cs typeface="Menlo"/>
            </a:endParaRPr>
          </a:p>
          <a:p>
            <a:pPr marL="709930" marR="43180" indent="-3810">
              <a:lnSpc>
                <a:spcPct val="111600"/>
              </a:lnSpc>
            </a:pPr>
            <a:r>
              <a:rPr sz="900" dirty="0">
                <a:latin typeface="Arial"/>
                <a:cs typeface="Arial"/>
              </a:rPr>
              <a:t>Also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called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20" dirty="0">
                <a:solidFill>
                  <a:srgbClr val="3333B2"/>
                </a:solidFill>
                <a:latin typeface="Arial"/>
                <a:cs typeface="Arial"/>
              </a:rPr>
              <a:t>public-</a:t>
            </a:r>
            <a:r>
              <a:rPr sz="900" spc="-10" dirty="0">
                <a:solidFill>
                  <a:srgbClr val="3333B2"/>
                </a:solidFill>
                <a:latin typeface="Arial"/>
                <a:cs typeface="Arial"/>
              </a:rPr>
              <a:t>key</a:t>
            </a:r>
            <a:r>
              <a:rPr sz="900" spc="-2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spc="-10" dirty="0">
                <a:solidFill>
                  <a:srgbClr val="3333B2"/>
                </a:solidFill>
                <a:latin typeface="Arial"/>
                <a:cs typeface="Arial"/>
              </a:rPr>
              <a:t>systems</a:t>
            </a:r>
            <a:r>
              <a:rPr sz="900" spc="-2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with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10" dirty="0">
                <a:solidFill>
                  <a:srgbClr val="3333B2"/>
                </a:solidFill>
                <a:latin typeface="Arial"/>
                <a:cs typeface="Arial"/>
              </a:rPr>
              <a:t>publicly</a:t>
            </a:r>
            <a:r>
              <a:rPr sz="900" spc="-2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spc="-10" dirty="0">
                <a:solidFill>
                  <a:srgbClr val="3333B2"/>
                </a:solidFill>
                <a:latin typeface="Arial"/>
                <a:cs typeface="Arial"/>
              </a:rPr>
              <a:t>known</a:t>
            </a:r>
            <a:r>
              <a:rPr sz="900" spc="-2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key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i="1" dirty="0">
                <a:latin typeface="Arial"/>
                <a:cs typeface="Arial"/>
              </a:rPr>
              <a:t>PK</a:t>
            </a:r>
            <a:r>
              <a:rPr sz="900" i="1" spc="105" dirty="0">
                <a:latin typeface="Arial"/>
                <a:cs typeface="Arial"/>
              </a:rPr>
              <a:t> </a:t>
            </a:r>
            <a:r>
              <a:rPr sz="900" spc="-25" dirty="0">
                <a:latin typeface="Arial"/>
                <a:cs typeface="Arial"/>
              </a:rPr>
              <a:t>and </a:t>
            </a: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secret</a:t>
            </a:r>
            <a:r>
              <a:rPr sz="900" spc="-4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key</a:t>
            </a:r>
            <a:r>
              <a:rPr sz="900" spc="-4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i="1" spc="-25" dirty="0">
                <a:latin typeface="Arial"/>
                <a:cs typeface="Arial"/>
              </a:rPr>
              <a:t>SK</a:t>
            </a:r>
            <a:endParaRPr sz="900">
              <a:latin typeface="Arial"/>
              <a:cs typeface="Arial"/>
            </a:endParaRPr>
          </a:p>
          <a:p>
            <a:pPr marL="50800">
              <a:lnSpc>
                <a:spcPct val="100000"/>
              </a:lnSpc>
              <a:spcBef>
                <a:spcPts val="915"/>
              </a:spcBef>
            </a:pPr>
            <a:r>
              <a:rPr sz="1000" spc="-10" dirty="0">
                <a:solidFill>
                  <a:srgbClr val="4C994C"/>
                </a:solidFill>
                <a:latin typeface="Arial"/>
                <a:cs typeface="Arial"/>
              </a:rPr>
              <a:t>Examples</a:t>
            </a:r>
            <a:endParaRPr sz="1000">
              <a:latin typeface="Arial"/>
              <a:cs typeface="Arial"/>
            </a:endParaRPr>
          </a:p>
          <a:p>
            <a:pPr marL="50800">
              <a:lnSpc>
                <a:spcPct val="100000"/>
              </a:lnSpc>
              <a:spcBef>
                <a:spcPts val="295"/>
              </a:spcBef>
            </a:pPr>
            <a:r>
              <a:rPr sz="900" dirty="0">
                <a:latin typeface="Arial"/>
                <a:cs typeface="Arial"/>
              </a:rPr>
              <a:t>Let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i="1" dirty="0">
                <a:latin typeface="Arial"/>
                <a:cs typeface="Arial"/>
              </a:rPr>
              <a:t>PK</a:t>
            </a:r>
            <a:r>
              <a:rPr sz="1050" i="1" baseline="-15873" dirty="0">
                <a:latin typeface="Arial"/>
                <a:cs typeface="Arial"/>
              </a:rPr>
              <a:t>X</a:t>
            </a:r>
            <a:r>
              <a:rPr sz="1050" i="1" spc="232" baseline="-15873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denote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public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key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of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i="1" dirty="0">
                <a:latin typeface="Arial"/>
                <a:cs typeface="Arial"/>
              </a:rPr>
              <a:t>X</a:t>
            </a:r>
            <a:r>
              <a:rPr sz="900" i="1" spc="8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and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i="1" dirty="0">
                <a:latin typeface="Arial"/>
                <a:cs typeface="Arial"/>
              </a:rPr>
              <a:t>SK</a:t>
            </a:r>
            <a:r>
              <a:rPr sz="1050" i="1" baseline="-15873" dirty="0">
                <a:latin typeface="Arial"/>
                <a:cs typeface="Arial"/>
              </a:rPr>
              <a:t>X</a:t>
            </a:r>
            <a:r>
              <a:rPr sz="1050" i="1" spc="232" baseline="-15873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associated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secret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20" dirty="0">
                <a:latin typeface="Arial"/>
                <a:cs typeface="Arial"/>
              </a:rPr>
              <a:t>key.</a:t>
            </a:r>
            <a:endParaRPr sz="900">
              <a:latin typeface="Arial"/>
              <a:cs typeface="Arial"/>
            </a:endParaRPr>
          </a:p>
          <a:p>
            <a:pPr marR="271780" algn="ctr">
              <a:lnSpc>
                <a:spcPct val="100000"/>
              </a:lnSpc>
              <a:spcBef>
                <a:spcPts val="525"/>
              </a:spcBef>
            </a:pPr>
            <a:r>
              <a:rPr sz="900" dirty="0">
                <a:solidFill>
                  <a:srgbClr val="C80000"/>
                </a:solidFill>
                <a:latin typeface="Arial"/>
                <a:cs typeface="Arial"/>
              </a:rPr>
              <a:t>Confidential</a:t>
            </a:r>
            <a:r>
              <a:rPr sz="900" spc="-25" dirty="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C80000"/>
                </a:solidFill>
                <a:latin typeface="Arial"/>
                <a:cs typeface="Arial"/>
              </a:rPr>
              <a:t>message</a:t>
            </a:r>
            <a:r>
              <a:rPr sz="900" spc="220" dirty="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:</a:t>
            </a:r>
            <a:r>
              <a:rPr sz="900" spc="40" dirty="0">
                <a:latin typeface="Arial"/>
                <a:cs typeface="Arial"/>
              </a:rPr>
              <a:t> </a:t>
            </a:r>
            <a:r>
              <a:rPr sz="900" i="1" dirty="0">
                <a:latin typeface="Arial"/>
                <a:cs typeface="Arial"/>
              </a:rPr>
              <a:t>if</a:t>
            </a:r>
            <a:r>
              <a:rPr sz="900" i="1" spc="-20" dirty="0">
                <a:latin typeface="Arial"/>
                <a:cs typeface="Arial"/>
              </a:rPr>
              <a:t> </a:t>
            </a:r>
            <a:r>
              <a:rPr sz="900" i="1" dirty="0">
                <a:latin typeface="Arial"/>
                <a:cs typeface="Arial"/>
              </a:rPr>
              <a:t>m</a:t>
            </a:r>
            <a:r>
              <a:rPr sz="900" i="1" spc="5" dirty="0">
                <a:latin typeface="Arial"/>
                <a:cs typeface="Arial"/>
              </a:rPr>
              <a:t> </a:t>
            </a:r>
            <a:r>
              <a:rPr sz="900" i="1" dirty="0">
                <a:latin typeface="Arial"/>
                <a:cs typeface="Arial"/>
              </a:rPr>
              <a:t>is</a:t>
            </a:r>
            <a:r>
              <a:rPr sz="900" i="1" spc="-20" dirty="0">
                <a:latin typeface="Arial"/>
                <a:cs typeface="Arial"/>
              </a:rPr>
              <a:t> </a:t>
            </a:r>
            <a:r>
              <a:rPr sz="900" i="1" dirty="0">
                <a:latin typeface="Arial"/>
                <a:cs typeface="Arial"/>
              </a:rPr>
              <a:t>to</a:t>
            </a:r>
            <a:r>
              <a:rPr sz="900" i="1" spc="-15" dirty="0">
                <a:latin typeface="Arial"/>
                <a:cs typeface="Arial"/>
              </a:rPr>
              <a:t> </a:t>
            </a:r>
            <a:r>
              <a:rPr sz="900" i="1" dirty="0">
                <a:latin typeface="Arial"/>
                <a:cs typeface="Arial"/>
              </a:rPr>
              <a:t>be</a:t>
            </a:r>
            <a:r>
              <a:rPr sz="900" i="1" spc="-15" dirty="0">
                <a:latin typeface="Arial"/>
                <a:cs typeface="Arial"/>
              </a:rPr>
              <a:t> </a:t>
            </a:r>
            <a:r>
              <a:rPr sz="900" i="1" dirty="0">
                <a:latin typeface="Arial"/>
                <a:cs typeface="Arial"/>
              </a:rPr>
              <a:t>kept</a:t>
            </a:r>
            <a:r>
              <a:rPr sz="900" i="1" spc="-20" dirty="0">
                <a:latin typeface="Arial"/>
                <a:cs typeface="Arial"/>
              </a:rPr>
              <a:t> </a:t>
            </a:r>
            <a:r>
              <a:rPr sz="900" i="1" dirty="0">
                <a:latin typeface="Arial"/>
                <a:cs typeface="Arial"/>
              </a:rPr>
              <a:t>private:</a:t>
            </a:r>
            <a:r>
              <a:rPr sz="900" i="1" spc="-15" dirty="0">
                <a:latin typeface="Arial"/>
                <a:cs typeface="Arial"/>
              </a:rPr>
              <a:t> </a:t>
            </a:r>
            <a:r>
              <a:rPr sz="900" i="1" dirty="0">
                <a:latin typeface="Arial"/>
                <a:cs typeface="Arial"/>
              </a:rPr>
              <a:t>C</a:t>
            </a:r>
            <a:r>
              <a:rPr sz="900" i="1" spc="-15" dirty="0">
                <a:latin typeface="Arial"/>
                <a:cs typeface="Arial"/>
              </a:rPr>
              <a:t> </a:t>
            </a:r>
            <a:r>
              <a:rPr sz="900" spc="185" dirty="0">
                <a:latin typeface="Arial"/>
                <a:cs typeface="Arial"/>
              </a:rPr>
              <a:t>=</a:t>
            </a:r>
            <a:r>
              <a:rPr sz="900" spc="-60" dirty="0">
                <a:latin typeface="Arial"/>
                <a:cs typeface="Arial"/>
              </a:rPr>
              <a:t> </a:t>
            </a:r>
            <a:r>
              <a:rPr sz="900" i="1" spc="-10" dirty="0">
                <a:latin typeface="Arial"/>
                <a:cs typeface="Arial"/>
              </a:rPr>
              <a:t>PK</a:t>
            </a:r>
            <a:r>
              <a:rPr sz="1050" i="1" spc="-15" baseline="-15873" dirty="0">
                <a:latin typeface="Arial"/>
                <a:cs typeface="Arial"/>
              </a:rPr>
              <a:t>receiver</a:t>
            </a:r>
            <a:r>
              <a:rPr sz="1050" i="1" spc="-104" baseline="-15873" dirty="0">
                <a:latin typeface="Arial"/>
                <a:cs typeface="Arial"/>
              </a:rPr>
              <a:t> </a:t>
            </a:r>
            <a:r>
              <a:rPr sz="900" spc="-20" dirty="0">
                <a:latin typeface="Arial"/>
                <a:cs typeface="Arial"/>
              </a:rPr>
              <a:t>(</a:t>
            </a:r>
            <a:r>
              <a:rPr sz="900" i="1" spc="-20" dirty="0">
                <a:latin typeface="Arial"/>
                <a:cs typeface="Arial"/>
              </a:rPr>
              <a:t>m</a:t>
            </a:r>
            <a:r>
              <a:rPr sz="900" spc="-20" dirty="0">
                <a:latin typeface="Arial"/>
                <a:cs typeface="Arial"/>
              </a:rPr>
              <a:t>)</a:t>
            </a:r>
            <a:r>
              <a:rPr sz="900" i="1" spc="-20" dirty="0">
                <a:latin typeface="Menlo"/>
                <a:cs typeface="Menlo"/>
              </a:rPr>
              <a:t>.</a:t>
            </a:r>
            <a:endParaRPr sz="900">
              <a:latin typeface="Menlo"/>
              <a:cs typeface="Menlo"/>
            </a:endParaRPr>
          </a:p>
          <a:p>
            <a:pPr marR="306705" algn="ctr">
              <a:lnSpc>
                <a:spcPct val="100000"/>
              </a:lnSpc>
              <a:spcBef>
                <a:spcPts val="525"/>
              </a:spcBef>
            </a:pPr>
            <a:r>
              <a:rPr sz="900" spc="-10" dirty="0">
                <a:solidFill>
                  <a:srgbClr val="C80000"/>
                </a:solidFill>
                <a:latin typeface="Arial"/>
                <a:cs typeface="Arial"/>
              </a:rPr>
              <a:t>Authenticated </a:t>
            </a:r>
            <a:r>
              <a:rPr sz="900" dirty="0">
                <a:solidFill>
                  <a:srgbClr val="C80000"/>
                </a:solidFill>
                <a:latin typeface="Arial"/>
                <a:cs typeface="Arial"/>
              </a:rPr>
              <a:t>message</a:t>
            </a:r>
            <a:r>
              <a:rPr sz="900" spc="235" dirty="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:</a:t>
            </a:r>
            <a:r>
              <a:rPr sz="900" spc="50" dirty="0">
                <a:latin typeface="Arial"/>
                <a:cs typeface="Arial"/>
              </a:rPr>
              <a:t> </a:t>
            </a:r>
            <a:r>
              <a:rPr sz="900" i="1" dirty="0">
                <a:latin typeface="Arial"/>
                <a:cs typeface="Arial"/>
              </a:rPr>
              <a:t>if</a:t>
            </a:r>
            <a:r>
              <a:rPr sz="900" i="1" spc="-5" dirty="0">
                <a:latin typeface="Arial"/>
                <a:cs typeface="Arial"/>
              </a:rPr>
              <a:t> </a:t>
            </a:r>
            <a:r>
              <a:rPr sz="900" i="1" dirty="0">
                <a:latin typeface="Arial"/>
                <a:cs typeface="Arial"/>
              </a:rPr>
              <a:t>m</a:t>
            </a:r>
            <a:r>
              <a:rPr sz="900" i="1" spc="10" dirty="0">
                <a:latin typeface="Arial"/>
                <a:cs typeface="Arial"/>
              </a:rPr>
              <a:t> </a:t>
            </a:r>
            <a:r>
              <a:rPr sz="900" i="1" dirty="0">
                <a:latin typeface="Arial"/>
                <a:cs typeface="Arial"/>
              </a:rPr>
              <a:t>is</a:t>
            </a:r>
            <a:r>
              <a:rPr sz="900" i="1" spc="-10" dirty="0">
                <a:latin typeface="Arial"/>
                <a:cs typeface="Arial"/>
              </a:rPr>
              <a:t> </a:t>
            </a:r>
            <a:r>
              <a:rPr sz="900" i="1" dirty="0">
                <a:latin typeface="Arial"/>
                <a:cs typeface="Arial"/>
              </a:rPr>
              <a:t>to</a:t>
            </a:r>
            <a:r>
              <a:rPr sz="900" i="1" spc="-5" dirty="0">
                <a:latin typeface="Arial"/>
                <a:cs typeface="Arial"/>
              </a:rPr>
              <a:t> </a:t>
            </a:r>
            <a:r>
              <a:rPr sz="900" i="1" dirty="0">
                <a:latin typeface="Arial"/>
                <a:cs typeface="Arial"/>
              </a:rPr>
              <a:t>be</a:t>
            </a:r>
            <a:r>
              <a:rPr sz="900" i="1" spc="-10" dirty="0">
                <a:latin typeface="Arial"/>
                <a:cs typeface="Arial"/>
              </a:rPr>
              <a:t> </a:t>
            </a:r>
            <a:r>
              <a:rPr sz="900" i="1" dirty="0">
                <a:latin typeface="Arial"/>
                <a:cs typeface="Arial"/>
              </a:rPr>
              <a:t>authenticated:</a:t>
            </a:r>
            <a:r>
              <a:rPr sz="900" i="1" spc="-10" dirty="0">
                <a:latin typeface="Arial"/>
                <a:cs typeface="Arial"/>
              </a:rPr>
              <a:t> </a:t>
            </a:r>
            <a:r>
              <a:rPr sz="900" i="1" dirty="0">
                <a:latin typeface="Arial"/>
                <a:cs typeface="Arial"/>
              </a:rPr>
              <a:t>C </a:t>
            </a:r>
            <a:r>
              <a:rPr sz="900" spc="185" dirty="0">
                <a:latin typeface="Arial"/>
                <a:cs typeface="Arial"/>
              </a:rPr>
              <a:t>=</a:t>
            </a:r>
            <a:r>
              <a:rPr sz="900" spc="-60" dirty="0">
                <a:latin typeface="Arial"/>
                <a:cs typeface="Arial"/>
              </a:rPr>
              <a:t> </a:t>
            </a:r>
            <a:r>
              <a:rPr sz="900" i="1" spc="-10" dirty="0">
                <a:latin typeface="Arial"/>
                <a:cs typeface="Arial"/>
              </a:rPr>
              <a:t>SK</a:t>
            </a:r>
            <a:r>
              <a:rPr sz="1050" i="1" spc="-15" baseline="-15873" dirty="0">
                <a:latin typeface="Arial"/>
                <a:cs typeface="Arial"/>
              </a:rPr>
              <a:t>sender</a:t>
            </a:r>
            <a:r>
              <a:rPr sz="1050" i="1" spc="-104" baseline="-15873" dirty="0">
                <a:latin typeface="Arial"/>
                <a:cs typeface="Arial"/>
              </a:rPr>
              <a:t> </a:t>
            </a:r>
            <a:r>
              <a:rPr sz="900" spc="-20" dirty="0">
                <a:latin typeface="Arial"/>
                <a:cs typeface="Arial"/>
              </a:rPr>
              <a:t>(</a:t>
            </a:r>
            <a:r>
              <a:rPr sz="900" i="1" spc="-20" dirty="0">
                <a:latin typeface="Arial"/>
                <a:cs typeface="Arial"/>
              </a:rPr>
              <a:t>m</a:t>
            </a:r>
            <a:r>
              <a:rPr sz="900" spc="-20" dirty="0">
                <a:latin typeface="Arial"/>
                <a:cs typeface="Arial"/>
              </a:rPr>
              <a:t>)</a:t>
            </a:r>
            <a:r>
              <a:rPr sz="900" i="1" spc="-20" dirty="0">
                <a:latin typeface="Menlo"/>
                <a:cs typeface="Menlo"/>
              </a:rPr>
              <a:t>.</a:t>
            </a:r>
            <a:endParaRPr sz="900">
              <a:latin typeface="Menlo"/>
              <a:cs typeface="Menlo"/>
            </a:endParaRPr>
          </a:p>
          <a:p>
            <a:pPr>
              <a:lnSpc>
                <a:spcPct val="100000"/>
              </a:lnSpc>
              <a:spcBef>
                <a:spcPts val="35"/>
              </a:spcBef>
            </a:pPr>
            <a:endParaRPr sz="1200">
              <a:latin typeface="Menlo"/>
              <a:cs typeface="Menlo"/>
            </a:endParaRPr>
          </a:p>
          <a:p>
            <a:pPr marL="50800">
              <a:lnSpc>
                <a:spcPct val="100000"/>
              </a:lnSpc>
            </a:pP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Homomorphic</a:t>
            </a:r>
            <a:r>
              <a:rPr sz="1000" spc="-4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encryption</a:t>
            </a:r>
            <a:endParaRPr sz="1000">
              <a:latin typeface="Arial"/>
              <a:cs typeface="Arial"/>
            </a:endParaRPr>
          </a:p>
          <a:p>
            <a:pPr marL="50800" marR="55880">
              <a:lnSpc>
                <a:spcPct val="111600"/>
              </a:lnSpc>
              <a:spcBef>
                <a:spcPts val="175"/>
              </a:spcBef>
            </a:pPr>
            <a:r>
              <a:rPr sz="900" dirty="0">
                <a:latin typeface="Arial"/>
                <a:cs typeface="Arial"/>
              </a:rPr>
              <a:t>Mathematical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operations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on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plaintext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can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be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performed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on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corresponding </a:t>
            </a:r>
            <a:r>
              <a:rPr sz="900" dirty="0">
                <a:latin typeface="Arial"/>
                <a:cs typeface="Arial"/>
              </a:rPr>
              <a:t>ciphertext:</a:t>
            </a:r>
            <a:r>
              <a:rPr sz="900" spc="4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if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i="1" dirty="0">
                <a:latin typeface="Arial"/>
                <a:cs typeface="Arial"/>
              </a:rPr>
              <a:t>x</a:t>
            </a:r>
            <a:r>
              <a:rPr sz="900" i="1" spc="7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and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i="1" dirty="0">
                <a:latin typeface="Arial"/>
                <a:cs typeface="Arial"/>
              </a:rPr>
              <a:t>y</a:t>
            </a:r>
            <a:r>
              <a:rPr sz="900" i="1" spc="7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are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two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numbers, </a:t>
            </a:r>
            <a:r>
              <a:rPr sz="900" spc="-20" dirty="0">
                <a:latin typeface="Arial"/>
                <a:cs typeface="Arial"/>
              </a:rPr>
              <a:t>then</a:t>
            </a:r>
            <a:endParaRPr sz="900">
              <a:latin typeface="Arial"/>
              <a:cs typeface="Arial"/>
            </a:endParaRPr>
          </a:p>
          <a:p>
            <a:pPr algn="ctr">
              <a:lnSpc>
                <a:spcPct val="100000"/>
              </a:lnSpc>
              <a:spcBef>
                <a:spcPts val="975"/>
              </a:spcBef>
            </a:pPr>
            <a:r>
              <a:rPr sz="900" i="1" spc="-10" dirty="0">
                <a:latin typeface="Arial"/>
                <a:cs typeface="Arial"/>
              </a:rPr>
              <a:t>E</a:t>
            </a:r>
            <a:r>
              <a:rPr sz="1050" i="1" spc="-15" baseline="-15873" dirty="0">
                <a:latin typeface="Arial"/>
                <a:cs typeface="Arial"/>
              </a:rPr>
              <a:t>K</a:t>
            </a:r>
            <a:r>
              <a:rPr sz="1050" i="1" spc="-44" baseline="-15873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(</a:t>
            </a:r>
            <a:r>
              <a:rPr sz="900" i="1" dirty="0">
                <a:latin typeface="Arial"/>
                <a:cs typeface="Arial"/>
              </a:rPr>
              <a:t>x</a:t>
            </a:r>
            <a:r>
              <a:rPr sz="900" i="1" spc="-160" dirty="0">
                <a:latin typeface="Arial"/>
                <a:cs typeface="Arial"/>
              </a:rPr>
              <a:t> </a:t>
            </a:r>
            <a:r>
              <a:rPr sz="900" spc="55" dirty="0">
                <a:latin typeface="Arial"/>
                <a:cs typeface="Arial"/>
              </a:rPr>
              <a:t>)</a:t>
            </a:r>
            <a:r>
              <a:rPr sz="900" spc="-105" dirty="0">
                <a:latin typeface="Arial"/>
                <a:cs typeface="Arial"/>
              </a:rPr>
              <a:t> </a:t>
            </a:r>
            <a:r>
              <a:rPr sz="900" i="1" dirty="0">
                <a:latin typeface="Menlo"/>
                <a:cs typeface="Menlo"/>
              </a:rPr>
              <a:t>⋆</a:t>
            </a:r>
            <a:r>
              <a:rPr sz="900" i="1" dirty="0">
                <a:latin typeface="Arial"/>
                <a:cs typeface="Arial"/>
              </a:rPr>
              <a:t>E</a:t>
            </a:r>
            <a:r>
              <a:rPr sz="1050" i="1" baseline="-15873" dirty="0">
                <a:latin typeface="Arial"/>
                <a:cs typeface="Arial"/>
              </a:rPr>
              <a:t>K</a:t>
            </a:r>
            <a:r>
              <a:rPr sz="1050" i="1" spc="-44" baseline="-15873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(</a:t>
            </a:r>
            <a:r>
              <a:rPr sz="900" i="1" dirty="0">
                <a:latin typeface="Arial"/>
                <a:cs typeface="Arial"/>
              </a:rPr>
              <a:t>y</a:t>
            </a:r>
            <a:r>
              <a:rPr sz="900" i="1" spc="-150" dirty="0">
                <a:latin typeface="Arial"/>
                <a:cs typeface="Arial"/>
              </a:rPr>
              <a:t> </a:t>
            </a:r>
            <a:r>
              <a:rPr sz="900" spc="55" dirty="0">
                <a:latin typeface="Arial"/>
                <a:cs typeface="Arial"/>
              </a:rPr>
              <a:t>)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185" dirty="0">
                <a:latin typeface="Arial"/>
                <a:cs typeface="Arial"/>
              </a:rPr>
              <a:t>=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i="1" spc="-10" dirty="0">
                <a:latin typeface="Arial"/>
                <a:cs typeface="Arial"/>
              </a:rPr>
              <a:t>E</a:t>
            </a:r>
            <a:r>
              <a:rPr sz="1050" i="1" spc="-15" baseline="-15873" dirty="0">
                <a:latin typeface="Arial"/>
                <a:cs typeface="Arial"/>
              </a:rPr>
              <a:t>K</a:t>
            </a:r>
            <a:r>
              <a:rPr sz="1050" i="1" spc="-37" baseline="-15873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(</a:t>
            </a:r>
            <a:r>
              <a:rPr sz="900" i="1" dirty="0">
                <a:latin typeface="Arial"/>
                <a:cs typeface="Arial"/>
              </a:rPr>
              <a:t>x</a:t>
            </a:r>
            <a:r>
              <a:rPr sz="900" i="1" spc="-15" dirty="0">
                <a:latin typeface="Arial"/>
                <a:cs typeface="Arial"/>
              </a:rPr>
              <a:t> </a:t>
            </a:r>
            <a:r>
              <a:rPr sz="900" i="1" dirty="0">
                <a:latin typeface="Menlo"/>
                <a:cs typeface="Menlo"/>
              </a:rPr>
              <a:t>⋆</a:t>
            </a:r>
            <a:r>
              <a:rPr sz="900" i="1" dirty="0">
                <a:latin typeface="Arial"/>
                <a:cs typeface="Arial"/>
              </a:rPr>
              <a:t>y</a:t>
            </a:r>
            <a:r>
              <a:rPr sz="900" i="1" spc="-155" dirty="0">
                <a:latin typeface="Arial"/>
                <a:cs typeface="Arial"/>
              </a:rPr>
              <a:t> </a:t>
            </a:r>
            <a:r>
              <a:rPr sz="900" spc="5" dirty="0">
                <a:latin typeface="Arial"/>
                <a:cs typeface="Arial"/>
              </a:rPr>
              <a:t>)</a:t>
            </a:r>
            <a:endParaRPr sz="900">
              <a:latin typeface="Arial"/>
              <a:cs typeface="Arial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0" y="3348469"/>
            <a:ext cx="2304415" cy="107950"/>
          </a:xfrm>
          <a:custGeom>
            <a:avLst/>
            <a:gdLst/>
            <a:ahLst/>
            <a:cxnLst/>
            <a:rect l="l" t="t" r="r" b="b"/>
            <a:pathLst>
              <a:path w="2304415" h="107950">
                <a:moveTo>
                  <a:pt x="2303995" y="0"/>
                </a:moveTo>
                <a:lnTo>
                  <a:pt x="0" y="0"/>
                </a:lnTo>
                <a:lnTo>
                  <a:pt x="0" y="107530"/>
                </a:lnTo>
                <a:lnTo>
                  <a:pt x="2303995" y="107530"/>
                </a:lnTo>
                <a:lnTo>
                  <a:pt x="2303995" y="0"/>
                </a:lnTo>
                <a:close/>
              </a:path>
            </a:pathLst>
          </a:custGeom>
          <a:solidFill>
            <a:srgbClr val="ADADE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 txBox="1"/>
          <p:nvPr/>
        </p:nvSpPr>
        <p:spPr>
          <a:xfrm>
            <a:off x="53467" y="3346954"/>
            <a:ext cx="1214120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500" dirty="0">
                <a:latin typeface="Arial"/>
                <a:cs typeface="Arial"/>
                <a:hlinkClick r:id="rId4" action="ppaction://hlinksldjump"/>
              </a:rPr>
              <a:t>Symmetric</a:t>
            </a:r>
            <a:r>
              <a:rPr sz="500" spc="-25" dirty="0">
                <a:latin typeface="Arial"/>
                <a:cs typeface="Arial"/>
                <a:hlinkClick r:id="rId4" action="ppaction://hlinksldjump"/>
              </a:rPr>
              <a:t> </a:t>
            </a:r>
            <a:r>
              <a:rPr sz="500" dirty="0">
                <a:latin typeface="Arial"/>
                <a:cs typeface="Arial"/>
                <a:hlinkClick r:id="rId4" action="ppaction://hlinksldjump"/>
              </a:rPr>
              <a:t>and</a:t>
            </a:r>
            <a:r>
              <a:rPr sz="500" spc="-20" dirty="0">
                <a:latin typeface="Arial"/>
                <a:cs typeface="Arial"/>
                <a:hlinkClick r:id="rId4" action="ppaction://hlinksldjump"/>
              </a:rPr>
              <a:t> </a:t>
            </a:r>
            <a:r>
              <a:rPr sz="500" dirty="0">
                <a:latin typeface="Arial"/>
                <a:cs typeface="Arial"/>
                <a:hlinkClick r:id="rId4" action="ppaction://hlinksldjump"/>
              </a:rPr>
              <a:t>asymmetric</a:t>
            </a:r>
            <a:r>
              <a:rPr sz="500" spc="-20" dirty="0">
                <a:latin typeface="Arial"/>
                <a:cs typeface="Arial"/>
                <a:hlinkClick r:id="rId4" action="ppaction://hlinksldjump"/>
              </a:rPr>
              <a:t> </a:t>
            </a:r>
            <a:r>
              <a:rPr sz="500" spc="-10" dirty="0">
                <a:latin typeface="Arial"/>
                <a:cs typeface="Arial"/>
                <a:hlinkClick r:id="rId4" action="ppaction://hlinksldjump"/>
              </a:rPr>
              <a:t>cryptosystems</a:t>
            </a:r>
            <a:endParaRPr sz="500">
              <a:latin typeface="Arial"/>
              <a:cs typeface="Arial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2303995" y="3348469"/>
            <a:ext cx="2304415" cy="107950"/>
          </a:xfrm>
          <a:custGeom>
            <a:avLst/>
            <a:gdLst/>
            <a:ahLst/>
            <a:cxnLst/>
            <a:rect l="l" t="t" r="r" b="b"/>
            <a:pathLst>
              <a:path w="2304415" h="107950">
                <a:moveTo>
                  <a:pt x="2303995" y="0"/>
                </a:moveTo>
                <a:lnTo>
                  <a:pt x="0" y="0"/>
                </a:lnTo>
                <a:lnTo>
                  <a:pt x="0" y="107530"/>
                </a:lnTo>
                <a:lnTo>
                  <a:pt x="2303995" y="107530"/>
                </a:lnTo>
                <a:lnTo>
                  <a:pt x="2303995" y="0"/>
                </a:lnTo>
                <a:close/>
              </a:path>
            </a:pathLst>
          </a:custGeom>
          <a:solidFill>
            <a:srgbClr val="8484D1"/>
          </a:solid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  <p:transition>
    <p:fad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467" y="-1515"/>
            <a:ext cx="255270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500" spc="-10" dirty="0">
                <a:latin typeface="Arial"/>
                <a:cs typeface="Arial"/>
                <a:hlinkClick r:id="rId2" action="ppaction://hlinksldjump"/>
              </a:rPr>
              <a:t>Security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2303995" y="0"/>
            <a:ext cx="2304415" cy="107950"/>
          </a:xfrm>
          <a:custGeom>
            <a:avLst/>
            <a:gdLst/>
            <a:ahLst/>
            <a:cxnLst/>
            <a:rect l="l" t="t" r="r" b="b"/>
            <a:pathLst>
              <a:path w="2304415" h="107950">
                <a:moveTo>
                  <a:pt x="2303995" y="0"/>
                </a:moveTo>
                <a:lnTo>
                  <a:pt x="0" y="0"/>
                </a:lnTo>
                <a:lnTo>
                  <a:pt x="0" y="107530"/>
                </a:lnTo>
                <a:lnTo>
                  <a:pt x="2303995" y="107530"/>
                </a:lnTo>
                <a:lnTo>
                  <a:pt x="2303995" y="0"/>
                </a:lnTo>
                <a:close/>
              </a:path>
            </a:pathLst>
          </a:custGeom>
          <a:solidFill>
            <a:srgbClr val="8484D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4150690" y="-1515"/>
            <a:ext cx="403860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Cryptography</a:t>
            </a:r>
            <a:endParaRPr sz="5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69900" y="197711"/>
            <a:ext cx="4241800" cy="273939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95"/>
              </a:spcBef>
            </a:pPr>
            <a:r>
              <a:rPr sz="1200" dirty="0">
                <a:solidFill>
                  <a:srgbClr val="3333B2"/>
                </a:solidFill>
                <a:latin typeface="Arial"/>
                <a:cs typeface="Arial"/>
              </a:rPr>
              <a:t>Hash</a:t>
            </a:r>
            <a:r>
              <a:rPr sz="1200" spc="-3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200" spc="-10" dirty="0">
                <a:solidFill>
                  <a:srgbClr val="3333B2"/>
                </a:solidFill>
                <a:latin typeface="Arial"/>
                <a:cs typeface="Arial"/>
              </a:rPr>
              <a:t>functions</a:t>
            </a:r>
            <a:endParaRPr sz="1200">
              <a:latin typeface="Arial"/>
              <a:cs typeface="Arial"/>
            </a:endParaRPr>
          </a:p>
          <a:p>
            <a:pPr marL="289560">
              <a:lnSpc>
                <a:spcPct val="100000"/>
              </a:lnSpc>
              <a:spcBef>
                <a:spcPts val="1055"/>
              </a:spcBef>
            </a:pP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Description</a:t>
            </a:r>
            <a:endParaRPr sz="1000">
              <a:latin typeface="Arial"/>
              <a:cs typeface="Arial"/>
            </a:endParaRPr>
          </a:p>
          <a:p>
            <a:pPr marL="289560" marR="448945" indent="-3810">
              <a:lnSpc>
                <a:spcPct val="111600"/>
              </a:lnSpc>
              <a:spcBef>
                <a:spcPts val="170"/>
              </a:spcBef>
            </a:pPr>
            <a:r>
              <a:rPr sz="900" dirty="0">
                <a:latin typeface="Arial"/>
                <a:cs typeface="Arial"/>
              </a:rPr>
              <a:t>A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hash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function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i="1" dirty="0">
                <a:latin typeface="Arial"/>
                <a:cs typeface="Arial"/>
              </a:rPr>
              <a:t>H</a:t>
            </a:r>
            <a:r>
              <a:rPr sz="900" i="1" spc="4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takes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message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i="1" dirty="0">
                <a:latin typeface="Arial"/>
                <a:cs typeface="Arial"/>
              </a:rPr>
              <a:t>m</a:t>
            </a:r>
            <a:r>
              <a:rPr sz="900" i="1" spc="-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of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arbitrary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length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as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input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25" dirty="0">
                <a:latin typeface="Arial"/>
                <a:cs typeface="Arial"/>
              </a:rPr>
              <a:t>and </a:t>
            </a:r>
            <a:r>
              <a:rPr sz="900" dirty="0">
                <a:latin typeface="Arial"/>
                <a:cs typeface="Arial"/>
              </a:rPr>
              <a:t>produces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bit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string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i="1" dirty="0">
                <a:latin typeface="Arial"/>
                <a:cs typeface="Arial"/>
              </a:rPr>
              <a:t>h</a:t>
            </a:r>
            <a:r>
              <a:rPr sz="900" i="1" spc="-1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having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fixed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length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as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output:</a:t>
            </a:r>
            <a:endParaRPr sz="900">
              <a:latin typeface="Arial"/>
              <a:cs typeface="Arial"/>
            </a:endParaRPr>
          </a:p>
          <a:p>
            <a:pPr marL="226695" algn="ctr">
              <a:lnSpc>
                <a:spcPct val="100000"/>
              </a:lnSpc>
              <a:spcBef>
                <a:spcPts val="975"/>
              </a:spcBef>
            </a:pPr>
            <a:r>
              <a:rPr sz="900" i="1" dirty="0">
                <a:latin typeface="Arial"/>
                <a:cs typeface="Arial"/>
              </a:rPr>
              <a:t>h</a:t>
            </a:r>
            <a:r>
              <a:rPr sz="900" i="1" spc="-25" dirty="0">
                <a:latin typeface="Arial"/>
                <a:cs typeface="Arial"/>
              </a:rPr>
              <a:t> </a:t>
            </a:r>
            <a:r>
              <a:rPr sz="900" spc="185" dirty="0">
                <a:latin typeface="Arial"/>
                <a:cs typeface="Arial"/>
              </a:rPr>
              <a:t>=</a:t>
            </a:r>
            <a:r>
              <a:rPr sz="900" spc="-40" dirty="0">
                <a:latin typeface="Arial"/>
                <a:cs typeface="Arial"/>
              </a:rPr>
              <a:t> </a:t>
            </a:r>
            <a:r>
              <a:rPr sz="900" i="1" dirty="0">
                <a:latin typeface="Arial"/>
                <a:cs typeface="Arial"/>
              </a:rPr>
              <a:t>H</a:t>
            </a:r>
            <a:r>
              <a:rPr sz="900" dirty="0">
                <a:latin typeface="Arial"/>
                <a:cs typeface="Arial"/>
              </a:rPr>
              <a:t>(</a:t>
            </a:r>
            <a:r>
              <a:rPr sz="900" i="1" dirty="0">
                <a:latin typeface="Arial"/>
                <a:cs typeface="Arial"/>
              </a:rPr>
              <a:t>m</a:t>
            </a:r>
            <a:r>
              <a:rPr sz="900" dirty="0">
                <a:latin typeface="Arial"/>
                <a:cs typeface="Arial"/>
              </a:rPr>
              <a:t>)</a:t>
            </a:r>
            <a:r>
              <a:rPr sz="900" spc="10" dirty="0">
                <a:latin typeface="Arial"/>
                <a:cs typeface="Arial"/>
              </a:rPr>
              <a:t> </a:t>
            </a:r>
            <a:r>
              <a:rPr sz="900" i="1" dirty="0">
                <a:latin typeface="Arial"/>
                <a:cs typeface="Arial"/>
              </a:rPr>
              <a:t>with</a:t>
            </a:r>
            <a:r>
              <a:rPr sz="900" i="1" spc="15" dirty="0">
                <a:latin typeface="Arial"/>
                <a:cs typeface="Arial"/>
              </a:rPr>
              <a:t> </a:t>
            </a:r>
            <a:r>
              <a:rPr sz="900" i="1" dirty="0">
                <a:latin typeface="Arial"/>
                <a:cs typeface="Arial"/>
              </a:rPr>
              <a:t>length</a:t>
            </a:r>
            <a:r>
              <a:rPr sz="900" i="1" spc="15" dirty="0">
                <a:latin typeface="Arial"/>
                <a:cs typeface="Arial"/>
              </a:rPr>
              <a:t> </a:t>
            </a:r>
            <a:r>
              <a:rPr sz="900" i="1" dirty="0">
                <a:latin typeface="Arial"/>
                <a:cs typeface="Arial"/>
              </a:rPr>
              <a:t>of</a:t>
            </a:r>
            <a:r>
              <a:rPr sz="900" i="1" spc="15" dirty="0">
                <a:latin typeface="Arial"/>
                <a:cs typeface="Arial"/>
              </a:rPr>
              <a:t> </a:t>
            </a:r>
            <a:r>
              <a:rPr sz="900" i="1" dirty="0">
                <a:latin typeface="Arial"/>
                <a:cs typeface="Arial"/>
              </a:rPr>
              <a:t>h</a:t>
            </a:r>
            <a:r>
              <a:rPr sz="900" i="1" spc="30" dirty="0">
                <a:latin typeface="Arial"/>
                <a:cs typeface="Arial"/>
              </a:rPr>
              <a:t> </a:t>
            </a:r>
            <a:r>
              <a:rPr sz="900" i="1" spc="-10" dirty="0">
                <a:latin typeface="Arial"/>
                <a:cs typeface="Arial"/>
              </a:rPr>
              <a:t>fixed</a:t>
            </a:r>
            <a:r>
              <a:rPr sz="900" i="1" spc="-10" dirty="0">
                <a:latin typeface="Menlo"/>
                <a:cs typeface="Menlo"/>
              </a:rPr>
              <a:t>.</a:t>
            </a:r>
            <a:endParaRPr sz="900">
              <a:latin typeface="Menlo"/>
              <a:cs typeface="Menlo"/>
            </a:endParaRPr>
          </a:p>
          <a:p>
            <a:pPr>
              <a:lnSpc>
                <a:spcPct val="100000"/>
              </a:lnSpc>
              <a:spcBef>
                <a:spcPts val="20"/>
              </a:spcBef>
            </a:pPr>
            <a:endParaRPr sz="1600">
              <a:latin typeface="Menlo"/>
              <a:cs typeface="Menlo"/>
            </a:endParaRPr>
          </a:p>
          <a:p>
            <a:pPr marL="289560">
              <a:lnSpc>
                <a:spcPct val="100000"/>
              </a:lnSpc>
            </a:pPr>
            <a:r>
              <a:rPr sz="1000" dirty="0">
                <a:solidFill>
                  <a:srgbClr val="4C994C"/>
                </a:solidFill>
                <a:latin typeface="Arial"/>
                <a:cs typeface="Arial"/>
              </a:rPr>
              <a:t>Example:</a:t>
            </a:r>
            <a:r>
              <a:rPr sz="1000" spc="20" dirty="0">
                <a:solidFill>
                  <a:srgbClr val="4C994C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4C994C"/>
                </a:solidFill>
                <a:latin typeface="Arial"/>
                <a:cs typeface="Arial"/>
              </a:rPr>
              <a:t>digital</a:t>
            </a:r>
            <a:r>
              <a:rPr sz="1000" spc="-35" dirty="0">
                <a:solidFill>
                  <a:srgbClr val="4C994C"/>
                </a:solidFill>
                <a:latin typeface="Arial"/>
                <a:cs typeface="Arial"/>
              </a:rPr>
              <a:t> </a:t>
            </a:r>
            <a:r>
              <a:rPr sz="1000" spc="-10" dirty="0">
                <a:solidFill>
                  <a:srgbClr val="4C994C"/>
                </a:solidFill>
                <a:latin typeface="Arial"/>
                <a:cs typeface="Arial"/>
              </a:rPr>
              <a:t>signature</a:t>
            </a:r>
            <a:endParaRPr sz="1000">
              <a:latin typeface="Arial"/>
              <a:cs typeface="Arial"/>
            </a:endParaRPr>
          </a:p>
          <a:p>
            <a:pPr marL="289560" marR="295910" indent="-3810">
              <a:lnSpc>
                <a:spcPct val="111600"/>
              </a:lnSpc>
              <a:spcBef>
                <a:spcPts val="185"/>
              </a:spcBef>
            </a:pPr>
            <a:r>
              <a:rPr sz="900" dirty="0">
                <a:latin typeface="Arial"/>
                <a:cs typeface="Arial"/>
              </a:rPr>
              <a:t>Alice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computes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digest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from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i="1" dirty="0">
                <a:latin typeface="Arial"/>
                <a:cs typeface="Arial"/>
              </a:rPr>
              <a:t>m</a:t>
            </a:r>
            <a:r>
              <a:rPr sz="900" dirty="0">
                <a:latin typeface="Arial"/>
                <a:cs typeface="Arial"/>
              </a:rPr>
              <a:t>;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encrypts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digest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with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her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private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20" dirty="0">
                <a:latin typeface="Arial"/>
                <a:cs typeface="Arial"/>
              </a:rPr>
              <a:t>key; </a:t>
            </a:r>
            <a:r>
              <a:rPr sz="900" dirty="0">
                <a:latin typeface="Arial"/>
                <a:cs typeface="Arial"/>
              </a:rPr>
              <a:t>encrypted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digest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is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sent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along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with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i="1" dirty="0">
                <a:latin typeface="Arial"/>
                <a:cs typeface="Arial"/>
              </a:rPr>
              <a:t>m </a:t>
            </a:r>
            <a:r>
              <a:rPr sz="900" dirty="0">
                <a:latin typeface="Arial"/>
                <a:cs typeface="Arial"/>
              </a:rPr>
              <a:t>to</a:t>
            </a:r>
            <a:r>
              <a:rPr sz="900" spc="-20" dirty="0">
                <a:latin typeface="Arial"/>
                <a:cs typeface="Arial"/>
              </a:rPr>
              <a:t> Bob:</a:t>
            </a:r>
            <a:endParaRPr sz="900">
              <a:latin typeface="Arial"/>
              <a:cs typeface="Arial"/>
            </a:endParaRPr>
          </a:p>
          <a:p>
            <a:pPr marL="226695" algn="ctr">
              <a:lnSpc>
                <a:spcPct val="100000"/>
              </a:lnSpc>
              <a:spcBef>
                <a:spcPts val="969"/>
              </a:spcBef>
            </a:pPr>
            <a:r>
              <a:rPr sz="900" dirty="0">
                <a:latin typeface="Arial"/>
                <a:cs typeface="Arial"/>
              </a:rPr>
              <a:t>Alice:</a:t>
            </a:r>
            <a:r>
              <a:rPr sz="900" spc="-5" dirty="0">
                <a:latin typeface="Arial"/>
                <a:cs typeface="Arial"/>
              </a:rPr>
              <a:t> </a:t>
            </a:r>
            <a:r>
              <a:rPr sz="900" i="1" dirty="0">
                <a:latin typeface="Arial"/>
                <a:cs typeface="Arial"/>
              </a:rPr>
              <a:t>send</a:t>
            </a:r>
            <a:r>
              <a:rPr sz="900" i="1" spc="-5" dirty="0">
                <a:latin typeface="Arial"/>
                <a:cs typeface="Arial"/>
              </a:rPr>
              <a:t> </a:t>
            </a:r>
            <a:r>
              <a:rPr sz="900" spc="-100" dirty="0">
                <a:latin typeface="Arial"/>
                <a:cs typeface="Arial"/>
              </a:rPr>
              <a:t>[</a:t>
            </a:r>
            <a:r>
              <a:rPr sz="900" i="1" spc="-100" dirty="0">
                <a:latin typeface="Arial"/>
                <a:cs typeface="Arial"/>
              </a:rPr>
              <a:t>m</a:t>
            </a:r>
            <a:r>
              <a:rPr sz="900" i="1" spc="-100" dirty="0">
                <a:latin typeface="Menlo"/>
                <a:cs typeface="Menlo"/>
              </a:rPr>
              <a:t>,</a:t>
            </a:r>
            <a:r>
              <a:rPr sz="900" i="1" spc="-445" dirty="0">
                <a:latin typeface="Menlo"/>
                <a:cs typeface="Menlo"/>
              </a:rPr>
              <a:t> </a:t>
            </a:r>
            <a:r>
              <a:rPr sz="900" i="1" dirty="0">
                <a:latin typeface="Arial"/>
                <a:cs typeface="Arial"/>
              </a:rPr>
              <a:t>sig</a:t>
            </a:r>
            <a:r>
              <a:rPr sz="900" dirty="0">
                <a:latin typeface="Arial"/>
                <a:cs typeface="Arial"/>
              </a:rPr>
              <a:t>]</a:t>
            </a:r>
            <a:r>
              <a:rPr sz="900" spc="-5" dirty="0">
                <a:latin typeface="Arial"/>
                <a:cs typeface="Arial"/>
              </a:rPr>
              <a:t> </a:t>
            </a:r>
            <a:r>
              <a:rPr sz="900" i="1" dirty="0">
                <a:latin typeface="Arial"/>
                <a:cs typeface="Arial"/>
              </a:rPr>
              <a:t>with sig</a:t>
            </a:r>
            <a:r>
              <a:rPr sz="900" i="1" spc="-5" dirty="0">
                <a:latin typeface="Arial"/>
                <a:cs typeface="Arial"/>
              </a:rPr>
              <a:t> </a:t>
            </a:r>
            <a:r>
              <a:rPr sz="900" spc="185" dirty="0">
                <a:latin typeface="Arial"/>
                <a:cs typeface="Arial"/>
              </a:rPr>
              <a:t>=</a:t>
            </a:r>
            <a:r>
              <a:rPr sz="900" spc="-55" dirty="0">
                <a:latin typeface="Arial"/>
                <a:cs typeface="Arial"/>
              </a:rPr>
              <a:t> </a:t>
            </a:r>
            <a:r>
              <a:rPr sz="900" i="1" spc="-10" dirty="0">
                <a:latin typeface="Arial"/>
                <a:cs typeface="Arial"/>
              </a:rPr>
              <a:t>SK</a:t>
            </a:r>
            <a:r>
              <a:rPr sz="1050" i="1" spc="-15" baseline="-15873" dirty="0">
                <a:latin typeface="Arial"/>
                <a:cs typeface="Arial"/>
              </a:rPr>
              <a:t>A</a:t>
            </a:r>
            <a:r>
              <a:rPr sz="900" spc="-10" dirty="0">
                <a:latin typeface="Arial"/>
                <a:cs typeface="Arial"/>
              </a:rPr>
              <a:t>(</a:t>
            </a:r>
            <a:r>
              <a:rPr sz="900" i="1" spc="-10" dirty="0">
                <a:latin typeface="Arial"/>
                <a:cs typeface="Arial"/>
              </a:rPr>
              <a:t>H</a:t>
            </a:r>
            <a:r>
              <a:rPr sz="900" spc="-10" dirty="0">
                <a:latin typeface="Arial"/>
                <a:cs typeface="Arial"/>
              </a:rPr>
              <a:t>(</a:t>
            </a:r>
            <a:r>
              <a:rPr sz="900" i="1" spc="-10" dirty="0">
                <a:latin typeface="Arial"/>
                <a:cs typeface="Arial"/>
              </a:rPr>
              <a:t>m</a:t>
            </a:r>
            <a:r>
              <a:rPr sz="900" spc="-10" dirty="0">
                <a:latin typeface="Arial"/>
                <a:cs typeface="Arial"/>
              </a:rPr>
              <a:t>))</a:t>
            </a:r>
            <a:r>
              <a:rPr sz="900" i="1" spc="-10" dirty="0">
                <a:latin typeface="Menlo"/>
                <a:cs typeface="Menlo"/>
              </a:rPr>
              <a:t>.</a:t>
            </a:r>
            <a:endParaRPr sz="900">
              <a:latin typeface="Menlo"/>
              <a:cs typeface="Menlo"/>
            </a:endParaRPr>
          </a:p>
          <a:p>
            <a:pPr marL="289560" marR="55880">
              <a:lnSpc>
                <a:spcPct val="111600"/>
              </a:lnSpc>
              <a:spcBef>
                <a:spcPts val="850"/>
              </a:spcBef>
            </a:pPr>
            <a:r>
              <a:rPr sz="900" dirty="0">
                <a:latin typeface="Arial"/>
                <a:cs typeface="Arial"/>
              </a:rPr>
              <a:t>Bob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decrypts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digest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with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Alice’s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public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key;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separately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calculates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message </a:t>
            </a:r>
            <a:r>
              <a:rPr sz="900" dirty="0">
                <a:latin typeface="Arial"/>
                <a:cs typeface="Arial"/>
              </a:rPr>
              <a:t>digest.</a:t>
            </a:r>
            <a:r>
              <a:rPr sz="900" spc="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If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both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match,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Bob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knows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message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has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been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signed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by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Alice:</a:t>
            </a:r>
            <a:endParaRPr sz="900">
              <a:latin typeface="Arial"/>
              <a:cs typeface="Arial"/>
            </a:endParaRPr>
          </a:p>
          <a:p>
            <a:pPr marL="226695" algn="ctr">
              <a:lnSpc>
                <a:spcPct val="100000"/>
              </a:lnSpc>
              <a:spcBef>
                <a:spcPts val="969"/>
              </a:spcBef>
            </a:pPr>
            <a:r>
              <a:rPr sz="900" dirty="0">
                <a:latin typeface="Arial"/>
                <a:cs typeface="Arial"/>
              </a:rPr>
              <a:t>Bob:</a:t>
            </a:r>
            <a:r>
              <a:rPr sz="900" spc="5" dirty="0">
                <a:latin typeface="Arial"/>
                <a:cs typeface="Arial"/>
              </a:rPr>
              <a:t> </a:t>
            </a:r>
            <a:r>
              <a:rPr sz="900" i="1" dirty="0">
                <a:latin typeface="Arial"/>
                <a:cs typeface="Arial"/>
              </a:rPr>
              <a:t>receive</a:t>
            </a:r>
            <a:r>
              <a:rPr sz="900" i="1" spc="5" dirty="0">
                <a:latin typeface="Arial"/>
                <a:cs typeface="Arial"/>
              </a:rPr>
              <a:t> </a:t>
            </a:r>
            <a:r>
              <a:rPr sz="900" spc="-100" dirty="0">
                <a:latin typeface="Arial"/>
                <a:cs typeface="Arial"/>
              </a:rPr>
              <a:t>[</a:t>
            </a:r>
            <a:r>
              <a:rPr sz="900" i="1" spc="-100" dirty="0">
                <a:latin typeface="Arial"/>
                <a:cs typeface="Arial"/>
              </a:rPr>
              <a:t>m</a:t>
            </a:r>
            <a:r>
              <a:rPr sz="900" i="1" spc="-100" dirty="0">
                <a:latin typeface="Menlo"/>
                <a:cs typeface="Menlo"/>
              </a:rPr>
              <a:t>,</a:t>
            </a:r>
            <a:r>
              <a:rPr sz="900" i="1" spc="-440" dirty="0">
                <a:latin typeface="Menlo"/>
                <a:cs typeface="Menlo"/>
              </a:rPr>
              <a:t> </a:t>
            </a:r>
            <a:r>
              <a:rPr sz="900" i="1" dirty="0">
                <a:latin typeface="Arial"/>
                <a:cs typeface="Arial"/>
              </a:rPr>
              <a:t>sig</a:t>
            </a:r>
            <a:r>
              <a:rPr sz="900" dirty="0">
                <a:latin typeface="Arial"/>
                <a:cs typeface="Arial"/>
              </a:rPr>
              <a:t>]</a:t>
            </a:r>
            <a:r>
              <a:rPr sz="900" i="1" dirty="0">
                <a:latin typeface="Arial"/>
                <a:cs typeface="Arial"/>
              </a:rPr>
              <a:t>,</a:t>
            </a:r>
            <a:r>
              <a:rPr sz="900" i="1" spc="5" dirty="0">
                <a:latin typeface="Arial"/>
                <a:cs typeface="Arial"/>
              </a:rPr>
              <a:t> </a:t>
            </a:r>
            <a:r>
              <a:rPr sz="900" i="1" dirty="0">
                <a:latin typeface="Arial"/>
                <a:cs typeface="Arial"/>
              </a:rPr>
              <a:t>compute</a:t>
            </a:r>
            <a:r>
              <a:rPr sz="900" i="1" spc="10" dirty="0">
                <a:latin typeface="Arial"/>
                <a:cs typeface="Arial"/>
              </a:rPr>
              <a:t> </a:t>
            </a:r>
            <a:r>
              <a:rPr sz="900" i="1" spc="-120" dirty="0">
                <a:latin typeface="Arial"/>
                <a:cs typeface="Arial"/>
              </a:rPr>
              <a:t>h</a:t>
            </a:r>
            <a:r>
              <a:rPr sz="1050" i="1" spc="-179" baseline="27777" dirty="0">
                <a:latin typeface="Menlo"/>
                <a:cs typeface="Menlo"/>
              </a:rPr>
              <a:t>′</a:t>
            </a:r>
            <a:r>
              <a:rPr sz="1050" i="1" spc="-247" baseline="27777" dirty="0">
                <a:latin typeface="Menlo"/>
                <a:cs typeface="Menlo"/>
              </a:rPr>
              <a:t> </a:t>
            </a:r>
            <a:r>
              <a:rPr sz="900" spc="185" dirty="0">
                <a:latin typeface="Arial"/>
                <a:cs typeface="Arial"/>
              </a:rPr>
              <a:t>=</a:t>
            </a:r>
            <a:r>
              <a:rPr sz="900" spc="-45" dirty="0">
                <a:latin typeface="Arial"/>
                <a:cs typeface="Arial"/>
              </a:rPr>
              <a:t> </a:t>
            </a:r>
            <a:r>
              <a:rPr sz="900" i="1" dirty="0">
                <a:latin typeface="Arial"/>
                <a:cs typeface="Arial"/>
              </a:rPr>
              <a:t>H</a:t>
            </a:r>
            <a:r>
              <a:rPr sz="900" dirty="0">
                <a:latin typeface="Arial"/>
                <a:cs typeface="Arial"/>
              </a:rPr>
              <a:t>(</a:t>
            </a:r>
            <a:r>
              <a:rPr sz="900" i="1" dirty="0">
                <a:latin typeface="Arial"/>
                <a:cs typeface="Arial"/>
              </a:rPr>
              <a:t>m</a:t>
            </a:r>
            <a:r>
              <a:rPr sz="900" dirty="0">
                <a:latin typeface="Arial"/>
                <a:cs typeface="Arial"/>
              </a:rPr>
              <a:t>)</a:t>
            </a:r>
            <a:r>
              <a:rPr sz="900" spc="5" dirty="0">
                <a:latin typeface="Arial"/>
                <a:cs typeface="Arial"/>
              </a:rPr>
              <a:t> </a:t>
            </a:r>
            <a:r>
              <a:rPr sz="900" i="1" dirty="0">
                <a:latin typeface="Arial"/>
                <a:cs typeface="Arial"/>
              </a:rPr>
              <a:t>and</a:t>
            </a:r>
            <a:r>
              <a:rPr sz="900" i="1" spc="5" dirty="0">
                <a:latin typeface="Arial"/>
                <a:cs typeface="Arial"/>
              </a:rPr>
              <a:t> </a:t>
            </a:r>
            <a:r>
              <a:rPr sz="900" i="1" dirty="0">
                <a:latin typeface="Arial"/>
                <a:cs typeface="Arial"/>
              </a:rPr>
              <a:t>verify</a:t>
            </a:r>
            <a:r>
              <a:rPr sz="900" i="1" spc="10" dirty="0">
                <a:latin typeface="Arial"/>
                <a:cs typeface="Arial"/>
              </a:rPr>
              <a:t> </a:t>
            </a:r>
            <a:r>
              <a:rPr sz="900" i="1" spc="-120" dirty="0">
                <a:latin typeface="Arial"/>
                <a:cs typeface="Arial"/>
              </a:rPr>
              <a:t>h</a:t>
            </a:r>
            <a:r>
              <a:rPr sz="1050" i="1" spc="-179" baseline="27777" dirty="0">
                <a:latin typeface="Menlo"/>
                <a:cs typeface="Menlo"/>
              </a:rPr>
              <a:t>′</a:t>
            </a:r>
            <a:r>
              <a:rPr sz="1050" i="1" spc="-247" baseline="27777" dirty="0">
                <a:latin typeface="Menlo"/>
                <a:cs typeface="Menlo"/>
              </a:rPr>
              <a:t> </a:t>
            </a:r>
            <a:r>
              <a:rPr sz="900" spc="185" dirty="0">
                <a:latin typeface="Arial"/>
                <a:cs typeface="Arial"/>
              </a:rPr>
              <a:t>=</a:t>
            </a:r>
            <a:r>
              <a:rPr sz="900" spc="-45" dirty="0">
                <a:latin typeface="Arial"/>
                <a:cs typeface="Arial"/>
              </a:rPr>
              <a:t> </a:t>
            </a:r>
            <a:r>
              <a:rPr sz="900" i="1" spc="-10" dirty="0">
                <a:latin typeface="Arial"/>
                <a:cs typeface="Arial"/>
              </a:rPr>
              <a:t>PK</a:t>
            </a:r>
            <a:r>
              <a:rPr sz="1050" i="1" spc="-15" baseline="-15873" dirty="0">
                <a:latin typeface="Arial"/>
                <a:cs typeface="Arial"/>
              </a:rPr>
              <a:t>A</a:t>
            </a:r>
            <a:r>
              <a:rPr sz="900" spc="-10" dirty="0">
                <a:latin typeface="Arial"/>
                <a:cs typeface="Arial"/>
              </a:rPr>
              <a:t>(</a:t>
            </a:r>
            <a:r>
              <a:rPr sz="900" i="1" spc="-10" dirty="0">
                <a:latin typeface="Arial"/>
                <a:cs typeface="Arial"/>
              </a:rPr>
              <a:t>sig</a:t>
            </a:r>
            <a:r>
              <a:rPr sz="900" spc="-10" dirty="0">
                <a:latin typeface="Arial"/>
                <a:cs typeface="Arial"/>
              </a:rPr>
              <a:t>)</a:t>
            </a:r>
            <a:r>
              <a:rPr sz="900" i="1" spc="-10" dirty="0">
                <a:latin typeface="Menlo"/>
                <a:cs typeface="Menlo"/>
              </a:rPr>
              <a:t>.</a:t>
            </a:r>
            <a:endParaRPr sz="900">
              <a:latin typeface="Menlo"/>
              <a:cs typeface="Menlo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0" y="3348469"/>
            <a:ext cx="2304415" cy="107950"/>
          </a:xfrm>
          <a:custGeom>
            <a:avLst/>
            <a:gdLst/>
            <a:ahLst/>
            <a:cxnLst/>
            <a:rect l="l" t="t" r="r" b="b"/>
            <a:pathLst>
              <a:path w="2304415" h="107950">
                <a:moveTo>
                  <a:pt x="2303995" y="0"/>
                </a:moveTo>
                <a:lnTo>
                  <a:pt x="0" y="0"/>
                </a:lnTo>
                <a:lnTo>
                  <a:pt x="0" y="107530"/>
                </a:lnTo>
                <a:lnTo>
                  <a:pt x="2303995" y="107530"/>
                </a:lnTo>
                <a:lnTo>
                  <a:pt x="2303995" y="0"/>
                </a:lnTo>
                <a:close/>
              </a:path>
            </a:pathLst>
          </a:custGeom>
          <a:solidFill>
            <a:srgbClr val="ADADE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 txBox="1"/>
          <p:nvPr/>
        </p:nvSpPr>
        <p:spPr>
          <a:xfrm>
            <a:off x="53467" y="3346954"/>
            <a:ext cx="443865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500" dirty="0">
                <a:latin typeface="Arial"/>
                <a:cs typeface="Arial"/>
                <a:hlinkClick r:id="rId4" action="ppaction://hlinksldjump"/>
              </a:rPr>
              <a:t>Hash</a:t>
            </a:r>
            <a:r>
              <a:rPr sz="500" spc="-20" dirty="0">
                <a:latin typeface="Arial"/>
                <a:cs typeface="Arial"/>
                <a:hlinkClick r:id="rId4" action="ppaction://hlinksldjump"/>
              </a:rPr>
              <a:t> </a:t>
            </a:r>
            <a:r>
              <a:rPr sz="500" spc="-10" dirty="0">
                <a:latin typeface="Arial"/>
                <a:cs typeface="Arial"/>
                <a:hlinkClick r:id="rId4" action="ppaction://hlinksldjump"/>
              </a:rPr>
              <a:t>functions</a:t>
            </a:r>
            <a:endParaRPr sz="500">
              <a:latin typeface="Arial"/>
              <a:cs typeface="Arial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2303995" y="3348469"/>
            <a:ext cx="2304415" cy="107950"/>
          </a:xfrm>
          <a:custGeom>
            <a:avLst/>
            <a:gdLst/>
            <a:ahLst/>
            <a:cxnLst/>
            <a:rect l="l" t="t" r="r" b="b"/>
            <a:pathLst>
              <a:path w="2304415" h="107950">
                <a:moveTo>
                  <a:pt x="2303995" y="0"/>
                </a:moveTo>
                <a:lnTo>
                  <a:pt x="0" y="0"/>
                </a:lnTo>
                <a:lnTo>
                  <a:pt x="0" y="107530"/>
                </a:lnTo>
                <a:lnTo>
                  <a:pt x="2303995" y="107530"/>
                </a:lnTo>
                <a:lnTo>
                  <a:pt x="2303995" y="0"/>
                </a:lnTo>
                <a:close/>
              </a:path>
            </a:pathLst>
          </a:custGeom>
          <a:solidFill>
            <a:srgbClr val="8484D1"/>
          </a:solid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  <p:transition>
    <p:fad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467" y="-1515"/>
            <a:ext cx="4501515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4109720" algn="l"/>
              </a:tabLst>
            </a:pPr>
            <a:r>
              <a:rPr sz="500" spc="-10" dirty="0">
                <a:latin typeface="Arial"/>
                <a:cs typeface="Arial"/>
                <a:hlinkClick r:id="rId2" action="ppaction://hlinksldjump"/>
              </a:rPr>
              <a:t>Security</a:t>
            </a:r>
            <a:r>
              <a:rPr sz="500" dirty="0">
                <a:latin typeface="Arial"/>
                <a:cs typeface="Arial"/>
              </a:rPr>
              <a:t>	</a:t>
            </a: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Cryptography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pc="-10" dirty="0"/>
              <a:t>Key</a:t>
            </a:r>
            <a:r>
              <a:rPr spc="-75" dirty="0"/>
              <a:t> </a:t>
            </a:r>
            <a:r>
              <a:rPr spc="-10" dirty="0"/>
              <a:t>management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343547" y="499476"/>
            <a:ext cx="3916045" cy="1081405"/>
          </a:xfrm>
          <a:prstGeom prst="rect">
            <a:avLst/>
          </a:prstGeom>
        </p:spPr>
        <p:txBody>
          <a:bodyPr vert="horz" wrap="square" lIns="0" tIns="27305" rIns="0" bIns="0" rtlCol="0">
            <a:spAutoFit/>
          </a:bodyPr>
          <a:lstStyle/>
          <a:p>
            <a:pPr marL="15875">
              <a:lnSpc>
                <a:spcPct val="100000"/>
              </a:lnSpc>
              <a:spcBef>
                <a:spcPts val="215"/>
              </a:spcBef>
            </a:pP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Essence</a:t>
            </a:r>
            <a:endParaRPr sz="1000">
              <a:latin typeface="Arial"/>
              <a:cs typeface="Arial"/>
            </a:endParaRPr>
          </a:p>
          <a:p>
            <a:pPr marL="15875" marR="5080">
              <a:lnSpc>
                <a:spcPts val="1210"/>
              </a:lnSpc>
              <a:spcBef>
                <a:spcPts val="35"/>
              </a:spcBef>
            </a:pPr>
            <a:r>
              <a:rPr sz="900" dirty="0">
                <a:latin typeface="Arial"/>
                <a:cs typeface="Arial"/>
              </a:rPr>
              <a:t>How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do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Alice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and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Bob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get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correct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(often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shared)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keys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so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that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they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can</a:t>
            </a:r>
            <a:r>
              <a:rPr sz="900" spc="-25" dirty="0">
                <a:latin typeface="Arial"/>
                <a:cs typeface="Arial"/>
              </a:rPr>
              <a:t> set </a:t>
            </a:r>
            <a:r>
              <a:rPr sz="900" dirty="0">
                <a:latin typeface="Arial"/>
                <a:cs typeface="Arial"/>
              </a:rPr>
              <a:t>up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secure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channels?</a:t>
            </a:r>
            <a:endParaRPr sz="900">
              <a:latin typeface="Arial"/>
              <a:cs typeface="Arial"/>
            </a:endParaRPr>
          </a:p>
          <a:p>
            <a:pPr marL="15875">
              <a:lnSpc>
                <a:spcPct val="100000"/>
              </a:lnSpc>
              <a:spcBef>
                <a:spcPts val="750"/>
              </a:spcBef>
            </a:pP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Diffie-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Hellman</a:t>
            </a:r>
            <a:r>
              <a:rPr sz="1000" spc="-3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key</a:t>
            </a:r>
            <a:r>
              <a:rPr sz="1000" spc="-3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exchange</a:t>
            </a:r>
            <a:endParaRPr sz="1000">
              <a:latin typeface="Arial"/>
              <a:cs typeface="Arial"/>
            </a:endParaRPr>
          </a:p>
          <a:p>
            <a:pPr marL="15875" marR="142875" indent="-3810">
              <a:lnSpc>
                <a:spcPct val="111600"/>
              </a:lnSpc>
              <a:spcBef>
                <a:spcPts val="180"/>
              </a:spcBef>
            </a:pPr>
            <a:r>
              <a:rPr sz="900" dirty="0">
                <a:latin typeface="Arial"/>
                <a:cs typeface="Arial"/>
              </a:rPr>
              <a:t>Assume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two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large,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nonsecret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numbers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i="1" dirty="0">
                <a:latin typeface="Arial"/>
                <a:cs typeface="Arial"/>
              </a:rPr>
              <a:t>p</a:t>
            </a:r>
            <a:r>
              <a:rPr sz="900" i="1" spc="-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and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i="1" dirty="0">
                <a:latin typeface="Arial"/>
                <a:cs typeface="Arial"/>
              </a:rPr>
              <a:t>g</a:t>
            </a:r>
            <a:r>
              <a:rPr sz="900" i="1" spc="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(with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specific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mathematical properties):</a:t>
            </a:r>
            <a:endParaRPr sz="900">
              <a:latin typeface="Arial"/>
              <a:cs typeface="Arial"/>
            </a:endParaRPr>
          </a:p>
        </p:txBody>
      </p:sp>
      <p:pic>
        <p:nvPicPr>
          <p:cNvPr id="5" name="object 5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826000" y="1706808"/>
            <a:ext cx="2910580" cy="915802"/>
          </a:xfrm>
          <a:prstGeom prst="rect">
            <a:avLst/>
          </a:prstGeom>
        </p:spPr>
      </p:pic>
      <p:grpSp>
        <p:nvGrpSpPr>
          <p:cNvPr id="6" name="object 6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7" name="object 7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9" name="object 9"/>
          <p:cNvSpPr txBox="1"/>
          <p:nvPr/>
        </p:nvSpPr>
        <p:spPr>
          <a:xfrm>
            <a:off x="53467" y="3349927"/>
            <a:ext cx="517525" cy="104139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10" dirty="0">
                <a:latin typeface="Arial"/>
                <a:cs typeface="Arial"/>
                <a:hlinkClick r:id="rId5" action="ppaction://hlinksldjump"/>
              </a:rPr>
              <a:t>Key</a:t>
            </a:r>
            <a:r>
              <a:rPr sz="500" spc="-15" dirty="0">
                <a:latin typeface="Arial"/>
                <a:cs typeface="Arial"/>
                <a:hlinkClick r:id="rId5" action="ppaction://hlinksldjump"/>
              </a:rPr>
              <a:t> </a:t>
            </a:r>
            <a:r>
              <a:rPr sz="500" spc="-10" dirty="0">
                <a:latin typeface="Arial"/>
                <a:cs typeface="Arial"/>
                <a:hlinkClick r:id="rId5" action="ppaction://hlinksldjump"/>
              </a:rPr>
              <a:t>management</a:t>
            </a:r>
            <a:endParaRPr sz="500">
              <a:latin typeface="Arial"/>
              <a:cs typeface="Arial"/>
            </a:endParaRPr>
          </a:p>
        </p:txBody>
      </p:sp>
    </p:spTree>
  </p:cSld>
  <p:clrMapOvr>
    <a:masterClrMapping/>
  </p:clrMapOvr>
  <p:transition>
    <p:fad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467" y="-1515"/>
            <a:ext cx="255270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500" spc="-10" dirty="0">
                <a:latin typeface="Arial"/>
                <a:cs typeface="Arial"/>
                <a:hlinkClick r:id="rId2" action="ppaction://hlinksldjump"/>
              </a:rPr>
              <a:t>Security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2303995" y="0"/>
            <a:ext cx="2304415" cy="107950"/>
          </a:xfrm>
          <a:custGeom>
            <a:avLst/>
            <a:gdLst/>
            <a:ahLst/>
            <a:cxnLst/>
            <a:rect l="l" t="t" r="r" b="b"/>
            <a:pathLst>
              <a:path w="2304415" h="107950">
                <a:moveTo>
                  <a:pt x="2303995" y="0"/>
                </a:moveTo>
                <a:lnTo>
                  <a:pt x="0" y="0"/>
                </a:lnTo>
                <a:lnTo>
                  <a:pt x="0" y="107530"/>
                </a:lnTo>
                <a:lnTo>
                  <a:pt x="2303995" y="107530"/>
                </a:lnTo>
                <a:lnTo>
                  <a:pt x="2303995" y="0"/>
                </a:lnTo>
                <a:close/>
              </a:path>
            </a:pathLst>
          </a:custGeom>
          <a:solidFill>
            <a:srgbClr val="8484D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4150690" y="-1515"/>
            <a:ext cx="403860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Cryptography</a:t>
            </a:r>
            <a:endParaRPr sz="5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95300" y="197711"/>
            <a:ext cx="4124960" cy="975994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200" dirty="0">
                <a:solidFill>
                  <a:srgbClr val="3333B2"/>
                </a:solidFill>
                <a:latin typeface="Arial"/>
                <a:cs typeface="Arial"/>
              </a:rPr>
              <a:t>DH</a:t>
            </a:r>
            <a:r>
              <a:rPr sz="1200" spc="-6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3333B2"/>
                </a:solidFill>
                <a:latin typeface="Arial"/>
                <a:cs typeface="Arial"/>
              </a:rPr>
              <a:t>key</a:t>
            </a:r>
            <a:r>
              <a:rPr sz="1200" spc="-6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3333B2"/>
                </a:solidFill>
                <a:latin typeface="Arial"/>
                <a:cs typeface="Arial"/>
              </a:rPr>
              <a:t>exchange:</a:t>
            </a:r>
            <a:r>
              <a:rPr sz="1200" spc="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200" spc="-10" dirty="0">
                <a:solidFill>
                  <a:srgbClr val="3333B2"/>
                </a:solidFill>
                <a:latin typeface="Arial"/>
                <a:cs typeface="Arial"/>
              </a:rPr>
              <a:t>example</a:t>
            </a:r>
            <a:endParaRPr sz="1200">
              <a:latin typeface="Arial"/>
              <a:cs typeface="Arial"/>
            </a:endParaRPr>
          </a:p>
          <a:p>
            <a:pPr marL="264160" algn="just">
              <a:lnSpc>
                <a:spcPct val="100000"/>
              </a:lnSpc>
              <a:spcBef>
                <a:spcPts val="1055"/>
              </a:spcBef>
            </a:pP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Multiparty</a:t>
            </a:r>
            <a:r>
              <a:rPr sz="1000" spc="-1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computation</a:t>
            </a:r>
            <a:endParaRPr sz="1000">
              <a:latin typeface="Arial"/>
              <a:cs typeface="Arial"/>
            </a:endParaRPr>
          </a:p>
          <a:p>
            <a:pPr marL="264160" marR="5080" algn="just">
              <a:lnSpc>
                <a:spcPct val="111600"/>
              </a:lnSpc>
              <a:spcBef>
                <a:spcPts val="175"/>
              </a:spcBef>
            </a:pPr>
            <a:r>
              <a:rPr sz="900" dirty="0">
                <a:latin typeface="Arial"/>
                <a:cs typeface="Arial"/>
              </a:rPr>
              <a:t>Can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we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protect</a:t>
            </a:r>
            <a:r>
              <a:rPr sz="900" spc="-3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private</a:t>
            </a:r>
            <a:r>
              <a:rPr sz="900" spc="-3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data</a:t>
            </a:r>
            <a:r>
              <a:rPr sz="900" spc="-3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while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computing</a:t>
            </a:r>
            <a:r>
              <a:rPr sz="900" spc="-2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statistics</a:t>
            </a:r>
            <a:r>
              <a:rPr sz="900" dirty="0">
                <a:latin typeface="Arial"/>
                <a:cs typeface="Arial"/>
              </a:rPr>
              <a:t>?</a:t>
            </a:r>
            <a:r>
              <a:rPr sz="900" spc="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Who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has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highest </a:t>
            </a:r>
            <a:r>
              <a:rPr sz="900" dirty="0">
                <a:latin typeface="Arial"/>
                <a:cs typeface="Arial"/>
              </a:rPr>
              <a:t>salary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without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revealing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salaries?</a:t>
            </a:r>
            <a:r>
              <a:rPr sz="900" spc="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Can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we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compute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number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of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votes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20" dirty="0">
                <a:latin typeface="Arial"/>
                <a:cs typeface="Arial"/>
              </a:rPr>
              <a:t>cast </a:t>
            </a:r>
            <a:r>
              <a:rPr sz="900" dirty="0">
                <a:latin typeface="Arial"/>
                <a:cs typeface="Arial"/>
              </a:rPr>
              <a:t>for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specific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candidate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without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revealing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who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voted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for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whom?</a:t>
            </a:r>
            <a:endParaRPr sz="900">
              <a:latin typeface="Arial"/>
              <a:cs typeface="Arial"/>
            </a:endParaRPr>
          </a:p>
        </p:txBody>
      </p:sp>
      <p:grpSp>
        <p:nvGrpSpPr>
          <p:cNvPr id="6" name="object 6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7" name="object 7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9" name="object 9"/>
          <p:cNvSpPr txBox="1"/>
          <p:nvPr/>
        </p:nvSpPr>
        <p:spPr>
          <a:xfrm>
            <a:off x="53467" y="3349927"/>
            <a:ext cx="517525" cy="104139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10" dirty="0">
                <a:latin typeface="Arial"/>
                <a:cs typeface="Arial"/>
                <a:hlinkClick r:id="rId4" action="ppaction://hlinksldjump"/>
              </a:rPr>
              <a:t>Key</a:t>
            </a:r>
            <a:r>
              <a:rPr sz="500" spc="-15" dirty="0">
                <a:latin typeface="Arial"/>
                <a:cs typeface="Arial"/>
                <a:hlinkClick r:id="rId4" action="ppaction://hlinksldjump"/>
              </a:rPr>
              <a:t> </a:t>
            </a:r>
            <a:r>
              <a:rPr sz="500" spc="-10" dirty="0">
                <a:latin typeface="Arial"/>
                <a:cs typeface="Arial"/>
                <a:hlinkClick r:id="rId4" action="ppaction://hlinksldjump"/>
              </a:rPr>
              <a:t>management</a:t>
            </a:r>
            <a:endParaRPr sz="500">
              <a:latin typeface="Arial"/>
              <a:cs typeface="Arial"/>
            </a:endParaRPr>
          </a:p>
        </p:txBody>
      </p:sp>
    </p:spTree>
  </p:cSld>
  <p:clrMapOvr>
    <a:masterClrMapping/>
  </p:clrMapOvr>
  <p:transition>
    <p:fad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467" y="-1515"/>
            <a:ext cx="255270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500" spc="-10" dirty="0">
                <a:latin typeface="Arial"/>
                <a:cs typeface="Arial"/>
                <a:hlinkClick r:id="rId2" action="ppaction://hlinksldjump"/>
              </a:rPr>
              <a:t>Security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2303995" y="0"/>
            <a:ext cx="2304415" cy="107950"/>
          </a:xfrm>
          <a:custGeom>
            <a:avLst/>
            <a:gdLst/>
            <a:ahLst/>
            <a:cxnLst/>
            <a:rect l="l" t="t" r="r" b="b"/>
            <a:pathLst>
              <a:path w="2304415" h="107950">
                <a:moveTo>
                  <a:pt x="2303995" y="0"/>
                </a:moveTo>
                <a:lnTo>
                  <a:pt x="0" y="0"/>
                </a:lnTo>
                <a:lnTo>
                  <a:pt x="0" y="107530"/>
                </a:lnTo>
                <a:lnTo>
                  <a:pt x="2303995" y="107530"/>
                </a:lnTo>
                <a:lnTo>
                  <a:pt x="2303995" y="0"/>
                </a:lnTo>
                <a:close/>
              </a:path>
            </a:pathLst>
          </a:custGeom>
          <a:solidFill>
            <a:srgbClr val="8484D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4150690" y="-1515"/>
            <a:ext cx="403860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Cryptography</a:t>
            </a:r>
            <a:endParaRPr sz="5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69900" y="197711"/>
            <a:ext cx="4175760" cy="1688464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95"/>
              </a:spcBef>
            </a:pPr>
            <a:r>
              <a:rPr sz="1200" dirty="0">
                <a:solidFill>
                  <a:srgbClr val="3333B2"/>
                </a:solidFill>
                <a:latin typeface="Arial"/>
                <a:cs typeface="Arial"/>
              </a:rPr>
              <a:t>DH</a:t>
            </a:r>
            <a:r>
              <a:rPr sz="1200" spc="-6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3333B2"/>
                </a:solidFill>
                <a:latin typeface="Arial"/>
                <a:cs typeface="Arial"/>
              </a:rPr>
              <a:t>key</a:t>
            </a:r>
            <a:r>
              <a:rPr sz="1200" spc="-6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3333B2"/>
                </a:solidFill>
                <a:latin typeface="Arial"/>
                <a:cs typeface="Arial"/>
              </a:rPr>
              <a:t>exchange:</a:t>
            </a:r>
            <a:r>
              <a:rPr sz="1200" spc="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200" spc="-10" dirty="0">
                <a:solidFill>
                  <a:srgbClr val="3333B2"/>
                </a:solidFill>
                <a:latin typeface="Arial"/>
                <a:cs typeface="Arial"/>
              </a:rPr>
              <a:t>example</a:t>
            </a:r>
            <a:endParaRPr sz="1200">
              <a:latin typeface="Arial"/>
              <a:cs typeface="Arial"/>
            </a:endParaRPr>
          </a:p>
          <a:p>
            <a:pPr marL="289560" algn="just">
              <a:lnSpc>
                <a:spcPct val="100000"/>
              </a:lnSpc>
              <a:spcBef>
                <a:spcPts val="1055"/>
              </a:spcBef>
            </a:pP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Multiparty</a:t>
            </a:r>
            <a:r>
              <a:rPr sz="1000" spc="-1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computation</a:t>
            </a:r>
            <a:endParaRPr sz="1000">
              <a:latin typeface="Arial"/>
              <a:cs typeface="Arial"/>
            </a:endParaRPr>
          </a:p>
          <a:p>
            <a:pPr marL="289560" marR="30480" algn="just">
              <a:lnSpc>
                <a:spcPct val="111600"/>
              </a:lnSpc>
              <a:spcBef>
                <a:spcPts val="175"/>
              </a:spcBef>
            </a:pPr>
            <a:r>
              <a:rPr sz="900" dirty="0">
                <a:latin typeface="Arial"/>
                <a:cs typeface="Arial"/>
              </a:rPr>
              <a:t>Can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we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protect</a:t>
            </a:r>
            <a:r>
              <a:rPr sz="900" spc="-3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private</a:t>
            </a:r>
            <a:r>
              <a:rPr sz="900" spc="-3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data</a:t>
            </a:r>
            <a:r>
              <a:rPr sz="900" spc="-3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while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computing</a:t>
            </a:r>
            <a:r>
              <a:rPr sz="900" spc="-2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statistics</a:t>
            </a:r>
            <a:r>
              <a:rPr sz="900" dirty="0">
                <a:latin typeface="Arial"/>
                <a:cs typeface="Arial"/>
              </a:rPr>
              <a:t>?</a:t>
            </a:r>
            <a:r>
              <a:rPr sz="900" spc="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Who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has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highest </a:t>
            </a:r>
            <a:r>
              <a:rPr sz="900" dirty="0">
                <a:latin typeface="Arial"/>
                <a:cs typeface="Arial"/>
              </a:rPr>
              <a:t>salary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without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revealing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salaries?</a:t>
            </a:r>
            <a:r>
              <a:rPr sz="900" spc="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Can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we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compute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number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of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votes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20" dirty="0">
                <a:latin typeface="Arial"/>
                <a:cs typeface="Arial"/>
              </a:rPr>
              <a:t>cast </a:t>
            </a:r>
            <a:r>
              <a:rPr sz="900" dirty="0">
                <a:latin typeface="Arial"/>
                <a:cs typeface="Arial"/>
              </a:rPr>
              <a:t>for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specific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candidate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without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revealing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who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voted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for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whom?</a:t>
            </a:r>
            <a:endParaRPr sz="900">
              <a:latin typeface="Arial"/>
              <a:cs typeface="Arial"/>
            </a:endParaRPr>
          </a:p>
          <a:p>
            <a:pPr marL="289560">
              <a:lnSpc>
                <a:spcPct val="100000"/>
              </a:lnSpc>
              <a:spcBef>
                <a:spcPts val="815"/>
              </a:spcBef>
            </a:pPr>
            <a:r>
              <a:rPr sz="1000" dirty="0">
                <a:solidFill>
                  <a:srgbClr val="C80000"/>
                </a:solidFill>
                <a:latin typeface="Arial"/>
                <a:cs typeface="Arial"/>
              </a:rPr>
              <a:t>Oblivious</a:t>
            </a:r>
            <a:r>
              <a:rPr sz="1000" spc="-70" dirty="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sz="1000" spc="-10" dirty="0">
                <a:solidFill>
                  <a:srgbClr val="C80000"/>
                </a:solidFill>
                <a:latin typeface="Arial"/>
                <a:cs typeface="Arial"/>
              </a:rPr>
              <a:t>transfer</a:t>
            </a:r>
            <a:endParaRPr sz="1000">
              <a:latin typeface="Arial"/>
              <a:cs typeface="Arial"/>
            </a:endParaRPr>
          </a:p>
          <a:p>
            <a:pPr marL="289560" marR="116839" indent="-3810">
              <a:lnSpc>
                <a:spcPts val="1210"/>
              </a:lnSpc>
              <a:spcBef>
                <a:spcPts val="35"/>
              </a:spcBef>
            </a:pPr>
            <a:r>
              <a:rPr sz="900" dirty="0">
                <a:latin typeface="Arial"/>
                <a:cs typeface="Arial"/>
              </a:rPr>
              <a:t>Alice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has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i="1" dirty="0">
                <a:latin typeface="Arial"/>
                <a:cs typeface="Arial"/>
              </a:rPr>
              <a:t>n </a:t>
            </a: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secret</a:t>
            </a:r>
            <a:r>
              <a:rPr sz="900" spc="-1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messages</a:t>
            </a:r>
            <a:r>
              <a:rPr sz="900" spc="-1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i="1" spc="-160" dirty="0">
                <a:latin typeface="Arial"/>
                <a:cs typeface="Arial"/>
              </a:rPr>
              <a:t>m</a:t>
            </a:r>
            <a:r>
              <a:rPr sz="1050" i="1" spc="-240" baseline="-15873" dirty="0">
                <a:latin typeface="Arial"/>
                <a:cs typeface="Arial"/>
              </a:rPr>
              <a:t>1</a:t>
            </a:r>
            <a:r>
              <a:rPr sz="900" i="1" spc="-160" dirty="0">
                <a:latin typeface="Menlo"/>
                <a:cs typeface="Menlo"/>
              </a:rPr>
              <a:t>,...,</a:t>
            </a:r>
            <a:r>
              <a:rPr sz="900" i="1" spc="-445" dirty="0">
                <a:latin typeface="Menlo"/>
                <a:cs typeface="Menlo"/>
              </a:rPr>
              <a:t> </a:t>
            </a:r>
            <a:r>
              <a:rPr sz="900" i="1" spc="-10" dirty="0">
                <a:latin typeface="Arial"/>
                <a:cs typeface="Arial"/>
              </a:rPr>
              <a:t>m</a:t>
            </a:r>
            <a:r>
              <a:rPr sz="1050" i="1" spc="-15" baseline="-11904" dirty="0">
                <a:latin typeface="Arial"/>
                <a:cs typeface="Arial"/>
              </a:rPr>
              <a:t>n</a:t>
            </a:r>
            <a:r>
              <a:rPr sz="1050" i="1" spc="-202" baseline="-11904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.</a:t>
            </a:r>
            <a:r>
              <a:rPr sz="900" spc="4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Bob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is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interested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(and</a:t>
            </a:r>
            <a:r>
              <a:rPr sz="900" spc="-10" dirty="0">
                <a:latin typeface="Arial"/>
                <a:cs typeface="Arial"/>
              </a:rPr>
              <a:t> allowed)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spc="-25" dirty="0">
                <a:latin typeface="Arial"/>
                <a:cs typeface="Arial"/>
              </a:rPr>
              <a:t>to </a:t>
            </a: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know</a:t>
            </a:r>
            <a:r>
              <a:rPr sz="900" spc="-4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only</a:t>
            </a:r>
            <a:r>
              <a:rPr sz="900" spc="-2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message</a:t>
            </a:r>
            <a:r>
              <a:rPr sz="900" spc="-2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i="1" spc="-10" dirty="0">
                <a:latin typeface="Arial"/>
                <a:cs typeface="Arial"/>
              </a:rPr>
              <a:t>m</a:t>
            </a:r>
            <a:r>
              <a:rPr sz="1050" i="1" spc="-15" baseline="-15873" dirty="0">
                <a:latin typeface="Arial"/>
                <a:cs typeface="Arial"/>
              </a:rPr>
              <a:t>i</a:t>
            </a:r>
            <a:r>
              <a:rPr sz="1050" i="1" spc="-127" baseline="-15873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.</a:t>
            </a:r>
            <a:r>
              <a:rPr sz="900" spc="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Which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message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he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wants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to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know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should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be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spc="-20" dirty="0">
                <a:latin typeface="Arial"/>
                <a:cs typeface="Arial"/>
              </a:rPr>
              <a:t>kept </a:t>
            </a:r>
            <a:r>
              <a:rPr sz="900" dirty="0">
                <a:latin typeface="Arial"/>
                <a:cs typeface="Arial"/>
              </a:rPr>
              <a:t>secret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to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Alice;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all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messages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i="1" dirty="0">
                <a:latin typeface="Arial"/>
                <a:cs typeface="Arial"/>
              </a:rPr>
              <a:t>m</a:t>
            </a:r>
            <a:r>
              <a:rPr sz="1050" i="1" baseline="-15873" dirty="0">
                <a:latin typeface="Arial"/>
                <a:cs typeface="Arial"/>
              </a:rPr>
              <a:t>j</a:t>
            </a:r>
            <a:r>
              <a:rPr sz="1050" i="1" spc="135" baseline="-15873" dirty="0">
                <a:latin typeface="Arial"/>
                <a:cs typeface="Arial"/>
              </a:rPr>
              <a:t> </a:t>
            </a:r>
            <a:r>
              <a:rPr sz="900" i="1" spc="-459" dirty="0">
                <a:latin typeface="Menlo"/>
                <a:cs typeface="Menlo"/>
              </a:rPr>
              <a:t≯</a:t>
            </a:r>
            <a:r>
              <a:rPr sz="900" spc="95" dirty="0">
                <a:latin typeface="Arial"/>
                <a:cs typeface="Arial"/>
              </a:rPr>
              <a:t>=</a:t>
            </a:r>
            <a:r>
              <a:rPr sz="900" spc="-55" dirty="0">
                <a:latin typeface="Arial"/>
                <a:cs typeface="Arial"/>
              </a:rPr>
              <a:t> </a:t>
            </a:r>
            <a:r>
              <a:rPr sz="900" i="1" dirty="0">
                <a:latin typeface="Arial"/>
                <a:cs typeface="Arial"/>
              </a:rPr>
              <a:t>m</a:t>
            </a:r>
            <a:r>
              <a:rPr sz="1050" i="1" baseline="-15873" dirty="0">
                <a:latin typeface="Arial"/>
                <a:cs typeface="Arial"/>
              </a:rPr>
              <a:t>i</a:t>
            </a:r>
            <a:r>
              <a:rPr sz="1050" i="1" spc="202" baseline="-15873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should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be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kept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secret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to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20" dirty="0">
                <a:latin typeface="Arial"/>
                <a:cs typeface="Arial"/>
              </a:rPr>
              <a:t>Bob.</a:t>
            </a:r>
            <a:endParaRPr sz="900">
              <a:latin typeface="Arial"/>
              <a:cs typeface="Arial"/>
            </a:endParaRPr>
          </a:p>
        </p:txBody>
      </p:sp>
      <p:grpSp>
        <p:nvGrpSpPr>
          <p:cNvPr id="6" name="object 6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7" name="object 7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9" name="object 9"/>
          <p:cNvSpPr txBox="1"/>
          <p:nvPr/>
        </p:nvSpPr>
        <p:spPr>
          <a:xfrm>
            <a:off x="53467" y="3349927"/>
            <a:ext cx="517525" cy="104139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10" dirty="0">
                <a:latin typeface="Arial"/>
                <a:cs typeface="Arial"/>
                <a:hlinkClick r:id="rId4" action="ppaction://hlinksldjump"/>
              </a:rPr>
              <a:t>Key</a:t>
            </a:r>
            <a:r>
              <a:rPr sz="500" spc="-15" dirty="0">
                <a:latin typeface="Arial"/>
                <a:cs typeface="Arial"/>
                <a:hlinkClick r:id="rId4" action="ppaction://hlinksldjump"/>
              </a:rPr>
              <a:t> </a:t>
            </a:r>
            <a:r>
              <a:rPr sz="500" spc="-10" dirty="0">
                <a:latin typeface="Arial"/>
                <a:cs typeface="Arial"/>
                <a:hlinkClick r:id="rId4" action="ppaction://hlinksldjump"/>
              </a:rPr>
              <a:t>management</a:t>
            </a:r>
            <a:endParaRPr sz="500">
              <a:latin typeface="Arial"/>
              <a:cs typeface="Arial"/>
            </a:endParaRPr>
          </a:p>
        </p:txBody>
      </p:sp>
    </p:spTree>
  </p:cSld>
  <p:clrMapOvr>
    <a:masterClrMapping/>
  </p:clrMapOvr>
  <p:transition>
    <p:fad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467" y="-1515"/>
            <a:ext cx="255270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500" spc="-10" dirty="0">
                <a:latin typeface="Arial"/>
                <a:cs typeface="Arial"/>
                <a:hlinkClick r:id="rId2" action="ppaction://hlinksldjump"/>
              </a:rPr>
              <a:t>Security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2303995" y="0"/>
            <a:ext cx="2304415" cy="107950"/>
          </a:xfrm>
          <a:custGeom>
            <a:avLst/>
            <a:gdLst/>
            <a:ahLst/>
            <a:cxnLst/>
            <a:rect l="l" t="t" r="r" b="b"/>
            <a:pathLst>
              <a:path w="2304415" h="107950">
                <a:moveTo>
                  <a:pt x="2303995" y="0"/>
                </a:moveTo>
                <a:lnTo>
                  <a:pt x="0" y="0"/>
                </a:lnTo>
                <a:lnTo>
                  <a:pt x="0" y="107530"/>
                </a:lnTo>
                <a:lnTo>
                  <a:pt x="2303995" y="107530"/>
                </a:lnTo>
                <a:lnTo>
                  <a:pt x="2303995" y="0"/>
                </a:lnTo>
                <a:close/>
              </a:path>
            </a:pathLst>
          </a:custGeom>
          <a:solidFill>
            <a:srgbClr val="8484D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4150690" y="-1515"/>
            <a:ext cx="403860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Cryptography</a:t>
            </a:r>
            <a:endParaRPr sz="5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69900" y="197711"/>
            <a:ext cx="4175760" cy="1929182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95"/>
              </a:spcBef>
            </a:pPr>
            <a:r>
              <a:rPr sz="1200" dirty="0">
                <a:solidFill>
                  <a:srgbClr val="3333B2"/>
                </a:solidFill>
                <a:latin typeface="Arial"/>
                <a:cs typeface="Arial"/>
              </a:rPr>
              <a:t>DH</a:t>
            </a:r>
            <a:r>
              <a:rPr sz="1200" spc="-6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3333B2"/>
                </a:solidFill>
                <a:latin typeface="Arial"/>
                <a:cs typeface="Arial"/>
              </a:rPr>
              <a:t>key</a:t>
            </a:r>
            <a:r>
              <a:rPr sz="1200" spc="-6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3333B2"/>
                </a:solidFill>
                <a:latin typeface="Arial"/>
                <a:cs typeface="Arial"/>
              </a:rPr>
              <a:t>exchange:</a:t>
            </a:r>
            <a:r>
              <a:rPr sz="1200" spc="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200" spc="-10" dirty="0">
                <a:solidFill>
                  <a:srgbClr val="3333B2"/>
                </a:solidFill>
                <a:latin typeface="Arial"/>
                <a:cs typeface="Arial"/>
              </a:rPr>
              <a:t>example</a:t>
            </a:r>
            <a:endParaRPr sz="1200">
              <a:latin typeface="Arial"/>
              <a:cs typeface="Arial"/>
            </a:endParaRPr>
          </a:p>
          <a:p>
            <a:pPr marL="289560" algn="just">
              <a:lnSpc>
                <a:spcPct val="100000"/>
              </a:lnSpc>
              <a:spcBef>
                <a:spcPts val="1055"/>
              </a:spcBef>
            </a:pP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Multiparty</a:t>
            </a:r>
            <a:r>
              <a:rPr sz="1000" spc="-1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computation</a:t>
            </a:r>
            <a:endParaRPr sz="1000">
              <a:latin typeface="Arial"/>
              <a:cs typeface="Arial"/>
            </a:endParaRPr>
          </a:p>
          <a:p>
            <a:pPr marL="289560" marR="30480" algn="just">
              <a:lnSpc>
                <a:spcPct val="111600"/>
              </a:lnSpc>
              <a:spcBef>
                <a:spcPts val="175"/>
              </a:spcBef>
            </a:pPr>
            <a:r>
              <a:rPr sz="900" dirty="0">
                <a:latin typeface="Arial"/>
                <a:cs typeface="Arial"/>
              </a:rPr>
              <a:t>Can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we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protect</a:t>
            </a:r>
            <a:r>
              <a:rPr sz="900" spc="-3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private</a:t>
            </a:r>
            <a:r>
              <a:rPr sz="900" spc="-3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data</a:t>
            </a:r>
            <a:r>
              <a:rPr sz="900" spc="-3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while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computing</a:t>
            </a:r>
            <a:r>
              <a:rPr sz="900" spc="-2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statistics</a:t>
            </a:r>
            <a:r>
              <a:rPr sz="900" dirty="0">
                <a:latin typeface="Arial"/>
                <a:cs typeface="Arial"/>
              </a:rPr>
              <a:t>?</a:t>
            </a:r>
            <a:r>
              <a:rPr sz="900" spc="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Who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has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highest </a:t>
            </a:r>
            <a:r>
              <a:rPr sz="900" dirty="0">
                <a:latin typeface="Arial"/>
                <a:cs typeface="Arial"/>
              </a:rPr>
              <a:t>salary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without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revealing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salaries?</a:t>
            </a:r>
            <a:r>
              <a:rPr sz="900" spc="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Can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we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compute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number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of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votes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20" dirty="0">
                <a:latin typeface="Arial"/>
                <a:cs typeface="Arial"/>
              </a:rPr>
              <a:t>cast </a:t>
            </a:r>
            <a:r>
              <a:rPr sz="900" dirty="0">
                <a:latin typeface="Arial"/>
                <a:cs typeface="Arial"/>
              </a:rPr>
              <a:t>for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specific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candidate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without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revealing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who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voted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for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whom?</a:t>
            </a:r>
            <a:endParaRPr sz="900">
              <a:latin typeface="Arial"/>
              <a:cs typeface="Arial"/>
            </a:endParaRPr>
          </a:p>
          <a:p>
            <a:pPr marL="289560">
              <a:lnSpc>
                <a:spcPct val="100000"/>
              </a:lnSpc>
              <a:spcBef>
                <a:spcPts val="815"/>
              </a:spcBef>
            </a:pPr>
            <a:r>
              <a:rPr sz="1000" dirty="0">
                <a:solidFill>
                  <a:srgbClr val="C80000"/>
                </a:solidFill>
                <a:latin typeface="Arial"/>
                <a:cs typeface="Arial"/>
              </a:rPr>
              <a:t>Oblivious</a:t>
            </a:r>
            <a:r>
              <a:rPr sz="1000" spc="-70" dirty="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sz="1000" spc="-10" dirty="0">
                <a:solidFill>
                  <a:srgbClr val="C80000"/>
                </a:solidFill>
                <a:latin typeface="Arial"/>
                <a:cs typeface="Arial"/>
              </a:rPr>
              <a:t>transfer</a:t>
            </a:r>
            <a:endParaRPr sz="1000">
              <a:latin typeface="Arial"/>
              <a:cs typeface="Arial"/>
            </a:endParaRPr>
          </a:p>
          <a:p>
            <a:pPr marL="289560" marR="116839" indent="-3810">
              <a:lnSpc>
                <a:spcPts val="1210"/>
              </a:lnSpc>
              <a:spcBef>
                <a:spcPts val="35"/>
              </a:spcBef>
            </a:pPr>
            <a:r>
              <a:rPr sz="900" dirty="0">
                <a:latin typeface="Arial"/>
                <a:cs typeface="Arial"/>
              </a:rPr>
              <a:t>Alice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has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i="1" dirty="0">
                <a:latin typeface="Arial"/>
                <a:cs typeface="Arial"/>
              </a:rPr>
              <a:t>n </a:t>
            </a: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secret</a:t>
            </a:r>
            <a:r>
              <a:rPr sz="900" spc="-1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messages</a:t>
            </a:r>
            <a:r>
              <a:rPr sz="900" spc="-1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i="1" spc="-160" dirty="0">
                <a:latin typeface="Arial"/>
                <a:cs typeface="Arial"/>
              </a:rPr>
              <a:t>m</a:t>
            </a:r>
            <a:r>
              <a:rPr sz="1050" i="1" spc="-240" baseline="-15873" dirty="0">
                <a:latin typeface="Arial"/>
                <a:cs typeface="Arial"/>
              </a:rPr>
              <a:t>1</a:t>
            </a:r>
            <a:r>
              <a:rPr sz="900" i="1" spc="-160" dirty="0">
                <a:latin typeface="Menlo"/>
                <a:cs typeface="Menlo"/>
              </a:rPr>
              <a:t>,...,</a:t>
            </a:r>
            <a:r>
              <a:rPr sz="900" i="1" spc="-445" dirty="0">
                <a:latin typeface="Menlo"/>
                <a:cs typeface="Menlo"/>
              </a:rPr>
              <a:t> </a:t>
            </a:r>
            <a:r>
              <a:rPr sz="900" i="1" spc="-10" dirty="0">
                <a:latin typeface="Arial"/>
                <a:cs typeface="Arial"/>
              </a:rPr>
              <a:t>m</a:t>
            </a:r>
            <a:r>
              <a:rPr sz="1050" i="1" spc="-15" baseline="-11904" dirty="0">
                <a:latin typeface="Arial"/>
                <a:cs typeface="Arial"/>
              </a:rPr>
              <a:t>n</a:t>
            </a:r>
            <a:r>
              <a:rPr sz="1050" i="1" spc="-202" baseline="-11904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.</a:t>
            </a:r>
            <a:r>
              <a:rPr sz="900" spc="4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Bob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is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interested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(and</a:t>
            </a:r>
            <a:r>
              <a:rPr sz="900" spc="-10" dirty="0">
                <a:latin typeface="Arial"/>
                <a:cs typeface="Arial"/>
              </a:rPr>
              <a:t> allowed)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spc="-25" dirty="0">
                <a:latin typeface="Arial"/>
                <a:cs typeface="Arial"/>
              </a:rPr>
              <a:t>to </a:t>
            </a: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know</a:t>
            </a:r>
            <a:r>
              <a:rPr sz="900" spc="-4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only</a:t>
            </a:r>
            <a:r>
              <a:rPr sz="900" spc="-2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message</a:t>
            </a:r>
            <a:r>
              <a:rPr sz="900" spc="-2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i="1" spc="-10" dirty="0">
                <a:latin typeface="Arial"/>
                <a:cs typeface="Arial"/>
              </a:rPr>
              <a:t>m</a:t>
            </a:r>
            <a:r>
              <a:rPr sz="1050" i="1" spc="-15" baseline="-15873" dirty="0">
                <a:latin typeface="Arial"/>
                <a:cs typeface="Arial"/>
              </a:rPr>
              <a:t>i</a:t>
            </a:r>
            <a:r>
              <a:rPr sz="1050" i="1" spc="-127" baseline="-15873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.</a:t>
            </a:r>
            <a:r>
              <a:rPr sz="900" spc="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Which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message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he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wants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to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know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should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be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spc="-20" dirty="0">
                <a:latin typeface="Arial"/>
                <a:cs typeface="Arial"/>
              </a:rPr>
              <a:t>kept </a:t>
            </a:r>
            <a:r>
              <a:rPr sz="900" dirty="0">
                <a:latin typeface="Arial"/>
                <a:cs typeface="Arial"/>
              </a:rPr>
              <a:t>secret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to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Alice;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all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messages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i="1" dirty="0">
                <a:latin typeface="Arial"/>
                <a:cs typeface="Arial"/>
              </a:rPr>
              <a:t>m</a:t>
            </a:r>
            <a:r>
              <a:rPr sz="1050" i="1" baseline="-15873" dirty="0">
                <a:latin typeface="Arial"/>
                <a:cs typeface="Arial"/>
              </a:rPr>
              <a:t>j</a:t>
            </a:r>
            <a:r>
              <a:rPr sz="1050" i="1" spc="135" baseline="-15873" dirty="0">
                <a:latin typeface="Arial"/>
                <a:cs typeface="Arial"/>
              </a:rPr>
              <a:t> </a:t>
            </a:r>
            <a:r>
              <a:rPr sz="900" i="1" spc="-459" dirty="0">
                <a:latin typeface="Menlo"/>
                <a:cs typeface="Menlo"/>
              </a:rPr>
              <a:t≯</a:t>
            </a:r>
            <a:r>
              <a:rPr sz="900" spc="95" dirty="0">
                <a:latin typeface="Arial"/>
                <a:cs typeface="Arial"/>
              </a:rPr>
              <a:t>=</a:t>
            </a:r>
            <a:r>
              <a:rPr sz="900" spc="-55" dirty="0">
                <a:latin typeface="Arial"/>
                <a:cs typeface="Arial"/>
              </a:rPr>
              <a:t> </a:t>
            </a:r>
            <a:r>
              <a:rPr sz="900" i="1" dirty="0">
                <a:latin typeface="Arial"/>
                <a:cs typeface="Arial"/>
              </a:rPr>
              <a:t>m</a:t>
            </a:r>
            <a:r>
              <a:rPr sz="1050" i="1" baseline="-15873" dirty="0">
                <a:latin typeface="Arial"/>
                <a:cs typeface="Arial"/>
              </a:rPr>
              <a:t>i</a:t>
            </a:r>
            <a:r>
              <a:rPr sz="1050" i="1" spc="202" baseline="-15873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should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be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kept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secret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to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20" dirty="0">
                <a:latin typeface="Arial"/>
                <a:cs typeface="Arial"/>
              </a:rPr>
              <a:t>Bob.</a:t>
            </a:r>
            <a:endParaRPr sz="900">
              <a:latin typeface="Arial"/>
              <a:cs typeface="Arial"/>
            </a:endParaRPr>
          </a:p>
          <a:p>
            <a:pPr marL="289560">
              <a:lnSpc>
                <a:spcPct val="100000"/>
              </a:lnSpc>
              <a:spcBef>
                <a:spcPts val="745"/>
              </a:spcBef>
            </a:pPr>
            <a:endParaRPr sz="900">
              <a:latin typeface="Arial"/>
              <a:cs typeface="Arial"/>
            </a:endParaRPr>
          </a:p>
        </p:txBody>
      </p:sp>
      <p:grpSp>
        <p:nvGrpSpPr>
          <p:cNvPr id="9" name="object 9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10" name="object 10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object 11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2" name="object 12"/>
          <p:cNvSpPr txBox="1"/>
          <p:nvPr/>
        </p:nvSpPr>
        <p:spPr>
          <a:xfrm>
            <a:off x="53467" y="3349927"/>
            <a:ext cx="517525" cy="104139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10" dirty="0">
                <a:latin typeface="Arial"/>
                <a:cs typeface="Arial"/>
                <a:hlinkClick r:id="rId4" action="ppaction://hlinksldjump"/>
              </a:rPr>
              <a:t>Key</a:t>
            </a:r>
            <a:r>
              <a:rPr sz="500" spc="-15" dirty="0">
                <a:latin typeface="Arial"/>
                <a:cs typeface="Arial"/>
                <a:hlinkClick r:id="rId4" action="ppaction://hlinksldjump"/>
              </a:rPr>
              <a:t> </a:t>
            </a:r>
            <a:r>
              <a:rPr sz="500" spc="-10" dirty="0">
                <a:latin typeface="Arial"/>
                <a:cs typeface="Arial"/>
                <a:hlinkClick r:id="rId4" action="ppaction://hlinksldjump"/>
              </a:rPr>
              <a:t>management</a:t>
            </a:r>
            <a:endParaRPr sz="500">
              <a:latin typeface="Arial"/>
              <a:cs typeface="Arial"/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F1CCF5BA-ABB8-F788-FF25-52D71358208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08736" y="2035175"/>
            <a:ext cx="4308529" cy="914400"/>
          </a:xfrm>
          <a:prstGeom prst="rect">
            <a:avLst/>
          </a:prstGeom>
        </p:spPr>
      </p:pic>
    </p:spTree>
  </p:cSld>
  <p:clrMapOvr>
    <a:masterClrMapping/>
  </p:clrMapOvr>
  <p:transition>
    <p:fade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467" y="-1515"/>
            <a:ext cx="255270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500" spc="-10" dirty="0">
                <a:latin typeface="Arial"/>
                <a:cs typeface="Arial"/>
                <a:hlinkClick r:id="rId2" action="ppaction://hlinksldjump"/>
              </a:rPr>
              <a:t>Security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2303995" y="0"/>
            <a:ext cx="2304415" cy="107950"/>
          </a:xfrm>
          <a:custGeom>
            <a:avLst/>
            <a:gdLst/>
            <a:ahLst/>
            <a:cxnLst/>
            <a:rect l="l" t="t" r="r" b="b"/>
            <a:pathLst>
              <a:path w="2304415" h="107950">
                <a:moveTo>
                  <a:pt x="2303995" y="0"/>
                </a:moveTo>
                <a:lnTo>
                  <a:pt x="0" y="0"/>
                </a:lnTo>
                <a:lnTo>
                  <a:pt x="0" y="107530"/>
                </a:lnTo>
                <a:lnTo>
                  <a:pt x="2303995" y="107530"/>
                </a:lnTo>
                <a:lnTo>
                  <a:pt x="2303995" y="0"/>
                </a:lnTo>
                <a:close/>
              </a:path>
            </a:pathLst>
          </a:custGeom>
          <a:solidFill>
            <a:srgbClr val="8484D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4150690" y="-1515"/>
            <a:ext cx="403860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Cryptography</a:t>
            </a:r>
            <a:endParaRPr sz="5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95300" y="197711"/>
            <a:ext cx="1864360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200" spc="-10" dirty="0">
                <a:solidFill>
                  <a:srgbClr val="3333B2"/>
                </a:solidFill>
                <a:latin typeface="Arial"/>
                <a:cs typeface="Arial"/>
              </a:rPr>
              <a:t>1-out-of-</a:t>
            </a:r>
            <a:r>
              <a:rPr sz="1200" dirty="0">
                <a:solidFill>
                  <a:srgbClr val="3333B2"/>
                </a:solidFill>
                <a:latin typeface="Arial"/>
                <a:cs typeface="Arial"/>
              </a:rPr>
              <a:t>2</a:t>
            </a:r>
            <a:r>
              <a:rPr sz="1200" spc="-2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3333B2"/>
                </a:solidFill>
                <a:latin typeface="Arial"/>
                <a:cs typeface="Arial"/>
              </a:rPr>
              <a:t>oblivious</a:t>
            </a:r>
            <a:r>
              <a:rPr sz="1200" spc="-2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200" spc="-10" dirty="0">
                <a:solidFill>
                  <a:srgbClr val="3333B2"/>
                </a:solidFill>
                <a:latin typeface="Arial"/>
                <a:cs typeface="Arial"/>
              </a:rPr>
              <a:t>transfer</a:t>
            </a:r>
            <a:endParaRPr sz="1200">
              <a:latin typeface="Arial"/>
              <a:cs typeface="Arial"/>
            </a:endParaRPr>
          </a:p>
        </p:txBody>
      </p:sp>
      <p:pic>
        <p:nvPicPr>
          <p:cNvPr id="6" name="object 6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826630" y="564161"/>
            <a:ext cx="2954853" cy="1137257"/>
          </a:xfrm>
          <a:prstGeom prst="rect">
            <a:avLst/>
          </a:prstGeom>
        </p:spPr>
      </p:pic>
      <p:grpSp>
        <p:nvGrpSpPr>
          <p:cNvPr id="8" name="object 8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9" name="object 9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1" name="object 11"/>
          <p:cNvSpPr txBox="1"/>
          <p:nvPr/>
        </p:nvSpPr>
        <p:spPr>
          <a:xfrm>
            <a:off x="53467" y="3349927"/>
            <a:ext cx="517525" cy="104139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10" dirty="0">
                <a:latin typeface="Arial"/>
                <a:cs typeface="Arial"/>
                <a:hlinkClick r:id="rId5" action="ppaction://hlinksldjump"/>
              </a:rPr>
              <a:t>Key</a:t>
            </a:r>
            <a:r>
              <a:rPr sz="500" spc="-15" dirty="0">
                <a:latin typeface="Arial"/>
                <a:cs typeface="Arial"/>
                <a:hlinkClick r:id="rId5" action="ppaction://hlinksldjump"/>
              </a:rPr>
              <a:t> </a:t>
            </a:r>
            <a:r>
              <a:rPr sz="500" spc="-10" dirty="0">
                <a:latin typeface="Arial"/>
                <a:cs typeface="Arial"/>
                <a:hlinkClick r:id="rId5" action="ppaction://hlinksldjump"/>
              </a:rPr>
              <a:t>management</a:t>
            </a:r>
            <a:endParaRPr sz="500">
              <a:latin typeface="Arial"/>
              <a:cs typeface="Arial"/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2E476048-0F27-885E-5FBA-EB94952BCC2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08737" y="1958975"/>
            <a:ext cx="3752850" cy="856774"/>
          </a:xfrm>
          <a:prstGeom prst="rect">
            <a:avLst/>
          </a:prstGeom>
        </p:spPr>
      </p:pic>
    </p:spTree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467" y="-1515"/>
            <a:ext cx="4501515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3850640" algn="l"/>
              </a:tabLst>
            </a:pPr>
            <a:r>
              <a:rPr sz="500" spc="-10" dirty="0">
                <a:latin typeface="Arial"/>
                <a:cs typeface="Arial"/>
                <a:hlinkClick r:id="rId2" action="ppaction://hlinksldjump"/>
              </a:rPr>
              <a:t>Security</a:t>
            </a:r>
            <a:r>
              <a:rPr sz="500" dirty="0">
                <a:latin typeface="Arial"/>
                <a:cs typeface="Arial"/>
              </a:rPr>
              <a:t>	</a:t>
            </a: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2" action="ppaction://hlinksldjump"/>
              </a:rPr>
              <a:t>Introduction</a:t>
            </a:r>
            <a:r>
              <a:rPr sz="500" spc="-25" dirty="0">
                <a:solidFill>
                  <a:srgbClr val="FFFFFF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2" action="ppaction://hlinksldjump"/>
              </a:rPr>
              <a:t>to</a:t>
            </a:r>
            <a:r>
              <a:rPr sz="500" spc="-20" dirty="0">
                <a:solidFill>
                  <a:srgbClr val="FFFFFF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2" action="ppaction://hlinksldjump"/>
              </a:rPr>
              <a:t>security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pc="-10" dirty="0"/>
              <a:t>Dependability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330847" y="499476"/>
            <a:ext cx="3942079" cy="1209675"/>
          </a:xfrm>
          <a:prstGeom prst="rect">
            <a:avLst/>
          </a:prstGeom>
        </p:spPr>
        <p:txBody>
          <a:bodyPr vert="horz" wrap="square" lIns="0" tIns="27305" rIns="0" bIns="0" rtlCol="0">
            <a:spAutoFit/>
          </a:bodyPr>
          <a:lstStyle/>
          <a:p>
            <a:pPr marL="28575">
              <a:lnSpc>
                <a:spcPct val="100000"/>
              </a:lnSpc>
              <a:spcBef>
                <a:spcPts val="215"/>
              </a:spcBef>
            </a:pP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Basics</a:t>
            </a:r>
            <a:endParaRPr sz="1000">
              <a:latin typeface="Arial"/>
              <a:cs typeface="Arial"/>
            </a:endParaRPr>
          </a:p>
          <a:p>
            <a:pPr marL="28575" marR="162560" indent="-3810">
              <a:lnSpc>
                <a:spcPts val="1210"/>
              </a:lnSpc>
              <a:spcBef>
                <a:spcPts val="35"/>
              </a:spcBef>
            </a:pPr>
            <a:r>
              <a:rPr sz="900" dirty="0">
                <a:latin typeface="Arial"/>
                <a:cs typeface="Arial"/>
              </a:rPr>
              <a:t>A</a:t>
            </a:r>
            <a:r>
              <a:rPr sz="900" spc="-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dependable</a:t>
            </a:r>
            <a:r>
              <a:rPr sz="900" spc="-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system provides</a:t>
            </a:r>
            <a:r>
              <a:rPr sz="900" spc="-5" dirty="0">
                <a:latin typeface="Arial"/>
                <a:cs typeface="Arial"/>
              </a:rPr>
              <a:t> </a:t>
            </a:r>
            <a:r>
              <a:rPr sz="900" spc="-20" dirty="0">
                <a:latin typeface="Arial"/>
                <a:cs typeface="Arial"/>
              </a:rPr>
              <a:t>availability,</a:t>
            </a:r>
            <a:r>
              <a:rPr sz="90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reliability,</a:t>
            </a:r>
            <a:r>
              <a:rPr sz="900" spc="-5" dirty="0">
                <a:latin typeface="Arial"/>
                <a:cs typeface="Arial"/>
              </a:rPr>
              <a:t> </a:t>
            </a:r>
            <a:r>
              <a:rPr sz="900" spc="-20" dirty="0">
                <a:latin typeface="Arial"/>
                <a:cs typeface="Arial"/>
              </a:rPr>
              <a:t>safety,</a:t>
            </a:r>
            <a:r>
              <a:rPr sz="90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maintainability, confidentiality, </a:t>
            </a:r>
            <a:r>
              <a:rPr sz="900" dirty="0">
                <a:latin typeface="Arial"/>
                <a:cs typeface="Arial"/>
              </a:rPr>
              <a:t>and</a:t>
            </a:r>
            <a:r>
              <a:rPr sz="900" spc="-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integrity.</a:t>
            </a:r>
            <a:endParaRPr sz="900">
              <a:latin typeface="Arial"/>
              <a:cs typeface="Arial"/>
            </a:endParaRPr>
          </a:p>
          <a:p>
            <a:pPr marL="281940" marR="17780" indent="-120650">
              <a:lnSpc>
                <a:spcPct val="111600"/>
              </a:lnSpc>
              <a:spcBef>
                <a:spcPts val="335"/>
              </a:spcBef>
              <a:buClr>
                <a:srgbClr val="3333B2"/>
              </a:buClr>
              <a:buFont typeface="Menlo"/>
              <a:buChar char="•"/>
              <a:tabLst>
                <a:tab pos="282575" algn="l"/>
              </a:tabLst>
            </a:pPr>
            <a:r>
              <a:rPr sz="900" dirty="0">
                <a:solidFill>
                  <a:srgbClr val="C80000"/>
                </a:solidFill>
                <a:latin typeface="Arial"/>
                <a:cs typeface="Arial"/>
              </a:rPr>
              <a:t>Confidentiality</a:t>
            </a:r>
            <a:r>
              <a:rPr sz="900" dirty="0">
                <a:latin typeface="Arial"/>
                <a:cs typeface="Arial"/>
              </a:rPr>
              <a:t>:</a:t>
            </a:r>
            <a:r>
              <a:rPr sz="900" spc="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refers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to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property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that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information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is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disclosed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only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spc="-25" dirty="0">
                <a:latin typeface="Arial"/>
                <a:cs typeface="Arial"/>
              </a:rPr>
              <a:t>to </a:t>
            </a:r>
            <a:r>
              <a:rPr sz="900" dirty="0">
                <a:latin typeface="Arial"/>
                <a:cs typeface="Arial"/>
              </a:rPr>
              <a:t>authorized</a:t>
            </a:r>
            <a:r>
              <a:rPr sz="900" spc="-5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parties.</a:t>
            </a:r>
            <a:endParaRPr sz="900">
              <a:latin typeface="Arial"/>
              <a:cs typeface="Arial"/>
            </a:endParaRPr>
          </a:p>
          <a:p>
            <a:pPr marL="281940" marR="390525" indent="-120650">
              <a:lnSpc>
                <a:spcPct val="111600"/>
              </a:lnSpc>
              <a:spcBef>
                <a:spcPts val="395"/>
              </a:spcBef>
              <a:buClr>
                <a:srgbClr val="3333B2"/>
              </a:buClr>
              <a:buFont typeface="Menlo"/>
              <a:buChar char="•"/>
              <a:tabLst>
                <a:tab pos="282575" algn="l"/>
              </a:tabLst>
            </a:pPr>
            <a:r>
              <a:rPr sz="900" dirty="0">
                <a:solidFill>
                  <a:srgbClr val="C80000"/>
                </a:solidFill>
                <a:latin typeface="Arial"/>
                <a:cs typeface="Arial"/>
              </a:rPr>
              <a:t>Integrity</a:t>
            </a:r>
            <a:r>
              <a:rPr sz="900" dirty="0">
                <a:latin typeface="Arial"/>
                <a:cs typeface="Arial"/>
              </a:rPr>
              <a:t>:</a:t>
            </a:r>
            <a:r>
              <a:rPr sz="900" spc="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alterations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to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system’s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assets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can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be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made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only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in</a:t>
            </a:r>
            <a:r>
              <a:rPr sz="900" spc="-25" dirty="0">
                <a:latin typeface="Arial"/>
                <a:cs typeface="Arial"/>
              </a:rPr>
              <a:t> an </a:t>
            </a:r>
            <a:r>
              <a:rPr sz="900" dirty="0">
                <a:latin typeface="Arial"/>
                <a:cs typeface="Arial"/>
              </a:rPr>
              <a:t>authorized</a:t>
            </a:r>
            <a:r>
              <a:rPr sz="900" spc="-40" dirty="0">
                <a:latin typeface="Arial"/>
                <a:cs typeface="Arial"/>
              </a:rPr>
              <a:t> way,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ensuring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accuracy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and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completeness.</a:t>
            </a:r>
            <a:endParaRPr sz="900">
              <a:latin typeface="Arial"/>
              <a:cs typeface="Arial"/>
            </a:endParaRPr>
          </a:p>
        </p:txBody>
      </p:sp>
      <p:grpSp>
        <p:nvGrpSpPr>
          <p:cNvPr id="5" name="object 5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6" name="object 6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8" name="object 8"/>
          <p:cNvSpPr txBox="1"/>
          <p:nvPr/>
        </p:nvSpPr>
        <p:spPr>
          <a:xfrm>
            <a:off x="53467" y="3349927"/>
            <a:ext cx="1223645" cy="104139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dirty="0">
                <a:latin typeface="Arial"/>
                <a:cs typeface="Arial"/>
                <a:hlinkClick r:id="rId2" action="ppaction://hlinksldjump"/>
              </a:rPr>
              <a:t>Security</a:t>
            </a:r>
            <a:r>
              <a:rPr sz="500" spc="-25" dirty="0">
                <a:latin typeface="Arial"/>
                <a:cs typeface="Arial"/>
                <a:hlinkClick r:id="rId2" action="ppaction://hlinksldjump"/>
              </a:rPr>
              <a:t> </a:t>
            </a:r>
            <a:r>
              <a:rPr sz="500" dirty="0">
                <a:latin typeface="Arial"/>
                <a:cs typeface="Arial"/>
                <a:hlinkClick r:id="rId2" action="ppaction://hlinksldjump"/>
              </a:rPr>
              <a:t>threats,</a:t>
            </a:r>
            <a:r>
              <a:rPr sz="500" spc="-25" dirty="0">
                <a:latin typeface="Arial"/>
                <a:cs typeface="Arial"/>
                <a:hlinkClick r:id="rId2" action="ppaction://hlinksldjump"/>
              </a:rPr>
              <a:t> </a:t>
            </a:r>
            <a:r>
              <a:rPr sz="500" dirty="0">
                <a:latin typeface="Arial"/>
                <a:cs typeface="Arial"/>
                <a:hlinkClick r:id="rId2" action="ppaction://hlinksldjump"/>
              </a:rPr>
              <a:t>policies,</a:t>
            </a:r>
            <a:r>
              <a:rPr sz="500" spc="-25" dirty="0">
                <a:latin typeface="Arial"/>
                <a:cs typeface="Arial"/>
                <a:hlinkClick r:id="rId2" action="ppaction://hlinksldjump"/>
              </a:rPr>
              <a:t> </a:t>
            </a:r>
            <a:r>
              <a:rPr sz="500" dirty="0">
                <a:latin typeface="Arial"/>
                <a:cs typeface="Arial"/>
                <a:hlinkClick r:id="rId2" action="ppaction://hlinksldjump"/>
              </a:rPr>
              <a:t>and</a:t>
            </a:r>
            <a:r>
              <a:rPr sz="500" spc="-25" dirty="0">
                <a:latin typeface="Arial"/>
                <a:cs typeface="Arial"/>
                <a:hlinkClick r:id="rId2" action="ppaction://hlinksldjump"/>
              </a:rPr>
              <a:t> </a:t>
            </a:r>
            <a:r>
              <a:rPr sz="500" spc="-10" dirty="0">
                <a:latin typeface="Arial"/>
                <a:cs typeface="Arial"/>
                <a:hlinkClick r:id="rId2" action="ppaction://hlinksldjump"/>
              </a:rPr>
              <a:t>mechanisms</a:t>
            </a:r>
            <a:endParaRPr sz="500">
              <a:latin typeface="Arial"/>
              <a:cs typeface="Arial"/>
            </a:endParaRPr>
          </a:p>
        </p:txBody>
      </p:sp>
    </p:spTree>
  </p:cSld>
  <p:clrMapOvr>
    <a:masterClrMapping/>
  </p:clrMapOvr>
  <p:transition>
    <p:fad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467" y="-1515"/>
            <a:ext cx="255270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500" spc="-10" dirty="0">
                <a:latin typeface="Arial"/>
                <a:cs typeface="Arial"/>
                <a:hlinkClick r:id="rId2" action="ppaction://hlinksldjump"/>
              </a:rPr>
              <a:t>Security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2303995" y="0"/>
            <a:ext cx="2304415" cy="107950"/>
          </a:xfrm>
          <a:custGeom>
            <a:avLst/>
            <a:gdLst/>
            <a:ahLst/>
            <a:cxnLst/>
            <a:rect l="l" t="t" r="r" b="b"/>
            <a:pathLst>
              <a:path w="2304415" h="107950">
                <a:moveTo>
                  <a:pt x="2303995" y="0"/>
                </a:moveTo>
                <a:lnTo>
                  <a:pt x="0" y="0"/>
                </a:lnTo>
                <a:lnTo>
                  <a:pt x="0" y="107530"/>
                </a:lnTo>
                <a:lnTo>
                  <a:pt x="2303995" y="107530"/>
                </a:lnTo>
                <a:lnTo>
                  <a:pt x="2303995" y="0"/>
                </a:lnTo>
                <a:close/>
              </a:path>
            </a:pathLst>
          </a:custGeom>
          <a:solidFill>
            <a:srgbClr val="8484D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4150690" y="-1515"/>
            <a:ext cx="403860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Cryptography</a:t>
            </a:r>
            <a:endParaRPr sz="5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57200" y="197711"/>
            <a:ext cx="4176395" cy="302895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50800">
              <a:lnSpc>
                <a:spcPct val="100000"/>
              </a:lnSpc>
              <a:spcBef>
                <a:spcPts val="95"/>
              </a:spcBef>
            </a:pPr>
            <a:r>
              <a:rPr sz="1200" dirty="0">
                <a:solidFill>
                  <a:srgbClr val="3333B2"/>
                </a:solidFill>
                <a:latin typeface="Arial"/>
                <a:cs typeface="Arial"/>
              </a:rPr>
              <a:t>Example,</a:t>
            </a:r>
            <a:r>
              <a:rPr sz="1200" spc="-8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200" spc="-10" dirty="0">
                <a:solidFill>
                  <a:srgbClr val="3333B2"/>
                </a:solidFill>
                <a:latin typeface="Arial"/>
                <a:cs typeface="Arial"/>
              </a:rPr>
              <a:t>continued</a:t>
            </a:r>
            <a:endParaRPr sz="1200">
              <a:latin typeface="Arial"/>
              <a:cs typeface="Arial"/>
            </a:endParaRPr>
          </a:p>
          <a:p>
            <a:pPr marL="302260">
              <a:lnSpc>
                <a:spcPct val="100000"/>
              </a:lnSpc>
              <a:spcBef>
                <a:spcPts val="894"/>
              </a:spcBef>
            </a:pP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Preliminaries</a:t>
            </a:r>
            <a:endParaRPr sz="1000">
              <a:latin typeface="Arial"/>
              <a:cs typeface="Arial"/>
            </a:endParaRPr>
          </a:p>
          <a:p>
            <a:pPr marL="555625" indent="-120650">
              <a:lnSpc>
                <a:spcPct val="100000"/>
              </a:lnSpc>
              <a:spcBef>
                <a:spcPts val="505"/>
              </a:spcBef>
              <a:buClr>
                <a:srgbClr val="3333B2"/>
              </a:buClr>
              <a:buFont typeface="Menlo"/>
              <a:buChar char="•"/>
              <a:tabLst>
                <a:tab pos="556260" algn="l"/>
              </a:tabLst>
            </a:pPr>
            <a:r>
              <a:rPr sz="900" i="1" dirty="0">
                <a:latin typeface="Arial"/>
                <a:cs typeface="Arial"/>
              </a:rPr>
              <a:t>P</a:t>
            </a:r>
            <a:r>
              <a:rPr sz="1050" i="1" baseline="-15873" dirty="0">
                <a:latin typeface="Arial"/>
                <a:cs typeface="Arial"/>
              </a:rPr>
              <a:t>1</a:t>
            </a:r>
            <a:r>
              <a:rPr sz="1050" i="1" spc="112" baseline="-15873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and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i="1" dirty="0">
                <a:latin typeface="Arial"/>
                <a:cs typeface="Arial"/>
              </a:rPr>
              <a:t>P</a:t>
            </a:r>
            <a:r>
              <a:rPr sz="1050" i="1" baseline="-15873" dirty="0">
                <a:latin typeface="Arial"/>
                <a:cs typeface="Arial"/>
              </a:rPr>
              <a:t>2</a:t>
            </a:r>
            <a:r>
              <a:rPr sz="1050" i="1" spc="187" baseline="-15873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need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to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compute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i="1" spc="-10" dirty="0">
                <a:latin typeface="Arial"/>
                <a:cs typeface="Arial"/>
              </a:rPr>
              <a:t>F</a:t>
            </a:r>
            <a:r>
              <a:rPr sz="900" i="1" spc="-140" dirty="0">
                <a:latin typeface="Arial"/>
                <a:cs typeface="Arial"/>
              </a:rPr>
              <a:t> </a:t>
            </a:r>
            <a:r>
              <a:rPr sz="900" spc="-90" dirty="0">
                <a:latin typeface="Arial"/>
                <a:cs typeface="Arial"/>
              </a:rPr>
              <a:t>(</a:t>
            </a:r>
            <a:r>
              <a:rPr sz="900" i="1" spc="-90" dirty="0">
                <a:latin typeface="Arial"/>
                <a:cs typeface="Arial"/>
              </a:rPr>
              <a:t>a</a:t>
            </a:r>
            <a:r>
              <a:rPr sz="900" i="1" spc="-90" dirty="0">
                <a:latin typeface="Menlo"/>
                <a:cs typeface="Menlo"/>
              </a:rPr>
              <a:t>,</a:t>
            </a:r>
            <a:r>
              <a:rPr sz="900" i="1" spc="-445" dirty="0">
                <a:latin typeface="Menlo"/>
                <a:cs typeface="Menlo"/>
              </a:rPr>
              <a:t> </a:t>
            </a:r>
            <a:r>
              <a:rPr sz="900" i="1" spc="-25" dirty="0">
                <a:latin typeface="Arial"/>
                <a:cs typeface="Arial"/>
              </a:rPr>
              <a:t>b</a:t>
            </a:r>
            <a:r>
              <a:rPr sz="900" spc="-25" dirty="0">
                <a:latin typeface="Arial"/>
                <a:cs typeface="Arial"/>
              </a:rPr>
              <a:t>).</a:t>
            </a:r>
            <a:endParaRPr sz="900">
              <a:latin typeface="Arial"/>
              <a:cs typeface="Arial"/>
            </a:endParaRPr>
          </a:p>
          <a:p>
            <a:pPr marL="555625" indent="-120650">
              <a:lnSpc>
                <a:spcPct val="100000"/>
              </a:lnSpc>
              <a:spcBef>
                <a:spcPts val="525"/>
              </a:spcBef>
              <a:buClr>
                <a:srgbClr val="3333B2"/>
              </a:buClr>
              <a:buFont typeface="Menlo"/>
              <a:buChar char="•"/>
              <a:tabLst>
                <a:tab pos="556260" algn="l"/>
              </a:tabLst>
            </a:pPr>
            <a:r>
              <a:rPr sz="900" spc="-10" dirty="0">
                <a:latin typeface="Arial"/>
                <a:cs typeface="Arial"/>
              </a:rPr>
              <a:t>Parameter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i="1" dirty="0">
                <a:latin typeface="Arial"/>
                <a:cs typeface="Arial"/>
              </a:rPr>
              <a:t>a</a:t>
            </a:r>
            <a:r>
              <a:rPr sz="900" i="1" spc="-1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is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secret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and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known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only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to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i="1" dirty="0">
                <a:latin typeface="Arial"/>
                <a:cs typeface="Arial"/>
              </a:rPr>
              <a:t>P</a:t>
            </a:r>
            <a:r>
              <a:rPr sz="1050" i="1" baseline="-15873" dirty="0">
                <a:latin typeface="Arial"/>
                <a:cs typeface="Arial"/>
              </a:rPr>
              <a:t>1</a:t>
            </a:r>
            <a:r>
              <a:rPr sz="900" dirty="0">
                <a:latin typeface="Arial"/>
                <a:cs typeface="Arial"/>
              </a:rPr>
              <a:t>;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secret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i="1" dirty="0">
                <a:latin typeface="Arial"/>
                <a:cs typeface="Arial"/>
              </a:rPr>
              <a:t>b</a:t>
            </a:r>
            <a:r>
              <a:rPr sz="900" i="1" spc="1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known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only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to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800" i="1" spc="-10" dirty="0">
                <a:latin typeface="Arial"/>
                <a:cs typeface="Arial"/>
              </a:rPr>
              <a:t>P</a:t>
            </a:r>
            <a:r>
              <a:rPr sz="900" i="1" spc="-15" baseline="-13888" dirty="0">
                <a:latin typeface="Arial"/>
                <a:cs typeface="Arial"/>
              </a:rPr>
              <a:t>2</a:t>
            </a:r>
            <a:r>
              <a:rPr sz="900" i="1" spc="-127" baseline="-13888" dirty="0">
                <a:latin typeface="Arial"/>
                <a:cs typeface="Arial"/>
              </a:rPr>
              <a:t> </a:t>
            </a:r>
            <a:r>
              <a:rPr sz="900" spc="-50" dirty="0">
                <a:latin typeface="Arial"/>
                <a:cs typeface="Arial"/>
              </a:rPr>
              <a:t>.</a:t>
            </a:r>
            <a:endParaRPr sz="900">
              <a:latin typeface="Arial"/>
              <a:cs typeface="Arial"/>
            </a:endParaRPr>
          </a:p>
          <a:p>
            <a:pPr marL="555625" indent="-120650">
              <a:lnSpc>
                <a:spcPct val="100000"/>
              </a:lnSpc>
              <a:spcBef>
                <a:spcPts val="525"/>
              </a:spcBef>
              <a:buClr>
                <a:srgbClr val="3333B2"/>
              </a:buClr>
              <a:buFont typeface="Menlo"/>
              <a:buChar char="•"/>
              <a:tabLst>
                <a:tab pos="556260" algn="l"/>
              </a:tabLst>
            </a:pPr>
            <a:r>
              <a:rPr sz="900" i="1" dirty="0">
                <a:latin typeface="Arial"/>
                <a:cs typeface="Arial"/>
              </a:rPr>
              <a:t>a</a:t>
            </a:r>
            <a:r>
              <a:rPr sz="900" i="1" spc="-65" dirty="0">
                <a:latin typeface="Arial"/>
                <a:cs typeface="Arial"/>
              </a:rPr>
              <a:t> </a:t>
            </a:r>
            <a:r>
              <a:rPr sz="900" i="1" spc="50" dirty="0">
                <a:latin typeface="Menlo"/>
                <a:cs typeface="Menlo"/>
              </a:rPr>
              <a:t>∈</a:t>
            </a:r>
            <a:r>
              <a:rPr sz="900" i="1" spc="-345" dirty="0">
                <a:latin typeface="Menlo"/>
                <a:cs typeface="Menlo"/>
              </a:rPr>
              <a:t> </a:t>
            </a:r>
            <a:r>
              <a:rPr sz="900" b="1" dirty="0">
                <a:latin typeface="Arial"/>
                <a:cs typeface="Arial"/>
              </a:rPr>
              <a:t>X</a:t>
            </a:r>
            <a:r>
              <a:rPr sz="900" b="1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and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i="1" dirty="0">
                <a:latin typeface="Arial"/>
                <a:cs typeface="Arial"/>
              </a:rPr>
              <a:t>b</a:t>
            </a:r>
            <a:r>
              <a:rPr sz="900" i="1" spc="-35" dirty="0">
                <a:latin typeface="Arial"/>
                <a:cs typeface="Arial"/>
              </a:rPr>
              <a:t> </a:t>
            </a:r>
            <a:r>
              <a:rPr sz="900" i="1" spc="50" dirty="0">
                <a:latin typeface="Menlo"/>
                <a:cs typeface="Menlo"/>
              </a:rPr>
              <a:t>∈</a:t>
            </a:r>
            <a:r>
              <a:rPr sz="900" i="1" spc="-345" dirty="0">
                <a:latin typeface="Menlo"/>
                <a:cs typeface="Menlo"/>
              </a:rPr>
              <a:t> </a:t>
            </a:r>
            <a:r>
              <a:rPr sz="900" b="1" dirty="0">
                <a:latin typeface="Arial"/>
                <a:cs typeface="Arial"/>
              </a:rPr>
              <a:t>Y</a:t>
            </a:r>
            <a:r>
              <a:rPr sz="900" dirty="0">
                <a:latin typeface="Arial"/>
                <a:cs typeface="Arial"/>
              </a:rPr>
              <a:t>;</a:t>
            </a:r>
            <a:r>
              <a:rPr sz="900" spc="-10" dirty="0">
                <a:latin typeface="Arial"/>
                <a:cs typeface="Arial"/>
              </a:rPr>
              <a:t> </a:t>
            </a:r>
            <a:r>
              <a:rPr sz="900" b="1" dirty="0">
                <a:latin typeface="Arial"/>
                <a:cs typeface="Arial"/>
              </a:rPr>
              <a:t>X</a:t>
            </a:r>
            <a:r>
              <a:rPr sz="900" b="1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and</a:t>
            </a:r>
            <a:r>
              <a:rPr sz="900" spc="-10" dirty="0">
                <a:latin typeface="Arial"/>
                <a:cs typeface="Arial"/>
              </a:rPr>
              <a:t> </a:t>
            </a:r>
            <a:r>
              <a:rPr sz="900" b="1" dirty="0">
                <a:latin typeface="Arial"/>
                <a:cs typeface="Arial"/>
              </a:rPr>
              <a:t>Y</a:t>
            </a:r>
            <a:r>
              <a:rPr sz="900" b="1" spc="-1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are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finite.</a:t>
            </a:r>
            <a:endParaRPr sz="900">
              <a:latin typeface="Arial"/>
              <a:cs typeface="Arial"/>
            </a:endParaRPr>
          </a:p>
          <a:p>
            <a:pPr marL="555625" indent="-120650">
              <a:lnSpc>
                <a:spcPct val="100000"/>
              </a:lnSpc>
              <a:spcBef>
                <a:spcPts val="520"/>
              </a:spcBef>
              <a:buClr>
                <a:srgbClr val="3333B2"/>
              </a:buClr>
              <a:buFont typeface="Menlo"/>
              <a:buChar char="•"/>
              <a:tabLst>
                <a:tab pos="556260" algn="l"/>
              </a:tabLst>
            </a:pPr>
            <a:r>
              <a:rPr sz="900" dirty="0">
                <a:latin typeface="Arial"/>
                <a:cs typeface="Arial"/>
              </a:rPr>
              <a:t>Construct</a:t>
            </a:r>
            <a:r>
              <a:rPr sz="900" spc="-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</a:t>
            </a:r>
            <a:r>
              <a:rPr sz="900" spc="-5" dirty="0">
                <a:latin typeface="Arial"/>
                <a:cs typeface="Arial"/>
              </a:rPr>
              <a:t> </a:t>
            </a:r>
            <a:r>
              <a:rPr sz="900" i="1" spc="-125" dirty="0">
                <a:latin typeface="Menlo"/>
                <a:cs typeface="Menlo"/>
              </a:rPr>
              <a:t>|</a:t>
            </a:r>
            <a:r>
              <a:rPr sz="900" b="1" spc="-125" dirty="0">
                <a:latin typeface="Arial"/>
                <a:cs typeface="Arial"/>
              </a:rPr>
              <a:t>X</a:t>
            </a:r>
            <a:r>
              <a:rPr sz="900" i="1" spc="-125" dirty="0">
                <a:latin typeface="Menlo"/>
                <a:cs typeface="Menlo"/>
              </a:rPr>
              <a:t>|×|</a:t>
            </a:r>
            <a:r>
              <a:rPr sz="900" b="1" spc="-125" dirty="0">
                <a:latin typeface="Arial"/>
                <a:cs typeface="Arial"/>
              </a:rPr>
              <a:t>Y</a:t>
            </a:r>
            <a:r>
              <a:rPr sz="900" i="1" spc="-125" dirty="0">
                <a:latin typeface="Menlo"/>
                <a:cs typeface="Menlo"/>
              </a:rPr>
              <a:t>|</a:t>
            </a:r>
            <a:r>
              <a:rPr sz="900" i="1" spc="-295" dirty="0">
                <a:latin typeface="Menlo"/>
                <a:cs typeface="Menlo"/>
              </a:rPr>
              <a:t> </a:t>
            </a:r>
            <a:r>
              <a:rPr sz="900" dirty="0">
                <a:latin typeface="Arial"/>
                <a:cs typeface="Arial"/>
              </a:rPr>
              <a:t>matrix</a:t>
            </a:r>
            <a:r>
              <a:rPr sz="900" spc="-5" dirty="0">
                <a:latin typeface="Arial"/>
                <a:cs typeface="Arial"/>
              </a:rPr>
              <a:t> </a:t>
            </a:r>
            <a:r>
              <a:rPr sz="900" b="1" spc="-25" dirty="0">
                <a:latin typeface="Arial"/>
                <a:cs typeface="Arial"/>
              </a:rPr>
              <a:t>F</a:t>
            </a:r>
            <a:r>
              <a:rPr sz="900" spc="-25" dirty="0">
                <a:latin typeface="Arial"/>
                <a:cs typeface="Arial"/>
              </a:rPr>
              <a:t>.</a:t>
            </a:r>
            <a:endParaRPr sz="900">
              <a:latin typeface="Arial"/>
              <a:cs typeface="Arial"/>
            </a:endParaRPr>
          </a:p>
          <a:p>
            <a:pPr marL="555625" indent="-120650">
              <a:lnSpc>
                <a:spcPct val="100000"/>
              </a:lnSpc>
              <a:spcBef>
                <a:spcPts val="525"/>
              </a:spcBef>
              <a:buClr>
                <a:srgbClr val="3333B2"/>
              </a:buClr>
              <a:buFont typeface="Menlo"/>
              <a:buChar char="•"/>
              <a:tabLst>
                <a:tab pos="556260" algn="l"/>
              </a:tabLst>
            </a:pPr>
            <a:r>
              <a:rPr sz="900" b="1" spc="-60" dirty="0">
                <a:latin typeface="Arial"/>
                <a:cs typeface="Arial"/>
              </a:rPr>
              <a:t>F</a:t>
            </a:r>
            <a:r>
              <a:rPr sz="900" spc="-60" dirty="0">
                <a:latin typeface="Arial"/>
                <a:cs typeface="Arial"/>
              </a:rPr>
              <a:t>[</a:t>
            </a:r>
            <a:r>
              <a:rPr sz="900" i="1" spc="-60" dirty="0">
                <a:latin typeface="Arial"/>
                <a:cs typeface="Arial"/>
              </a:rPr>
              <a:t>i</a:t>
            </a:r>
            <a:r>
              <a:rPr sz="900" i="1" spc="-60" dirty="0">
                <a:latin typeface="Menlo"/>
                <a:cs typeface="Menlo"/>
              </a:rPr>
              <a:t>,</a:t>
            </a:r>
            <a:r>
              <a:rPr sz="900" i="1" spc="-445" dirty="0">
                <a:latin typeface="Menlo"/>
                <a:cs typeface="Menlo"/>
              </a:rPr>
              <a:t> </a:t>
            </a:r>
            <a:r>
              <a:rPr sz="900" i="1" spc="-10" dirty="0">
                <a:latin typeface="Arial"/>
                <a:cs typeface="Arial"/>
              </a:rPr>
              <a:t>j</a:t>
            </a:r>
            <a:r>
              <a:rPr sz="900" i="1" spc="-17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]</a:t>
            </a:r>
            <a:r>
              <a:rPr sz="900" spc="-45" dirty="0">
                <a:latin typeface="Arial"/>
                <a:cs typeface="Arial"/>
              </a:rPr>
              <a:t> </a:t>
            </a:r>
            <a:r>
              <a:rPr sz="900" spc="185" dirty="0">
                <a:latin typeface="Arial"/>
                <a:cs typeface="Arial"/>
              </a:rPr>
              <a:t>=</a:t>
            </a:r>
            <a:r>
              <a:rPr sz="900" spc="-50" dirty="0">
                <a:latin typeface="Arial"/>
                <a:cs typeface="Arial"/>
              </a:rPr>
              <a:t> </a:t>
            </a:r>
            <a:r>
              <a:rPr sz="900" i="1" spc="-10" dirty="0">
                <a:latin typeface="Arial"/>
                <a:cs typeface="Arial"/>
              </a:rPr>
              <a:t>F</a:t>
            </a:r>
            <a:r>
              <a:rPr sz="900" i="1" spc="-1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(</a:t>
            </a:r>
            <a:r>
              <a:rPr sz="900" i="1" dirty="0">
                <a:latin typeface="Arial"/>
                <a:cs typeface="Arial"/>
              </a:rPr>
              <a:t>x</a:t>
            </a:r>
            <a:r>
              <a:rPr sz="1050" i="1" baseline="-15873" dirty="0">
                <a:latin typeface="Arial"/>
                <a:cs typeface="Arial"/>
              </a:rPr>
              <a:t>i</a:t>
            </a:r>
            <a:r>
              <a:rPr sz="1050" i="1" spc="-120" baseline="-15873" dirty="0">
                <a:latin typeface="Arial"/>
                <a:cs typeface="Arial"/>
              </a:rPr>
              <a:t> </a:t>
            </a:r>
            <a:r>
              <a:rPr sz="900" i="1" spc="-300" dirty="0">
                <a:latin typeface="Menlo"/>
                <a:cs typeface="Menlo"/>
              </a:rPr>
              <a:t>,</a:t>
            </a:r>
            <a:r>
              <a:rPr sz="900" i="1" spc="-440" dirty="0">
                <a:latin typeface="Menlo"/>
                <a:cs typeface="Menlo"/>
              </a:rPr>
              <a:t> </a:t>
            </a:r>
            <a:r>
              <a:rPr sz="900" i="1" spc="-10" dirty="0">
                <a:latin typeface="Arial"/>
                <a:cs typeface="Arial"/>
              </a:rPr>
              <a:t>y</a:t>
            </a:r>
            <a:r>
              <a:rPr sz="1050" i="1" spc="-15" baseline="-15873" dirty="0">
                <a:latin typeface="Arial"/>
                <a:cs typeface="Arial"/>
              </a:rPr>
              <a:t>j</a:t>
            </a:r>
            <a:r>
              <a:rPr sz="1050" i="1" spc="-120" baseline="-15873" dirty="0">
                <a:latin typeface="Arial"/>
                <a:cs typeface="Arial"/>
              </a:rPr>
              <a:t> </a:t>
            </a:r>
            <a:r>
              <a:rPr sz="900" spc="55" dirty="0">
                <a:latin typeface="Arial"/>
                <a:cs typeface="Arial"/>
              </a:rPr>
              <a:t>)</a:t>
            </a:r>
            <a:r>
              <a:rPr sz="900" spc="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for</a:t>
            </a:r>
            <a:r>
              <a:rPr sz="900" spc="1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each</a:t>
            </a:r>
            <a:r>
              <a:rPr sz="900" spc="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pair</a:t>
            </a:r>
            <a:r>
              <a:rPr sz="900" spc="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(</a:t>
            </a:r>
            <a:r>
              <a:rPr sz="900" i="1" dirty="0">
                <a:latin typeface="Arial"/>
                <a:cs typeface="Arial"/>
              </a:rPr>
              <a:t>x</a:t>
            </a:r>
            <a:r>
              <a:rPr sz="1050" i="1" baseline="-15873" dirty="0">
                <a:latin typeface="Arial"/>
                <a:cs typeface="Arial"/>
              </a:rPr>
              <a:t>i</a:t>
            </a:r>
            <a:r>
              <a:rPr sz="1050" i="1" spc="-120" baseline="-15873" dirty="0">
                <a:latin typeface="Arial"/>
                <a:cs typeface="Arial"/>
              </a:rPr>
              <a:t> </a:t>
            </a:r>
            <a:r>
              <a:rPr sz="900" i="1" spc="-300" dirty="0">
                <a:latin typeface="Menlo"/>
                <a:cs typeface="Menlo"/>
              </a:rPr>
              <a:t>,</a:t>
            </a:r>
            <a:r>
              <a:rPr sz="900" i="1" spc="-440" dirty="0">
                <a:latin typeface="Menlo"/>
                <a:cs typeface="Menlo"/>
              </a:rPr>
              <a:t> </a:t>
            </a:r>
            <a:r>
              <a:rPr sz="900" i="1" spc="-10" dirty="0">
                <a:latin typeface="Arial"/>
                <a:cs typeface="Arial"/>
              </a:rPr>
              <a:t>y</a:t>
            </a:r>
            <a:r>
              <a:rPr sz="1050" i="1" spc="-15" baseline="-15873" dirty="0">
                <a:latin typeface="Arial"/>
                <a:cs typeface="Arial"/>
              </a:rPr>
              <a:t>j</a:t>
            </a:r>
            <a:r>
              <a:rPr sz="1050" i="1" spc="-120" baseline="-15873" dirty="0">
                <a:latin typeface="Arial"/>
                <a:cs typeface="Arial"/>
              </a:rPr>
              <a:t> </a:t>
            </a:r>
            <a:r>
              <a:rPr sz="900" spc="55" dirty="0">
                <a:latin typeface="Arial"/>
                <a:cs typeface="Arial"/>
              </a:rPr>
              <a:t>)</a:t>
            </a:r>
            <a:r>
              <a:rPr sz="900" spc="-50" dirty="0">
                <a:latin typeface="Arial"/>
                <a:cs typeface="Arial"/>
              </a:rPr>
              <a:t> </a:t>
            </a:r>
            <a:r>
              <a:rPr sz="900" i="1" spc="50" dirty="0">
                <a:latin typeface="Menlo"/>
                <a:cs typeface="Menlo"/>
              </a:rPr>
              <a:t>∈</a:t>
            </a:r>
            <a:r>
              <a:rPr sz="900" i="1" spc="-335" dirty="0">
                <a:latin typeface="Menlo"/>
                <a:cs typeface="Menlo"/>
              </a:rPr>
              <a:t> </a:t>
            </a:r>
            <a:r>
              <a:rPr sz="900" b="1" spc="-10" dirty="0">
                <a:latin typeface="Arial"/>
                <a:cs typeface="Arial"/>
              </a:rPr>
              <a:t>X</a:t>
            </a:r>
            <a:r>
              <a:rPr sz="900" b="1" spc="-125" dirty="0">
                <a:latin typeface="Arial"/>
                <a:cs typeface="Arial"/>
              </a:rPr>
              <a:t> </a:t>
            </a:r>
            <a:r>
              <a:rPr sz="900" i="1" spc="150" dirty="0">
                <a:latin typeface="Menlo"/>
                <a:cs typeface="Menlo"/>
              </a:rPr>
              <a:t>×</a:t>
            </a:r>
            <a:r>
              <a:rPr sz="900" i="1" spc="-415" dirty="0">
                <a:latin typeface="Menlo"/>
                <a:cs typeface="Menlo"/>
              </a:rPr>
              <a:t> </a:t>
            </a:r>
            <a:r>
              <a:rPr sz="900" b="1" spc="-25" dirty="0">
                <a:latin typeface="Arial"/>
                <a:cs typeface="Arial"/>
              </a:rPr>
              <a:t>Y</a:t>
            </a:r>
            <a:r>
              <a:rPr sz="900" spc="-25" dirty="0">
                <a:latin typeface="Arial"/>
                <a:cs typeface="Arial"/>
              </a:rPr>
              <a:t>.</a:t>
            </a:r>
            <a:endParaRPr sz="9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50"/>
              </a:spcBef>
              <a:buClr>
                <a:srgbClr val="3333B2"/>
              </a:buClr>
              <a:buFont typeface="Menlo"/>
              <a:buChar char="•"/>
            </a:pPr>
            <a:endParaRPr sz="1100">
              <a:latin typeface="Arial"/>
              <a:cs typeface="Arial"/>
            </a:endParaRPr>
          </a:p>
          <a:p>
            <a:pPr marL="302260">
              <a:lnSpc>
                <a:spcPct val="100000"/>
              </a:lnSpc>
            </a:pP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Solution</a:t>
            </a:r>
            <a:endParaRPr sz="1000">
              <a:latin typeface="Arial"/>
              <a:cs typeface="Arial"/>
            </a:endParaRPr>
          </a:p>
          <a:p>
            <a:pPr marL="555625" indent="-120650">
              <a:lnSpc>
                <a:spcPct val="100000"/>
              </a:lnSpc>
              <a:spcBef>
                <a:spcPts val="500"/>
              </a:spcBef>
              <a:buClr>
                <a:srgbClr val="3333B2"/>
              </a:buClr>
              <a:buFont typeface="Menlo"/>
              <a:buChar char="•"/>
              <a:tabLst>
                <a:tab pos="556260" algn="l"/>
              </a:tabLst>
            </a:pPr>
            <a:r>
              <a:rPr sz="900" i="1" dirty="0">
                <a:latin typeface="Arial"/>
                <a:cs typeface="Arial"/>
              </a:rPr>
              <a:t>P</a:t>
            </a:r>
            <a:r>
              <a:rPr sz="1050" i="1" baseline="-15873" dirty="0">
                <a:latin typeface="Arial"/>
                <a:cs typeface="Arial"/>
              </a:rPr>
              <a:t>1</a:t>
            </a:r>
            <a:r>
              <a:rPr sz="1050" i="1" spc="97" baseline="-15873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generates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i="1" spc="-210" dirty="0">
                <a:latin typeface="Menlo"/>
                <a:cs typeface="Menlo"/>
              </a:rPr>
              <a:t>|</a:t>
            </a:r>
            <a:r>
              <a:rPr sz="900" b="1" spc="-210" dirty="0">
                <a:latin typeface="Arial"/>
                <a:cs typeface="Arial"/>
              </a:rPr>
              <a:t>X</a:t>
            </a:r>
            <a:r>
              <a:rPr sz="900" i="1" spc="-210" dirty="0">
                <a:latin typeface="Menlo"/>
                <a:cs typeface="Menlo"/>
              </a:rPr>
              <a:t>|</a:t>
            </a:r>
            <a:r>
              <a:rPr sz="900" i="1" spc="-420" dirty="0">
                <a:latin typeface="Menlo"/>
                <a:cs typeface="Menlo"/>
              </a:rPr>
              <a:t> </a:t>
            </a:r>
            <a:r>
              <a:rPr sz="900" i="1" spc="-300" dirty="0">
                <a:latin typeface="Menlo"/>
                <a:cs typeface="Menlo"/>
              </a:rPr>
              <a:t>·</a:t>
            </a:r>
            <a:r>
              <a:rPr sz="900" i="1" spc="-420" dirty="0">
                <a:latin typeface="Menlo"/>
                <a:cs typeface="Menlo"/>
              </a:rPr>
              <a:t> </a:t>
            </a:r>
            <a:r>
              <a:rPr sz="900" i="1" spc="-210" dirty="0">
                <a:latin typeface="Menlo"/>
                <a:cs typeface="Menlo"/>
              </a:rPr>
              <a:t>|</a:t>
            </a:r>
            <a:r>
              <a:rPr sz="900" b="1" spc="-210" dirty="0">
                <a:latin typeface="Arial"/>
                <a:cs typeface="Arial"/>
              </a:rPr>
              <a:t>Y</a:t>
            </a:r>
            <a:r>
              <a:rPr sz="900" i="1" spc="-210" dirty="0">
                <a:latin typeface="Menlo"/>
                <a:cs typeface="Menlo"/>
              </a:rPr>
              <a:t>|</a:t>
            </a:r>
            <a:r>
              <a:rPr sz="900" i="1" spc="-295" dirty="0">
                <a:latin typeface="Menlo"/>
                <a:cs typeface="Menlo"/>
              </a:rPr>
              <a:t> </a:t>
            </a:r>
            <a:r>
              <a:rPr sz="900" dirty="0">
                <a:latin typeface="Arial"/>
                <a:cs typeface="Arial"/>
              </a:rPr>
              <a:t>unique</a:t>
            </a:r>
            <a:r>
              <a:rPr sz="900" spc="-1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key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pairs</a:t>
            </a:r>
            <a:r>
              <a:rPr sz="900" spc="-1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(</a:t>
            </a:r>
            <a:r>
              <a:rPr sz="900" i="1" dirty="0">
                <a:latin typeface="Arial"/>
                <a:cs typeface="Arial"/>
              </a:rPr>
              <a:t>K</a:t>
            </a:r>
            <a:r>
              <a:rPr sz="1050" i="1" baseline="-15873" dirty="0">
                <a:latin typeface="Arial"/>
                <a:cs typeface="Arial"/>
              </a:rPr>
              <a:t>i</a:t>
            </a:r>
            <a:r>
              <a:rPr sz="1050" i="1" spc="-127" baseline="-15873" dirty="0">
                <a:latin typeface="Arial"/>
                <a:cs typeface="Arial"/>
              </a:rPr>
              <a:t> </a:t>
            </a:r>
            <a:r>
              <a:rPr sz="900" i="1" spc="-300" dirty="0">
                <a:latin typeface="Menlo"/>
                <a:cs typeface="Menlo"/>
              </a:rPr>
              <a:t>,</a:t>
            </a:r>
            <a:r>
              <a:rPr sz="900" i="1" spc="-445" dirty="0">
                <a:latin typeface="Menlo"/>
                <a:cs typeface="Menlo"/>
              </a:rPr>
              <a:t> </a:t>
            </a:r>
            <a:r>
              <a:rPr sz="900" i="1" spc="-10" dirty="0">
                <a:latin typeface="Arial"/>
                <a:cs typeface="Arial"/>
              </a:rPr>
              <a:t>K</a:t>
            </a:r>
            <a:r>
              <a:rPr sz="1050" i="1" spc="-15" baseline="-15873" dirty="0">
                <a:latin typeface="Arial"/>
                <a:cs typeface="Arial"/>
              </a:rPr>
              <a:t>j</a:t>
            </a:r>
            <a:r>
              <a:rPr sz="1050" i="1" spc="-127" baseline="-15873" dirty="0">
                <a:latin typeface="Arial"/>
                <a:cs typeface="Arial"/>
              </a:rPr>
              <a:t> </a:t>
            </a:r>
            <a:r>
              <a:rPr sz="900" spc="5" dirty="0">
                <a:latin typeface="Arial"/>
                <a:cs typeface="Arial"/>
              </a:rPr>
              <a:t>)</a:t>
            </a:r>
            <a:endParaRPr sz="900">
              <a:latin typeface="Arial"/>
              <a:cs typeface="Arial"/>
            </a:endParaRPr>
          </a:p>
          <a:p>
            <a:pPr marL="555625" indent="-120650">
              <a:lnSpc>
                <a:spcPct val="100000"/>
              </a:lnSpc>
              <a:spcBef>
                <a:spcPts val="525"/>
              </a:spcBef>
              <a:buClr>
                <a:srgbClr val="3333B2"/>
              </a:buClr>
              <a:buFont typeface="Menlo"/>
              <a:buChar char="•"/>
              <a:tabLst>
                <a:tab pos="556260" algn="l"/>
              </a:tabLst>
            </a:pPr>
            <a:r>
              <a:rPr sz="900" dirty="0">
                <a:latin typeface="Arial"/>
                <a:cs typeface="Arial"/>
              </a:rPr>
              <a:t>Construct</a:t>
            </a:r>
            <a:r>
              <a:rPr sz="900" spc="25" dirty="0">
                <a:latin typeface="Arial"/>
                <a:cs typeface="Arial"/>
              </a:rPr>
              <a:t> </a:t>
            </a:r>
            <a:r>
              <a:rPr sz="900" b="1" spc="-55" dirty="0">
                <a:latin typeface="Arial"/>
                <a:cs typeface="Arial"/>
              </a:rPr>
              <a:t>F</a:t>
            </a:r>
            <a:r>
              <a:rPr sz="1050" i="1" spc="-82" baseline="27777" dirty="0">
                <a:latin typeface="Menlo"/>
                <a:cs typeface="Menlo"/>
              </a:rPr>
              <a:t>∗</a:t>
            </a:r>
            <a:r>
              <a:rPr sz="900" spc="-55" dirty="0">
                <a:latin typeface="Arial"/>
                <a:cs typeface="Arial"/>
              </a:rPr>
              <a:t>[</a:t>
            </a:r>
            <a:r>
              <a:rPr sz="900" i="1" spc="-55" dirty="0">
                <a:latin typeface="Arial"/>
                <a:cs typeface="Arial"/>
              </a:rPr>
              <a:t>i</a:t>
            </a:r>
            <a:r>
              <a:rPr sz="900" i="1" spc="-55" dirty="0">
                <a:latin typeface="Menlo"/>
                <a:cs typeface="Menlo"/>
              </a:rPr>
              <a:t>,</a:t>
            </a:r>
            <a:r>
              <a:rPr sz="900" i="1" spc="-430" dirty="0">
                <a:latin typeface="Menlo"/>
                <a:cs typeface="Menlo"/>
              </a:rPr>
              <a:t> </a:t>
            </a:r>
            <a:r>
              <a:rPr sz="900" i="1" spc="-10" dirty="0">
                <a:latin typeface="Arial"/>
                <a:cs typeface="Arial"/>
              </a:rPr>
              <a:t>j</a:t>
            </a:r>
            <a:r>
              <a:rPr sz="900" i="1" spc="-16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]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185" dirty="0">
                <a:latin typeface="Arial"/>
                <a:cs typeface="Arial"/>
              </a:rPr>
              <a:t>=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i="1" spc="-10" dirty="0">
                <a:latin typeface="Arial"/>
                <a:cs typeface="Arial"/>
              </a:rPr>
              <a:t>K</a:t>
            </a:r>
            <a:r>
              <a:rPr sz="1050" i="1" spc="-15" baseline="-15873" dirty="0">
                <a:latin typeface="Arial"/>
                <a:cs typeface="Arial"/>
              </a:rPr>
              <a:t>i</a:t>
            </a:r>
            <a:r>
              <a:rPr sz="1050" i="1" spc="-104" baseline="-15873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(</a:t>
            </a:r>
            <a:r>
              <a:rPr sz="900" i="1" dirty="0">
                <a:latin typeface="Arial"/>
                <a:cs typeface="Arial"/>
              </a:rPr>
              <a:t>K</a:t>
            </a:r>
            <a:r>
              <a:rPr sz="1050" i="1" baseline="-15873" dirty="0">
                <a:latin typeface="Arial"/>
                <a:cs typeface="Arial"/>
              </a:rPr>
              <a:t>j</a:t>
            </a:r>
            <a:r>
              <a:rPr sz="1050" i="1" spc="-104" baseline="-15873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(</a:t>
            </a:r>
            <a:r>
              <a:rPr sz="900" i="1" dirty="0">
                <a:latin typeface="Arial"/>
                <a:cs typeface="Arial"/>
              </a:rPr>
              <a:t>F</a:t>
            </a:r>
            <a:r>
              <a:rPr sz="900" i="1" spc="-1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(</a:t>
            </a:r>
            <a:r>
              <a:rPr sz="900" i="1" dirty="0">
                <a:latin typeface="Arial"/>
                <a:cs typeface="Arial"/>
              </a:rPr>
              <a:t>x</a:t>
            </a:r>
            <a:r>
              <a:rPr sz="1050" i="1" baseline="-15873" dirty="0">
                <a:latin typeface="Arial"/>
                <a:cs typeface="Arial"/>
              </a:rPr>
              <a:t>i</a:t>
            </a:r>
            <a:r>
              <a:rPr sz="1050" i="1" spc="-104" baseline="-15873" dirty="0">
                <a:latin typeface="Arial"/>
                <a:cs typeface="Arial"/>
              </a:rPr>
              <a:t> </a:t>
            </a:r>
            <a:r>
              <a:rPr sz="900" i="1" spc="-300" dirty="0">
                <a:latin typeface="Menlo"/>
                <a:cs typeface="Menlo"/>
              </a:rPr>
              <a:t>,</a:t>
            </a:r>
            <a:r>
              <a:rPr sz="900" i="1" spc="-430" dirty="0">
                <a:latin typeface="Menlo"/>
                <a:cs typeface="Menlo"/>
              </a:rPr>
              <a:t> </a:t>
            </a:r>
            <a:r>
              <a:rPr sz="900" i="1" spc="-10" dirty="0">
                <a:latin typeface="Arial"/>
                <a:cs typeface="Arial"/>
              </a:rPr>
              <a:t>x</a:t>
            </a:r>
            <a:r>
              <a:rPr sz="1050" i="1" spc="-15" baseline="-15873" dirty="0">
                <a:latin typeface="Arial"/>
                <a:cs typeface="Arial"/>
              </a:rPr>
              <a:t>j</a:t>
            </a:r>
            <a:r>
              <a:rPr sz="1050" i="1" spc="-104" baseline="-15873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))).</a:t>
            </a:r>
            <a:r>
              <a:rPr sz="900" spc="10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Assume</a:t>
            </a:r>
            <a:r>
              <a:rPr sz="900" spc="30" dirty="0">
                <a:latin typeface="Arial"/>
                <a:cs typeface="Arial"/>
              </a:rPr>
              <a:t> </a:t>
            </a:r>
            <a:r>
              <a:rPr sz="900" i="1" dirty="0">
                <a:latin typeface="Arial"/>
                <a:cs typeface="Arial"/>
              </a:rPr>
              <a:t>a</a:t>
            </a:r>
            <a:r>
              <a:rPr sz="900" i="1" spc="-25" dirty="0">
                <a:latin typeface="Arial"/>
                <a:cs typeface="Arial"/>
              </a:rPr>
              <a:t> </a:t>
            </a:r>
            <a:r>
              <a:rPr sz="900" spc="185" dirty="0">
                <a:latin typeface="Arial"/>
                <a:cs typeface="Arial"/>
              </a:rPr>
              <a:t>=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i="1" spc="-10" dirty="0">
                <a:latin typeface="Arial"/>
                <a:cs typeface="Arial"/>
              </a:rPr>
              <a:t>x</a:t>
            </a:r>
            <a:r>
              <a:rPr sz="1050" i="1" spc="-15" baseline="-15873" dirty="0">
                <a:latin typeface="Arial"/>
                <a:cs typeface="Arial"/>
              </a:rPr>
              <a:t>i</a:t>
            </a:r>
            <a:r>
              <a:rPr sz="1050" i="1" spc="-104" baseline="-15873" dirty="0">
                <a:latin typeface="Arial"/>
                <a:cs typeface="Arial"/>
              </a:rPr>
              <a:t> </a:t>
            </a:r>
            <a:r>
              <a:rPr sz="900" spc="-25" dirty="0">
                <a:latin typeface="Arial"/>
                <a:cs typeface="Arial"/>
              </a:rPr>
              <a:t>).</a:t>
            </a:r>
            <a:endParaRPr sz="900">
              <a:latin typeface="Arial"/>
              <a:cs typeface="Arial"/>
            </a:endParaRPr>
          </a:p>
          <a:p>
            <a:pPr marL="555625" indent="-120650">
              <a:lnSpc>
                <a:spcPct val="100000"/>
              </a:lnSpc>
              <a:spcBef>
                <a:spcPts val="525"/>
              </a:spcBef>
              <a:buClr>
                <a:srgbClr val="3333B2"/>
              </a:buClr>
              <a:buFont typeface="Menlo"/>
              <a:buChar char="•"/>
              <a:tabLst>
                <a:tab pos="556260" algn="l"/>
              </a:tabLst>
            </a:pPr>
            <a:r>
              <a:rPr sz="900" i="1" dirty="0">
                <a:latin typeface="Arial"/>
                <a:cs typeface="Arial"/>
              </a:rPr>
              <a:t>P</a:t>
            </a:r>
            <a:r>
              <a:rPr sz="1050" i="1" baseline="-15873" dirty="0">
                <a:latin typeface="Arial"/>
                <a:cs typeface="Arial"/>
              </a:rPr>
              <a:t>1</a:t>
            </a:r>
            <a:r>
              <a:rPr sz="1050" i="1" spc="104" baseline="-15873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permutes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b="1" spc="-50" dirty="0">
                <a:latin typeface="Arial"/>
                <a:cs typeface="Arial"/>
              </a:rPr>
              <a:t>F</a:t>
            </a:r>
            <a:r>
              <a:rPr sz="1050" i="1" spc="-75" baseline="27777" dirty="0">
                <a:latin typeface="Menlo"/>
                <a:cs typeface="Menlo"/>
              </a:rPr>
              <a:t>∗</a:t>
            </a:r>
            <a:r>
              <a:rPr sz="1050" i="1" spc="-187" baseline="27777" dirty="0">
                <a:latin typeface="Menlo"/>
                <a:cs typeface="Menlo"/>
              </a:rPr>
              <a:t> </a:t>
            </a:r>
            <a:r>
              <a:rPr sz="900" dirty="0">
                <a:latin typeface="Arial"/>
                <a:cs typeface="Arial"/>
              </a:rPr>
              <a:t>and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sends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it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along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with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i="1" dirty="0">
                <a:latin typeface="Arial"/>
                <a:cs typeface="Arial"/>
              </a:rPr>
              <a:t>K</a:t>
            </a:r>
            <a:r>
              <a:rPr sz="1050" i="1" baseline="-15873" dirty="0">
                <a:latin typeface="Arial"/>
                <a:cs typeface="Arial"/>
              </a:rPr>
              <a:t>i</a:t>
            </a:r>
            <a:r>
              <a:rPr sz="1050" i="1" spc="217" baseline="-15873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to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i="1" spc="-25" dirty="0">
                <a:latin typeface="Arial"/>
                <a:cs typeface="Arial"/>
              </a:rPr>
              <a:t>P</a:t>
            </a:r>
            <a:r>
              <a:rPr sz="1050" i="1" spc="-37" baseline="-15873" dirty="0">
                <a:latin typeface="Arial"/>
                <a:cs typeface="Arial"/>
              </a:rPr>
              <a:t>2</a:t>
            </a:r>
            <a:endParaRPr sz="1050" baseline="-15873">
              <a:latin typeface="Arial"/>
              <a:cs typeface="Arial"/>
            </a:endParaRPr>
          </a:p>
          <a:p>
            <a:pPr marL="555625" indent="-120650">
              <a:lnSpc>
                <a:spcPct val="100000"/>
              </a:lnSpc>
              <a:spcBef>
                <a:spcPts val="525"/>
              </a:spcBef>
              <a:buClr>
                <a:srgbClr val="3333B2"/>
              </a:buClr>
              <a:buFont typeface="Menlo"/>
              <a:buChar char="•"/>
              <a:tabLst>
                <a:tab pos="556260" algn="l"/>
              </a:tabLst>
            </a:pPr>
            <a:r>
              <a:rPr sz="900" i="1" dirty="0">
                <a:latin typeface="Arial"/>
                <a:cs typeface="Arial"/>
              </a:rPr>
              <a:t>P</a:t>
            </a:r>
            <a:r>
              <a:rPr sz="1050" i="1" baseline="-15873" dirty="0">
                <a:latin typeface="Arial"/>
                <a:cs typeface="Arial"/>
              </a:rPr>
              <a:t>1</a:t>
            </a:r>
            <a:r>
              <a:rPr sz="1050" i="1" spc="120" baseline="-15873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sends</a:t>
            </a:r>
            <a:r>
              <a:rPr sz="900" spc="-10" dirty="0">
                <a:latin typeface="Arial"/>
                <a:cs typeface="Arial"/>
              </a:rPr>
              <a:t> </a:t>
            </a:r>
            <a:r>
              <a:rPr sz="900" i="1" dirty="0">
                <a:latin typeface="Arial"/>
                <a:cs typeface="Arial"/>
              </a:rPr>
              <a:t>Q</a:t>
            </a:r>
            <a:r>
              <a:rPr sz="900" i="1" spc="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using</a:t>
            </a:r>
            <a:r>
              <a:rPr sz="900" spc="-1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1-out-of-</a:t>
            </a:r>
            <a:r>
              <a:rPr sz="900" i="1" spc="-210" dirty="0">
                <a:latin typeface="Menlo"/>
                <a:cs typeface="Menlo"/>
              </a:rPr>
              <a:t>|</a:t>
            </a:r>
            <a:r>
              <a:rPr sz="900" b="1" spc="-210" dirty="0">
                <a:latin typeface="Arial"/>
                <a:cs typeface="Arial"/>
              </a:rPr>
              <a:t>Y</a:t>
            </a:r>
            <a:r>
              <a:rPr sz="900" i="1" spc="-210" dirty="0">
                <a:latin typeface="Menlo"/>
                <a:cs typeface="Menlo"/>
              </a:rPr>
              <a:t>|</a:t>
            </a:r>
            <a:r>
              <a:rPr sz="900" i="1" spc="-295" dirty="0">
                <a:latin typeface="Menlo"/>
                <a:cs typeface="Menlo"/>
              </a:rPr>
              <a:t> </a:t>
            </a:r>
            <a:r>
              <a:rPr sz="900" dirty="0">
                <a:latin typeface="Arial"/>
                <a:cs typeface="Arial"/>
              </a:rPr>
              <a:t>oblivious</a:t>
            </a:r>
            <a:r>
              <a:rPr sz="900" spc="-10" dirty="0">
                <a:latin typeface="Arial"/>
                <a:cs typeface="Arial"/>
              </a:rPr>
              <a:t> transfer.</a:t>
            </a:r>
            <a:endParaRPr sz="900">
              <a:latin typeface="Arial"/>
              <a:cs typeface="Arial"/>
            </a:endParaRPr>
          </a:p>
          <a:p>
            <a:pPr marL="551815" indent="-116839">
              <a:lnSpc>
                <a:spcPct val="100000"/>
              </a:lnSpc>
              <a:spcBef>
                <a:spcPts val="525"/>
              </a:spcBef>
              <a:buClr>
                <a:srgbClr val="3333B2"/>
              </a:buClr>
              <a:buFont typeface="Menlo"/>
              <a:buChar char="•"/>
              <a:tabLst>
                <a:tab pos="552450" algn="l"/>
              </a:tabLst>
            </a:pPr>
            <a:r>
              <a:rPr sz="900" dirty="0">
                <a:latin typeface="Arial"/>
                <a:cs typeface="Arial"/>
              </a:rPr>
              <a:t>Assume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i="1" dirty="0">
                <a:latin typeface="Arial"/>
                <a:cs typeface="Arial"/>
              </a:rPr>
              <a:t>b</a:t>
            </a:r>
            <a:r>
              <a:rPr sz="900" i="1" spc="-40" dirty="0">
                <a:latin typeface="Arial"/>
                <a:cs typeface="Arial"/>
              </a:rPr>
              <a:t> </a:t>
            </a:r>
            <a:r>
              <a:rPr sz="900" spc="185" dirty="0">
                <a:latin typeface="Arial"/>
                <a:cs typeface="Arial"/>
              </a:rPr>
              <a:t>=</a:t>
            </a:r>
            <a:r>
              <a:rPr sz="900" spc="-60" dirty="0">
                <a:latin typeface="Arial"/>
                <a:cs typeface="Arial"/>
              </a:rPr>
              <a:t> </a:t>
            </a:r>
            <a:r>
              <a:rPr sz="900" i="1" spc="-10" dirty="0">
                <a:latin typeface="Arial"/>
                <a:cs typeface="Arial"/>
              </a:rPr>
              <a:t>y</a:t>
            </a:r>
            <a:r>
              <a:rPr sz="1050" i="1" spc="-15" baseline="-15873" dirty="0">
                <a:latin typeface="Arial"/>
                <a:cs typeface="Arial"/>
              </a:rPr>
              <a:t>j</a:t>
            </a:r>
            <a:r>
              <a:rPr sz="1050" i="1" spc="-127" baseline="-15873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.</a:t>
            </a:r>
            <a:r>
              <a:rPr sz="900" spc="4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Using</a:t>
            </a:r>
            <a:r>
              <a:rPr sz="900" spc="-10" dirty="0">
                <a:latin typeface="Arial"/>
                <a:cs typeface="Arial"/>
              </a:rPr>
              <a:t> </a:t>
            </a:r>
            <a:r>
              <a:rPr sz="900" i="1" dirty="0">
                <a:latin typeface="Arial"/>
                <a:cs typeface="Arial"/>
              </a:rPr>
              <a:t>Q</a:t>
            </a:r>
            <a:r>
              <a:rPr sz="900" dirty="0">
                <a:latin typeface="Arial"/>
                <a:cs typeface="Arial"/>
              </a:rPr>
              <a:t>,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i="1" dirty="0">
                <a:latin typeface="Arial"/>
                <a:cs typeface="Arial"/>
              </a:rPr>
              <a:t>P</a:t>
            </a:r>
            <a:r>
              <a:rPr sz="1050" i="1" baseline="-15873" dirty="0">
                <a:latin typeface="Arial"/>
                <a:cs typeface="Arial"/>
              </a:rPr>
              <a:t>2</a:t>
            </a:r>
            <a:r>
              <a:rPr sz="1050" i="1" spc="195" baseline="-15873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can</a:t>
            </a:r>
            <a:r>
              <a:rPr sz="900" spc="-1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construct</a:t>
            </a:r>
            <a:r>
              <a:rPr sz="900" spc="-10" dirty="0">
                <a:latin typeface="Arial"/>
                <a:cs typeface="Arial"/>
              </a:rPr>
              <a:t> </a:t>
            </a:r>
            <a:r>
              <a:rPr sz="900" i="1" spc="-10" dirty="0">
                <a:latin typeface="Arial"/>
                <a:cs typeface="Arial"/>
              </a:rPr>
              <a:t>K</a:t>
            </a:r>
            <a:r>
              <a:rPr sz="1050" i="1" spc="-15" baseline="-15873" dirty="0">
                <a:latin typeface="Arial"/>
                <a:cs typeface="Arial"/>
              </a:rPr>
              <a:t>j</a:t>
            </a:r>
            <a:r>
              <a:rPr sz="1050" i="1" spc="-127" baseline="-15873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,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and</a:t>
            </a:r>
            <a:r>
              <a:rPr sz="900" spc="-1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only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i="1" spc="-25" dirty="0">
                <a:latin typeface="Arial"/>
                <a:cs typeface="Arial"/>
              </a:rPr>
              <a:t>K</a:t>
            </a:r>
            <a:r>
              <a:rPr sz="1050" i="1" spc="-37" baseline="-15873" dirty="0">
                <a:latin typeface="Arial"/>
                <a:cs typeface="Arial"/>
              </a:rPr>
              <a:t>j</a:t>
            </a:r>
            <a:endParaRPr sz="1050" baseline="-15873">
              <a:latin typeface="Arial"/>
              <a:cs typeface="Arial"/>
            </a:endParaRPr>
          </a:p>
          <a:p>
            <a:pPr marL="555625" indent="-120650">
              <a:lnSpc>
                <a:spcPct val="100000"/>
              </a:lnSpc>
              <a:spcBef>
                <a:spcPts val="520"/>
              </a:spcBef>
              <a:buClr>
                <a:srgbClr val="3333B2"/>
              </a:buClr>
              <a:buFont typeface="Menlo"/>
              <a:buChar char="•"/>
              <a:tabLst>
                <a:tab pos="556260" algn="l"/>
              </a:tabLst>
            </a:pPr>
            <a:r>
              <a:rPr sz="900" i="1" dirty="0">
                <a:latin typeface="Arial"/>
                <a:cs typeface="Arial"/>
              </a:rPr>
              <a:t>P</a:t>
            </a:r>
            <a:r>
              <a:rPr sz="1050" i="1" baseline="-15873" dirty="0">
                <a:latin typeface="Arial"/>
                <a:cs typeface="Arial"/>
              </a:rPr>
              <a:t>2</a:t>
            </a:r>
            <a:r>
              <a:rPr sz="1050" i="1" spc="202" baseline="-15873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decrypts</a:t>
            </a:r>
            <a:r>
              <a:rPr sz="900" spc="-10" dirty="0">
                <a:latin typeface="Arial"/>
                <a:cs typeface="Arial"/>
              </a:rPr>
              <a:t> </a:t>
            </a:r>
            <a:r>
              <a:rPr sz="900" b="1" spc="-55" dirty="0">
                <a:latin typeface="Arial"/>
                <a:cs typeface="Arial"/>
              </a:rPr>
              <a:t>F</a:t>
            </a:r>
            <a:r>
              <a:rPr sz="1050" i="1" spc="-82" baseline="27777" dirty="0">
                <a:latin typeface="Menlo"/>
                <a:cs typeface="Menlo"/>
              </a:rPr>
              <a:t>∗</a:t>
            </a:r>
            <a:r>
              <a:rPr sz="900" spc="-55" dirty="0">
                <a:latin typeface="Arial"/>
                <a:cs typeface="Arial"/>
              </a:rPr>
              <a:t>[</a:t>
            </a:r>
            <a:r>
              <a:rPr sz="900" i="1" spc="-55" dirty="0">
                <a:latin typeface="Arial"/>
                <a:cs typeface="Arial"/>
              </a:rPr>
              <a:t>i</a:t>
            </a:r>
            <a:r>
              <a:rPr sz="900" i="1" spc="-55" dirty="0">
                <a:latin typeface="Menlo"/>
                <a:cs typeface="Menlo"/>
              </a:rPr>
              <a:t>,</a:t>
            </a:r>
            <a:r>
              <a:rPr sz="900" i="1" spc="-445" dirty="0">
                <a:latin typeface="Menlo"/>
                <a:cs typeface="Menlo"/>
              </a:rPr>
              <a:t> </a:t>
            </a:r>
            <a:r>
              <a:rPr sz="900" i="1" spc="-10" dirty="0">
                <a:latin typeface="Arial"/>
                <a:cs typeface="Arial"/>
              </a:rPr>
              <a:t>j</a:t>
            </a:r>
            <a:r>
              <a:rPr sz="900" i="1" spc="-17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],</a:t>
            </a:r>
            <a:r>
              <a:rPr sz="900" spc="-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corresponding</a:t>
            </a:r>
            <a:r>
              <a:rPr sz="900" spc="-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to</a:t>
            </a:r>
            <a:r>
              <a:rPr sz="900" spc="-10" dirty="0">
                <a:latin typeface="Arial"/>
                <a:cs typeface="Arial"/>
              </a:rPr>
              <a:t> </a:t>
            </a:r>
            <a:r>
              <a:rPr sz="900" i="1" spc="-10" dirty="0">
                <a:latin typeface="Arial"/>
                <a:cs typeface="Arial"/>
              </a:rPr>
              <a:t>F</a:t>
            </a:r>
            <a:r>
              <a:rPr sz="900" i="1" spc="-140" dirty="0">
                <a:latin typeface="Arial"/>
                <a:cs typeface="Arial"/>
              </a:rPr>
              <a:t> </a:t>
            </a:r>
            <a:r>
              <a:rPr sz="900" spc="-90" dirty="0">
                <a:latin typeface="Arial"/>
                <a:cs typeface="Arial"/>
              </a:rPr>
              <a:t>(</a:t>
            </a:r>
            <a:r>
              <a:rPr sz="900" i="1" spc="-90" dirty="0">
                <a:latin typeface="Arial"/>
                <a:cs typeface="Arial"/>
              </a:rPr>
              <a:t>a</a:t>
            </a:r>
            <a:r>
              <a:rPr sz="900" i="1" spc="-90" dirty="0">
                <a:latin typeface="Menlo"/>
                <a:cs typeface="Menlo"/>
              </a:rPr>
              <a:t>,</a:t>
            </a:r>
            <a:r>
              <a:rPr sz="900" i="1" spc="-445" dirty="0">
                <a:latin typeface="Menlo"/>
                <a:cs typeface="Menlo"/>
              </a:rPr>
              <a:t> </a:t>
            </a:r>
            <a:r>
              <a:rPr sz="900" i="1" spc="-25" dirty="0">
                <a:latin typeface="Arial"/>
                <a:cs typeface="Arial"/>
              </a:rPr>
              <a:t>b</a:t>
            </a:r>
            <a:r>
              <a:rPr sz="900" spc="-25" dirty="0">
                <a:latin typeface="Arial"/>
                <a:cs typeface="Arial"/>
              </a:rPr>
              <a:t>).</a:t>
            </a:r>
            <a:endParaRPr sz="900">
              <a:latin typeface="Arial"/>
              <a:cs typeface="Arial"/>
            </a:endParaRPr>
          </a:p>
        </p:txBody>
      </p:sp>
      <p:grpSp>
        <p:nvGrpSpPr>
          <p:cNvPr id="6" name="object 6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7" name="object 7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9" name="object 9"/>
          <p:cNvSpPr txBox="1"/>
          <p:nvPr/>
        </p:nvSpPr>
        <p:spPr>
          <a:xfrm>
            <a:off x="53467" y="3349927"/>
            <a:ext cx="517525" cy="104139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10" dirty="0">
                <a:latin typeface="Arial"/>
                <a:cs typeface="Arial"/>
                <a:hlinkClick r:id="rId4" action="ppaction://hlinksldjump"/>
              </a:rPr>
              <a:t>Key</a:t>
            </a:r>
            <a:r>
              <a:rPr sz="500" spc="-15" dirty="0">
                <a:latin typeface="Arial"/>
                <a:cs typeface="Arial"/>
                <a:hlinkClick r:id="rId4" action="ppaction://hlinksldjump"/>
              </a:rPr>
              <a:t> </a:t>
            </a:r>
            <a:r>
              <a:rPr sz="500" spc="-10" dirty="0">
                <a:latin typeface="Arial"/>
                <a:cs typeface="Arial"/>
                <a:hlinkClick r:id="rId4" action="ppaction://hlinksldjump"/>
              </a:rPr>
              <a:t>management</a:t>
            </a:r>
            <a:endParaRPr sz="500">
              <a:latin typeface="Arial"/>
              <a:cs typeface="Arial"/>
            </a:endParaRPr>
          </a:p>
        </p:txBody>
      </p:sp>
    </p:spTree>
  </p:cSld>
  <p:clrMapOvr>
    <a:masterClrMapping/>
  </p:clrMapOvr>
  <p:transition>
    <p:fade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467" y="-1515"/>
            <a:ext cx="255270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500" spc="-10" dirty="0">
                <a:latin typeface="Arial"/>
                <a:cs typeface="Arial"/>
                <a:hlinkClick r:id="rId2" action="ppaction://hlinksldjump"/>
              </a:rPr>
              <a:t>Security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2303995" y="0"/>
            <a:ext cx="2304415" cy="107950"/>
          </a:xfrm>
          <a:custGeom>
            <a:avLst/>
            <a:gdLst/>
            <a:ahLst/>
            <a:cxnLst/>
            <a:rect l="l" t="t" r="r" b="b"/>
            <a:pathLst>
              <a:path w="2304415" h="107950">
                <a:moveTo>
                  <a:pt x="2303995" y="0"/>
                </a:moveTo>
                <a:lnTo>
                  <a:pt x="0" y="0"/>
                </a:lnTo>
                <a:lnTo>
                  <a:pt x="0" y="107530"/>
                </a:lnTo>
                <a:lnTo>
                  <a:pt x="2303995" y="107530"/>
                </a:lnTo>
                <a:lnTo>
                  <a:pt x="2303995" y="0"/>
                </a:lnTo>
                <a:close/>
              </a:path>
            </a:pathLst>
          </a:custGeom>
          <a:solidFill>
            <a:srgbClr val="8484D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4150690" y="-1515"/>
            <a:ext cx="403860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Cryptography</a:t>
            </a:r>
            <a:endParaRPr sz="5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95300" y="197711"/>
            <a:ext cx="2254885" cy="49466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200" dirty="0">
                <a:solidFill>
                  <a:srgbClr val="3333B2"/>
                </a:solidFill>
                <a:latin typeface="Arial"/>
                <a:cs typeface="Arial"/>
              </a:rPr>
              <a:t>What</a:t>
            </a:r>
            <a:r>
              <a:rPr sz="1200" spc="-3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3333B2"/>
                </a:solidFill>
                <a:latin typeface="Arial"/>
                <a:cs typeface="Arial"/>
              </a:rPr>
              <a:t>is</a:t>
            </a:r>
            <a:r>
              <a:rPr sz="1200" spc="-3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3333B2"/>
                </a:solidFill>
                <a:latin typeface="Arial"/>
                <a:cs typeface="Arial"/>
              </a:rPr>
              <a:t>needed</a:t>
            </a:r>
            <a:r>
              <a:rPr sz="1200" spc="-3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3333B2"/>
                </a:solidFill>
                <a:latin typeface="Arial"/>
                <a:cs typeface="Arial"/>
              </a:rPr>
              <a:t>to</a:t>
            </a:r>
            <a:r>
              <a:rPr sz="1200" spc="-3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3333B2"/>
                </a:solidFill>
                <a:latin typeface="Arial"/>
                <a:cs typeface="Arial"/>
              </a:rPr>
              <a:t>distribute</a:t>
            </a:r>
            <a:r>
              <a:rPr sz="1200" spc="-3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200" spc="-20" dirty="0">
                <a:solidFill>
                  <a:srgbClr val="3333B2"/>
                </a:solidFill>
                <a:latin typeface="Arial"/>
                <a:cs typeface="Arial"/>
              </a:rPr>
              <a:t>keys</a:t>
            </a:r>
            <a:endParaRPr sz="1200">
              <a:latin typeface="Arial"/>
              <a:cs typeface="Arial"/>
            </a:endParaRPr>
          </a:p>
          <a:p>
            <a:pPr marL="264160">
              <a:lnSpc>
                <a:spcPct val="100000"/>
              </a:lnSpc>
              <a:spcBef>
                <a:spcPts val="1055"/>
              </a:spcBef>
            </a:pP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Symmetric-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key</a:t>
            </a:r>
            <a:r>
              <a:rPr sz="1000" spc="-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distribution</a:t>
            </a:r>
            <a:endParaRPr sz="1000">
              <a:latin typeface="Arial"/>
              <a:cs typeface="Arial"/>
            </a:endParaRPr>
          </a:p>
        </p:txBody>
      </p:sp>
      <p:pic>
        <p:nvPicPr>
          <p:cNvPr id="6" name="object 6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754334" y="795187"/>
            <a:ext cx="3096782" cy="1207998"/>
          </a:xfrm>
          <a:prstGeom prst="rect">
            <a:avLst/>
          </a:prstGeom>
        </p:spPr>
      </p:pic>
      <p:sp>
        <p:nvSpPr>
          <p:cNvPr id="7" name="object 7"/>
          <p:cNvSpPr txBox="1"/>
          <p:nvPr/>
        </p:nvSpPr>
        <p:spPr>
          <a:xfrm>
            <a:off x="347294" y="2149791"/>
            <a:ext cx="3784600" cy="496570"/>
          </a:xfrm>
          <a:prstGeom prst="rect">
            <a:avLst/>
          </a:prstGeom>
        </p:spPr>
        <p:txBody>
          <a:bodyPr vert="horz" wrap="square" lIns="0" tIns="2730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15"/>
              </a:spcBef>
            </a:pPr>
            <a:r>
              <a:rPr sz="1000" spc="-10" dirty="0">
                <a:solidFill>
                  <a:srgbClr val="C80000"/>
                </a:solidFill>
                <a:latin typeface="Arial"/>
                <a:cs typeface="Arial"/>
              </a:rPr>
              <a:t>Observation</a:t>
            </a:r>
            <a:endParaRPr sz="1000">
              <a:latin typeface="Arial"/>
              <a:cs typeface="Arial"/>
            </a:endParaRPr>
          </a:p>
          <a:p>
            <a:pPr marL="12700" marR="5080">
              <a:lnSpc>
                <a:spcPts val="1210"/>
              </a:lnSpc>
              <a:spcBef>
                <a:spcPts val="35"/>
              </a:spcBef>
            </a:pPr>
            <a:r>
              <a:rPr sz="900" dirty="0">
                <a:latin typeface="Arial"/>
                <a:cs typeface="Arial"/>
              </a:rPr>
              <a:t>In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general,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we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will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need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solidFill>
                  <a:srgbClr val="C80000"/>
                </a:solidFill>
                <a:latin typeface="Arial"/>
                <a:cs typeface="Arial"/>
              </a:rPr>
              <a:t>secure</a:t>
            </a:r>
            <a:r>
              <a:rPr sz="900" spc="-30" dirty="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C80000"/>
                </a:solidFill>
                <a:latin typeface="Arial"/>
                <a:cs typeface="Arial"/>
              </a:rPr>
              <a:t>channel</a:t>
            </a:r>
            <a:r>
              <a:rPr sz="900" spc="-25" dirty="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to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distribute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secret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key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to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spc="-25" dirty="0">
                <a:latin typeface="Arial"/>
                <a:cs typeface="Arial"/>
              </a:rPr>
              <a:t>the </a:t>
            </a:r>
            <a:r>
              <a:rPr sz="900" spc="-10" dirty="0">
                <a:latin typeface="Arial"/>
                <a:cs typeface="Arial"/>
              </a:rPr>
              <a:t>communicating</a:t>
            </a:r>
            <a:r>
              <a:rPr sz="900" spc="5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parties.</a:t>
            </a:r>
            <a:endParaRPr sz="900">
              <a:latin typeface="Arial"/>
              <a:cs typeface="Arial"/>
            </a:endParaRPr>
          </a:p>
        </p:txBody>
      </p:sp>
      <p:grpSp>
        <p:nvGrpSpPr>
          <p:cNvPr id="8" name="object 8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9" name="object 9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1" name="object 11"/>
          <p:cNvSpPr txBox="1"/>
          <p:nvPr/>
        </p:nvSpPr>
        <p:spPr>
          <a:xfrm>
            <a:off x="53467" y="3349927"/>
            <a:ext cx="517525" cy="104139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10" dirty="0">
                <a:latin typeface="Arial"/>
                <a:cs typeface="Arial"/>
                <a:hlinkClick r:id="rId5" action="ppaction://hlinksldjump"/>
              </a:rPr>
              <a:t>Key</a:t>
            </a:r>
            <a:r>
              <a:rPr sz="500" spc="-15" dirty="0">
                <a:latin typeface="Arial"/>
                <a:cs typeface="Arial"/>
                <a:hlinkClick r:id="rId5" action="ppaction://hlinksldjump"/>
              </a:rPr>
              <a:t> </a:t>
            </a:r>
            <a:r>
              <a:rPr sz="500" spc="-10" dirty="0">
                <a:latin typeface="Arial"/>
                <a:cs typeface="Arial"/>
                <a:hlinkClick r:id="rId5" action="ppaction://hlinksldjump"/>
              </a:rPr>
              <a:t>management</a:t>
            </a:r>
            <a:endParaRPr sz="500">
              <a:latin typeface="Arial"/>
              <a:cs typeface="Arial"/>
            </a:endParaRPr>
          </a:p>
        </p:txBody>
      </p:sp>
    </p:spTree>
  </p:cSld>
  <p:clrMapOvr>
    <a:masterClrMapping/>
  </p:clrMapOvr>
  <p:transition>
    <p:fade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467" y="-1515"/>
            <a:ext cx="255270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500" spc="-10" dirty="0">
                <a:latin typeface="Arial"/>
                <a:cs typeface="Arial"/>
                <a:hlinkClick r:id="rId2" action="ppaction://hlinksldjump"/>
              </a:rPr>
              <a:t>Security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2303995" y="0"/>
            <a:ext cx="2304415" cy="107950"/>
          </a:xfrm>
          <a:custGeom>
            <a:avLst/>
            <a:gdLst/>
            <a:ahLst/>
            <a:cxnLst/>
            <a:rect l="l" t="t" r="r" b="b"/>
            <a:pathLst>
              <a:path w="2304415" h="107950">
                <a:moveTo>
                  <a:pt x="2303995" y="0"/>
                </a:moveTo>
                <a:lnTo>
                  <a:pt x="0" y="0"/>
                </a:lnTo>
                <a:lnTo>
                  <a:pt x="0" y="107530"/>
                </a:lnTo>
                <a:lnTo>
                  <a:pt x="2303995" y="107530"/>
                </a:lnTo>
                <a:lnTo>
                  <a:pt x="2303995" y="0"/>
                </a:lnTo>
                <a:close/>
              </a:path>
            </a:pathLst>
          </a:custGeom>
          <a:solidFill>
            <a:srgbClr val="8484D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4150690" y="-1515"/>
            <a:ext cx="403860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Cryptography</a:t>
            </a:r>
            <a:endParaRPr sz="5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95300" y="197711"/>
            <a:ext cx="2254885" cy="49466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200" dirty="0">
                <a:solidFill>
                  <a:srgbClr val="3333B2"/>
                </a:solidFill>
                <a:latin typeface="Arial"/>
                <a:cs typeface="Arial"/>
              </a:rPr>
              <a:t>What</a:t>
            </a:r>
            <a:r>
              <a:rPr sz="1200" spc="-3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3333B2"/>
                </a:solidFill>
                <a:latin typeface="Arial"/>
                <a:cs typeface="Arial"/>
              </a:rPr>
              <a:t>is</a:t>
            </a:r>
            <a:r>
              <a:rPr sz="1200" spc="-3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3333B2"/>
                </a:solidFill>
                <a:latin typeface="Arial"/>
                <a:cs typeface="Arial"/>
              </a:rPr>
              <a:t>needed</a:t>
            </a:r>
            <a:r>
              <a:rPr sz="1200" spc="-3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3333B2"/>
                </a:solidFill>
                <a:latin typeface="Arial"/>
                <a:cs typeface="Arial"/>
              </a:rPr>
              <a:t>to</a:t>
            </a:r>
            <a:r>
              <a:rPr sz="1200" spc="-3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3333B2"/>
                </a:solidFill>
                <a:latin typeface="Arial"/>
                <a:cs typeface="Arial"/>
              </a:rPr>
              <a:t>distribute</a:t>
            </a:r>
            <a:r>
              <a:rPr sz="1200" spc="-3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200" spc="-20" dirty="0">
                <a:solidFill>
                  <a:srgbClr val="3333B2"/>
                </a:solidFill>
                <a:latin typeface="Arial"/>
                <a:cs typeface="Arial"/>
              </a:rPr>
              <a:t>keys</a:t>
            </a:r>
            <a:endParaRPr sz="1200">
              <a:latin typeface="Arial"/>
              <a:cs typeface="Arial"/>
            </a:endParaRPr>
          </a:p>
          <a:p>
            <a:pPr marL="264160">
              <a:lnSpc>
                <a:spcPct val="100000"/>
              </a:lnSpc>
              <a:spcBef>
                <a:spcPts val="1055"/>
              </a:spcBef>
            </a:pP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Public-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key</a:t>
            </a:r>
            <a:r>
              <a:rPr sz="1000" spc="-4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distribution</a:t>
            </a:r>
            <a:endParaRPr sz="1000">
              <a:latin typeface="Arial"/>
              <a:cs typeface="Arial"/>
            </a:endParaRPr>
          </a:p>
        </p:txBody>
      </p:sp>
      <p:pic>
        <p:nvPicPr>
          <p:cNvPr id="6" name="object 6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754334" y="792696"/>
            <a:ext cx="3096782" cy="1237840"/>
          </a:xfrm>
          <a:prstGeom prst="rect">
            <a:avLst/>
          </a:prstGeom>
        </p:spPr>
      </p:pic>
      <p:sp>
        <p:nvSpPr>
          <p:cNvPr id="7" name="object 7"/>
          <p:cNvSpPr txBox="1"/>
          <p:nvPr/>
        </p:nvSpPr>
        <p:spPr>
          <a:xfrm>
            <a:off x="347294" y="2234030"/>
            <a:ext cx="3873500" cy="802640"/>
          </a:xfrm>
          <a:prstGeom prst="rect">
            <a:avLst/>
          </a:prstGeom>
        </p:spPr>
        <p:txBody>
          <a:bodyPr vert="horz" wrap="square" lIns="0" tIns="2730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15"/>
              </a:spcBef>
            </a:pPr>
            <a:r>
              <a:rPr sz="1000" spc="-10" dirty="0">
                <a:solidFill>
                  <a:srgbClr val="C80000"/>
                </a:solidFill>
                <a:latin typeface="Arial"/>
                <a:cs typeface="Arial"/>
              </a:rPr>
              <a:t>Observation</a:t>
            </a:r>
            <a:endParaRPr sz="1000">
              <a:latin typeface="Arial"/>
              <a:cs typeface="Arial"/>
            </a:endParaRPr>
          </a:p>
          <a:p>
            <a:pPr marL="12700" marR="5080">
              <a:lnSpc>
                <a:spcPts val="1210"/>
              </a:lnSpc>
              <a:spcBef>
                <a:spcPts val="35"/>
              </a:spcBef>
            </a:pPr>
            <a:r>
              <a:rPr sz="900" dirty="0">
                <a:latin typeface="Arial"/>
                <a:cs typeface="Arial"/>
              </a:rPr>
              <a:t>No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need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for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scure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channel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in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case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of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public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30" dirty="0">
                <a:latin typeface="Arial"/>
                <a:cs typeface="Arial"/>
              </a:rPr>
              <a:t>key,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but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you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do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need</a:t>
            </a:r>
            <a:r>
              <a:rPr sz="900" spc="-25" dirty="0">
                <a:latin typeface="Arial"/>
                <a:cs typeface="Arial"/>
              </a:rPr>
              <a:t> to </a:t>
            </a:r>
            <a:r>
              <a:rPr sz="900" dirty="0">
                <a:latin typeface="Arial"/>
                <a:cs typeface="Arial"/>
              </a:rPr>
              <a:t>know</a:t>
            </a:r>
            <a:r>
              <a:rPr sz="900" spc="-6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that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key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is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solidFill>
                  <a:srgbClr val="C80000"/>
                </a:solidFill>
                <a:latin typeface="Arial"/>
                <a:cs typeface="Arial"/>
              </a:rPr>
              <a:t>authentic</a:t>
            </a:r>
            <a:r>
              <a:rPr sz="900" spc="-30" dirty="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sz="900" i="1" spc="350" dirty="0">
                <a:latin typeface="Menlo"/>
                <a:cs typeface="Menlo"/>
              </a:rPr>
              <a:t>⇒</a:t>
            </a:r>
            <a:r>
              <a:rPr sz="900" i="1" spc="-295" dirty="0">
                <a:latin typeface="Menlo"/>
                <a:cs typeface="Menlo"/>
              </a:rPr>
              <a:t> </a:t>
            </a:r>
            <a:r>
              <a:rPr sz="900" spc="-10" dirty="0">
                <a:latin typeface="Arial"/>
                <a:cs typeface="Arial"/>
              </a:rPr>
              <a:t>have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public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key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be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signed</a:t>
            </a:r>
            <a:r>
              <a:rPr sz="900" spc="-3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by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spc="-50" dirty="0">
                <a:latin typeface="Arial"/>
                <a:cs typeface="Arial"/>
              </a:rPr>
              <a:t>a</a:t>
            </a:r>
            <a:r>
              <a:rPr sz="900" dirty="0">
                <a:latin typeface="Arial"/>
                <a:cs typeface="Arial"/>
              </a:rPr>
              <a:t> </a:t>
            </a:r>
            <a:r>
              <a:rPr sz="900" dirty="0">
                <a:solidFill>
                  <a:srgbClr val="C80000"/>
                </a:solidFill>
                <a:latin typeface="Arial"/>
                <a:cs typeface="Arial"/>
              </a:rPr>
              <a:t>certification</a:t>
            </a:r>
            <a:r>
              <a:rPr sz="900" spc="-25" dirty="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C80000"/>
                </a:solidFill>
                <a:latin typeface="Arial"/>
                <a:cs typeface="Arial"/>
              </a:rPr>
              <a:t>authority</a:t>
            </a:r>
            <a:r>
              <a:rPr sz="900" dirty="0">
                <a:latin typeface="Arial"/>
                <a:cs typeface="Arial"/>
              </a:rPr>
              <a:t>.</a:t>
            </a:r>
            <a:r>
              <a:rPr sz="900" spc="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Note,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we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do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need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to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trust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that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authority,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or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otherwise </a:t>
            </a:r>
            <a:r>
              <a:rPr sz="900" dirty="0">
                <a:latin typeface="Arial"/>
                <a:cs typeface="Arial"/>
              </a:rPr>
              <a:t>make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sure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that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its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signature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can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be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verified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as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well.</a:t>
            </a:r>
            <a:endParaRPr sz="900">
              <a:latin typeface="Arial"/>
              <a:cs typeface="Arial"/>
            </a:endParaRPr>
          </a:p>
        </p:txBody>
      </p:sp>
      <p:grpSp>
        <p:nvGrpSpPr>
          <p:cNvPr id="8" name="object 8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9" name="object 9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1" name="object 11"/>
          <p:cNvSpPr txBox="1"/>
          <p:nvPr/>
        </p:nvSpPr>
        <p:spPr>
          <a:xfrm>
            <a:off x="53467" y="3349927"/>
            <a:ext cx="517525" cy="104139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10" dirty="0">
                <a:latin typeface="Arial"/>
                <a:cs typeface="Arial"/>
                <a:hlinkClick r:id="rId5" action="ppaction://hlinksldjump"/>
              </a:rPr>
              <a:t>Key</a:t>
            </a:r>
            <a:r>
              <a:rPr sz="500" spc="-15" dirty="0">
                <a:latin typeface="Arial"/>
                <a:cs typeface="Arial"/>
                <a:hlinkClick r:id="rId5" action="ppaction://hlinksldjump"/>
              </a:rPr>
              <a:t> </a:t>
            </a:r>
            <a:r>
              <a:rPr sz="500" spc="-10" dirty="0">
                <a:latin typeface="Arial"/>
                <a:cs typeface="Arial"/>
                <a:hlinkClick r:id="rId5" action="ppaction://hlinksldjump"/>
              </a:rPr>
              <a:t>management</a:t>
            </a:r>
            <a:endParaRPr sz="500">
              <a:latin typeface="Arial"/>
              <a:cs typeface="Arial"/>
            </a:endParaRPr>
          </a:p>
        </p:txBody>
      </p:sp>
    </p:spTree>
  </p:cSld>
  <p:clrMapOvr>
    <a:masterClrMapping/>
  </p:clrMapOvr>
  <p:transition>
    <p:fade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467" y="-1515"/>
            <a:ext cx="4501515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4088765" algn="l"/>
              </a:tabLst>
            </a:pPr>
            <a:r>
              <a:rPr sz="500" spc="-10" dirty="0">
                <a:latin typeface="Arial"/>
                <a:cs typeface="Arial"/>
                <a:hlinkClick r:id="rId2" action="ppaction://hlinksldjump"/>
              </a:rPr>
              <a:t>Security</a:t>
            </a:r>
            <a:r>
              <a:rPr sz="500" dirty="0">
                <a:latin typeface="Arial"/>
                <a:cs typeface="Arial"/>
              </a:rPr>
              <a:t>	</a:t>
            </a: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Authentication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pc="-10" dirty="0"/>
              <a:t>Authentication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343547" y="499476"/>
            <a:ext cx="3917315" cy="2138680"/>
          </a:xfrm>
          <a:prstGeom prst="rect">
            <a:avLst/>
          </a:prstGeom>
        </p:spPr>
        <p:txBody>
          <a:bodyPr vert="horz" wrap="square" lIns="0" tIns="27305" rIns="0" bIns="0" rtlCol="0">
            <a:spAutoFit/>
          </a:bodyPr>
          <a:lstStyle/>
          <a:p>
            <a:pPr marL="15875">
              <a:lnSpc>
                <a:spcPct val="100000"/>
              </a:lnSpc>
              <a:spcBef>
                <a:spcPts val="215"/>
              </a:spcBef>
            </a:pP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Essence</a:t>
            </a:r>
            <a:endParaRPr sz="1000">
              <a:latin typeface="Arial"/>
              <a:cs typeface="Arial"/>
            </a:endParaRPr>
          </a:p>
          <a:p>
            <a:pPr marL="15875" marR="5080" indent="-3810">
              <a:lnSpc>
                <a:spcPts val="1210"/>
              </a:lnSpc>
              <a:spcBef>
                <a:spcPts val="35"/>
              </a:spcBef>
            </a:pPr>
            <a:r>
              <a:rPr sz="900" spc="-20" dirty="0">
                <a:latin typeface="Arial"/>
                <a:cs typeface="Arial"/>
              </a:rPr>
              <a:t>Verifying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claimed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identity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of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person,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software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component,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</a:t>
            </a:r>
            <a:r>
              <a:rPr sz="900" spc="-20" dirty="0">
                <a:latin typeface="Arial"/>
                <a:cs typeface="Arial"/>
              </a:rPr>
              <a:t> device,</a:t>
            </a:r>
            <a:r>
              <a:rPr sz="900" spc="-25" dirty="0">
                <a:latin typeface="Arial"/>
                <a:cs typeface="Arial"/>
              </a:rPr>
              <a:t> and </a:t>
            </a:r>
            <a:r>
              <a:rPr sz="900" dirty="0">
                <a:latin typeface="Arial"/>
                <a:cs typeface="Arial"/>
              </a:rPr>
              <a:t>so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spc="-25" dirty="0">
                <a:latin typeface="Arial"/>
                <a:cs typeface="Arial"/>
              </a:rPr>
              <a:t>on.</a:t>
            </a:r>
            <a:endParaRPr sz="900">
              <a:latin typeface="Arial"/>
              <a:cs typeface="Arial"/>
            </a:endParaRPr>
          </a:p>
          <a:p>
            <a:pPr marL="15875">
              <a:lnSpc>
                <a:spcPct val="100000"/>
              </a:lnSpc>
              <a:spcBef>
                <a:spcPts val="750"/>
              </a:spcBef>
            </a:pP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Means</a:t>
            </a:r>
            <a:r>
              <a:rPr sz="1000" spc="-2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of</a:t>
            </a:r>
            <a:r>
              <a:rPr sz="1000" spc="-2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authentication</a:t>
            </a:r>
            <a:endParaRPr sz="1000">
              <a:latin typeface="Arial"/>
              <a:cs typeface="Arial"/>
            </a:endParaRPr>
          </a:p>
          <a:p>
            <a:pPr marL="269240" marR="380365" indent="-158750">
              <a:lnSpc>
                <a:spcPct val="111600"/>
              </a:lnSpc>
              <a:spcBef>
                <a:spcPts val="375"/>
              </a:spcBef>
              <a:buClr>
                <a:srgbClr val="3333B2"/>
              </a:buClr>
              <a:buAutoNum type="arabicPeriod"/>
              <a:tabLst>
                <a:tab pos="269875" algn="l"/>
              </a:tabLst>
            </a:pPr>
            <a:r>
              <a:rPr sz="900" dirty="0">
                <a:latin typeface="Arial"/>
                <a:cs typeface="Arial"/>
              </a:rPr>
              <a:t>Based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on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what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client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knows</a:t>
            </a:r>
            <a:r>
              <a:rPr sz="900" dirty="0">
                <a:latin typeface="Arial"/>
                <a:cs typeface="Arial"/>
              </a:rPr>
              <a:t>,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such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as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10" dirty="0">
                <a:solidFill>
                  <a:srgbClr val="C80000"/>
                </a:solidFill>
                <a:latin typeface="Arial"/>
                <a:cs typeface="Arial"/>
              </a:rPr>
              <a:t>password</a:t>
            </a:r>
            <a:r>
              <a:rPr sz="900" spc="-20" dirty="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or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10" dirty="0">
                <a:solidFill>
                  <a:srgbClr val="C80000"/>
                </a:solidFill>
                <a:latin typeface="Arial"/>
                <a:cs typeface="Arial"/>
              </a:rPr>
              <a:t>personal </a:t>
            </a:r>
            <a:r>
              <a:rPr sz="900" dirty="0">
                <a:solidFill>
                  <a:srgbClr val="C80000"/>
                </a:solidFill>
                <a:latin typeface="Arial"/>
                <a:cs typeface="Arial"/>
              </a:rPr>
              <a:t>identification</a:t>
            </a:r>
            <a:r>
              <a:rPr sz="900" spc="-65" dirty="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sz="900" spc="-10" dirty="0">
                <a:solidFill>
                  <a:srgbClr val="C80000"/>
                </a:solidFill>
                <a:latin typeface="Arial"/>
                <a:cs typeface="Arial"/>
              </a:rPr>
              <a:t>number</a:t>
            </a:r>
            <a:r>
              <a:rPr sz="900" spc="-10" dirty="0">
                <a:latin typeface="Arial"/>
                <a:cs typeface="Arial"/>
              </a:rPr>
              <a:t>.</a:t>
            </a:r>
            <a:endParaRPr sz="900">
              <a:latin typeface="Arial"/>
              <a:cs typeface="Arial"/>
            </a:endParaRPr>
          </a:p>
          <a:p>
            <a:pPr marL="269240" marR="59055" indent="-158750">
              <a:lnSpc>
                <a:spcPct val="111600"/>
              </a:lnSpc>
              <a:spcBef>
                <a:spcPts val="300"/>
              </a:spcBef>
              <a:buClr>
                <a:srgbClr val="3333B2"/>
              </a:buClr>
              <a:buAutoNum type="arabicPeriod"/>
              <a:tabLst>
                <a:tab pos="269875" algn="l"/>
              </a:tabLst>
            </a:pPr>
            <a:r>
              <a:rPr sz="900" dirty="0">
                <a:latin typeface="Arial"/>
                <a:cs typeface="Arial"/>
              </a:rPr>
              <a:t>Based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on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what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client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has</a:t>
            </a:r>
            <a:r>
              <a:rPr sz="900" dirty="0">
                <a:latin typeface="Arial"/>
                <a:cs typeface="Arial"/>
              </a:rPr>
              <a:t>,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such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as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an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solidFill>
                  <a:srgbClr val="C80000"/>
                </a:solidFill>
                <a:latin typeface="Arial"/>
                <a:cs typeface="Arial"/>
              </a:rPr>
              <a:t>ID</a:t>
            </a:r>
            <a:r>
              <a:rPr sz="900" spc="-20" dirty="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C80000"/>
                </a:solidFill>
                <a:latin typeface="Arial"/>
                <a:cs typeface="Arial"/>
              </a:rPr>
              <a:t>card</a:t>
            </a:r>
            <a:r>
              <a:rPr sz="900" dirty="0">
                <a:latin typeface="Arial"/>
                <a:cs typeface="Arial"/>
              </a:rPr>
              <a:t>,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solidFill>
                  <a:srgbClr val="C80000"/>
                </a:solidFill>
                <a:latin typeface="Arial"/>
                <a:cs typeface="Arial"/>
              </a:rPr>
              <a:t>cell</a:t>
            </a:r>
            <a:r>
              <a:rPr sz="900" spc="-20" dirty="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C80000"/>
                </a:solidFill>
                <a:latin typeface="Arial"/>
                <a:cs typeface="Arial"/>
              </a:rPr>
              <a:t>phone</a:t>
            </a:r>
            <a:r>
              <a:rPr sz="900" dirty="0">
                <a:latin typeface="Arial"/>
                <a:cs typeface="Arial"/>
              </a:rPr>
              <a:t>,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or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10" dirty="0">
                <a:solidFill>
                  <a:srgbClr val="C80000"/>
                </a:solidFill>
                <a:latin typeface="Arial"/>
                <a:cs typeface="Arial"/>
              </a:rPr>
              <a:t>software token</a:t>
            </a:r>
            <a:r>
              <a:rPr sz="900" spc="-10" dirty="0">
                <a:latin typeface="Arial"/>
                <a:cs typeface="Arial"/>
              </a:rPr>
              <a:t>.</a:t>
            </a:r>
            <a:endParaRPr sz="900">
              <a:latin typeface="Arial"/>
              <a:cs typeface="Arial"/>
            </a:endParaRPr>
          </a:p>
          <a:p>
            <a:pPr marL="269240" marR="90170" indent="-158750">
              <a:lnSpc>
                <a:spcPct val="111600"/>
              </a:lnSpc>
              <a:spcBef>
                <a:spcPts val="300"/>
              </a:spcBef>
              <a:buClr>
                <a:srgbClr val="3333B2"/>
              </a:buClr>
              <a:buAutoNum type="arabicPeriod"/>
              <a:tabLst>
                <a:tab pos="269875" algn="l"/>
              </a:tabLst>
            </a:pPr>
            <a:r>
              <a:rPr sz="900" dirty="0">
                <a:latin typeface="Arial"/>
                <a:cs typeface="Arial"/>
              </a:rPr>
              <a:t>Based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on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what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client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is</a:t>
            </a:r>
            <a:r>
              <a:rPr sz="900" dirty="0">
                <a:latin typeface="Arial"/>
                <a:cs typeface="Arial"/>
              </a:rPr>
              <a:t>,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i.e.,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static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biometrics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such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as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solidFill>
                  <a:srgbClr val="C80000"/>
                </a:solidFill>
                <a:latin typeface="Arial"/>
                <a:cs typeface="Arial"/>
              </a:rPr>
              <a:t>fingerprint</a:t>
            </a:r>
            <a:r>
              <a:rPr sz="900" spc="-20" dirty="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sz="900" spc="-25" dirty="0">
                <a:latin typeface="Arial"/>
                <a:cs typeface="Arial"/>
              </a:rPr>
              <a:t>or </a:t>
            </a:r>
            <a:r>
              <a:rPr sz="900" dirty="0">
                <a:solidFill>
                  <a:srgbClr val="C80000"/>
                </a:solidFill>
                <a:latin typeface="Arial"/>
                <a:cs typeface="Arial"/>
              </a:rPr>
              <a:t>facial</a:t>
            </a:r>
            <a:r>
              <a:rPr sz="900" spc="-60" dirty="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sz="900" spc="-10" dirty="0">
                <a:solidFill>
                  <a:srgbClr val="C80000"/>
                </a:solidFill>
                <a:latin typeface="Arial"/>
                <a:cs typeface="Arial"/>
              </a:rPr>
              <a:t>characteristics</a:t>
            </a:r>
            <a:r>
              <a:rPr sz="900" spc="-10" dirty="0">
                <a:latin typeface="Arial"/>
                <a:cs typeface="Arial"/>
              </a:rPr>
              <a:t>.</a:t>
            </a:r>
            <a:endParaRPr sz="900">
              <a:latin typeface="Arial"/>
              <a:cs typeface="Arial"/>
            </a:endParaRPr>
          </a:p>
          <a:p>
            <a:pPr marL="269240" marR="243840" indent="-158750">
              <a:lnSpc>
                <a:spcPct val="111600"/>
              </a:lnSpc>
              <a:spcBef>
                <a:spcPts val="295"/>
              </a:spcBef>
              <a:buClr>
                <a:srgbClr val="3333B2"/>
              </a:buClr>
              <a:buAutoNum type="arabicPeriod"/>
              <a:tabLst>
                <a:tab pos="269875" algn="l"/>
              </a:tabLst>
            </a:pPr>
            <a:r>
              <a:rPr sz="900" dirty="0">
                <a:latin typeface="Arial"/>
                <a:cs typeface="Arial"/>
              </a:rPr>
              <a:t>Based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on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what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client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does</a:t>
            </a:r>
            <a:r>
              <a:rPr sz="900" dirty="0">
                <a:latin typeface="Arial"/>
                <a:cs typeface="Arial"/>
              </a:rPr>
              <a:t>,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i.e.,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dynamic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biometrics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such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as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spc="-10" dirty="0">
                <a:solidFill>
                  <a:srgbClr val="C80000"/>
                </a:solidFill>
                <a:latin typeface="Arial"/>
                <a:cs typeface="Arial"/>
              </a:rPr>
              <a:t>voice </a:t>
            </a:r>
            <a:r>
              <a:rPr sz="900" dirty="0">
                <a:solidFill>
                  <a:srgbClr val="C80000"/>
                </a:solidFill>
                <a:latin typeface="Arial"/>
                <a:cs typeface="Arial"/>
              </a:rPr>
              <a:t>patterns</a:t>
            </a:r>
            <a:r>
              <a:rPr sz="900" spc="-20" dirty="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or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solidFill>
                  <a:srgbClr val="C80000"/>
                </a:solidFill>
                <a:latin typeface="Arial"/>
                <a:cs typeface="Arial"/>
              </a:rPr>
              <a:t>typing</a:t>
            </a:r>
            <a:r>
              <a:rPr sz="900" spc="-20" dirty="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sz="900" spc="-10" dirty="0">
                <a:solidFill>
                  <a:srgbClr val="C80000"/>
                </a:solidFill>
                <a:latin typeface="Arial"/>
                <a:cs typeface="Arial"/>
              </a:rPr>
              <a:t>patterns</a:t>
            </a:r>
            <a:r>
              <a:rPr sz="900" spc="-10" dirty="0">
                <a:latin typeface="Arial"/>
                <a:cs typeface="Arial"/>
              </a:rPr>
              <a:t>.</a:t>
            </a:r>
            <a:endParaRPr sz="900">
              <a:latin typeface="Arial"/>
              <a:cs typeface="Arial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0" y="3348469"/>
            <a:ext cx="2304415" cy="107950"/>
          </a:xfrm>
          <a:custGeom>
            <a:avLst/>
            <a:gdLst/>
            <a:ahLst/>
            <a:cxnLst/>
            <a:rect l="l" t="t" r="r" b="b"/>
            <a:pathLst>
              <a:path w="2304415" h="107950">
                <a:moveTo>
                  <a:pt x="2303995" y="0"/>
                </a:moveTo>
                <a:lnTo>
                  <a:pt x="0" y="0"/>
                </a:lnTo>
                <a:lnTo>
                  <a:pt x="0" y="107530"/>
                </a:lnTo>
                <a:lnTo>
                  <a:pt x="2303995" y="107530"/>
                </a:lnTo>
                <a:lnTo>
                  <a:pt x="2303995" y="0"/>
                </a:lnTo>
                <a:close/>
              </a:path>
            </a:pathLst>
          </a:custGeom>
          <a:solidFill>
            <a:srgbClr val="ADADE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 txBox="1"/>
          <p:nvPr/>
        </p:nvSpPr>
        <p:spPr>
          <a:xfrm>
            <a:off x="53467" y="3346954"/>
            <a:ext cx="838200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500" dirty="0">
                <a:latin typeface="Arial"/>
                <a:cs typeface="Arial"/>
                <a:hlinkClick r:id="rId3" action="ppaction://hlinksldjump"/>
              </a:rPr>
              <a:t>Introduction</a:t>
            </a:r>
            <a:r>
              <a:rPr sz="500" spc="-25" dirty="0"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dirty="0">
                <a:latin typeface="Arial"/>
                <a:cs typeface="Arial"/>
                <a:hlinkClick r:id="rId3" action="ppaction://hlinksldjump"/>
              </a:rPr>
              <a:t>to</a:t>
            </a:r>
            <a:r>
              <a:rPr sz="500" spc="-20" dirty="0"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spc="-10" dirty="0">
                <a:latin typeface="Arial"/>
                <a:cs typeface="Arial"/>
                <a:hlinkClick r:id="rId3" action="ppaction://hlinksldjump"/>
              </a:rPr>
              <a:t>authentication</a:t>
            </a:r>
            <a:endParaRPr sz="500">
              <a:latin typeface="Arial"/>
              <a:cs typeface="Arial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2303995" y="3348469"/>
            <a:ext cx="2304415" cy="107950"/>
          </a:xfrm>
          <a:custGeom>
            <a:avLst/>
            <a:gdLst/>
            <a:ahLst/>
            <a:cxnLst/>
            <a:rect l="l" t="t" r="r" b="b"/>
            <a:pathLst>
              <a:path w="2304415" h="107950">
                <a:moveTo>
                  <a:pt x="2303995" y="0"/>
                </a:moveTo>
                <a:lnTo>
                  <a:pt x="0" y="0"/>
                </a:lnTo>
                <a:lnTo>
                  <a:pt x="0" y="107530"/>
                </a:lnTo>
                <a:lnTo>
                  <a:pt x="2303995" y="107530"/>
                </a:lnTo>
                <a:lnTo>
                  <a:pt x="2303995" y="0"/>
                </a:lnTo>
                <a:close/>
              </a:path>
            </a:pathLst>
          </a:custGeom>
          <a:solidFill>
            <a:srgbClr val="8484D1"/>
          </a:solid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  <p:transition>
    <p:fade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467" y="-1515"/>
            <a:ext cx="4501515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4088765" algn="l"/>
              </a:tabLst>
            </a:pPr>
            <a:r>
              <a:rPr sz="500" spc="-10" dirty="0">
                <a:latin typeface="Arial"/>
                <a:cs typeface="Arial"/>
                <a:hlinkClick r:id="rId2" action="ppaction://hlinksldjump"/>
              </a:rPr>
              <a:t>Security</a:t>
            </a:r>
            <a:r>
              <a:rPr sz="500" dirty="0">
                <a:latin typeface="Arial"/>
                <a:cs typeface="Arial"/>
              </a:rPr>
              <a:t>	</a:t>
            </a: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Authentication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pc="-10" dirty="0"/>
              <a:t>Authentication</a:t>
            </a:r>
            <a:r>
              <a:rPr spc="-35" dirty="0"/>
              <a:t> </a:t>
            </a:r>
            <a:r>
              <a:rPr dirty="0"/>
              <a:t>versus</a:t>
            </a:r>
            <a:r>
              <a:rPr spc="-40" dirty="0"/>
              <a:t> </a:t>
            </a:r>
            <a:r>
              <a:rPr dirty="0"/>
              <a:t>message</a:t>
            </a:r>
            <a:r>
              <a:rPr spc="-35" dirty="0"/>
              <a:t> </a:t>
            </a:r>
            <a:r>
              <a:rPr spc="-10" dirty="0"/>
              <a:t>integrity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330847" y="499476"/>
            <a:ext cx="3941445" cy="1363345"/>
          </a:xfrm>
          <a:prstGeom prst="rect">
            <a:avLst/>
          </a:prstGeom>
        </p:spPr>
        <p:txBody>
          <a:bodyPr vert="horz" wrap="square" lIns="0" tIns="27305" rIns="0" bIns="0" rtlCol="0">
            <a:spAutoFit/>
          </a:bodyPr>
          <a:lstStyle/>
          <a:p>
            <a:pPr marL="28575">
              <a:lnSpc>
                <a:spcPct val="100000"/>
              </a:lnSpc>
              <a:spcBef>
                <a:spcPts val="215"/>
              </a:spcBef>
            </a:pPr>
            <a:r>
              <a:rPr sz="1000" spc="-10" dirty="0">
                <a:solidFill>
                  <a:srgbClr val="C80000"/>
                </a:solidFill>
                <a:latin typeface="Arial"/>
                <a:cs typeface="Arial"/>
              </a:rPr>
              <a:t>Observation</a:t>
            </a:r>
            <a:endParaRPr sz="1000">
              <a:latin typeface="Arial"/>
              <a:cs typeface="Arial"/>
            </a:endParaRPr>
          </a:p>
          <a:p>
            <a:pPr marL="25400">
              <a:lnSpc>
                <a:spcPct val="100000"/>
              </a:lnSpc>
              <a:spcBef>
                <a:spcPts val="105"/>
              </a:spcBef>
            </a:pPr>
            <a:r>
              <a:rPr sz="900" spc="-10" dirty="0">
                <a:latin typeface="Arial"/>
                <a:cs typeface="Arial"/>
              </a:rPr>
              <a:t>Authentication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without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integrity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(and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i="1" dirty="0">
                <a:latin typeface="Arial"/>
                <a:cs typeface="Arial"/>
              </a:rPr>
              <a:t>vice</a:t>
            </a:r>
            <a:r>
              <a:rPr sz="900" i="1" spc="-20" dirty="0">
                <a:latin typeface="Arial"/>
                <a:cs typeface="Arial"/>
              </a:rPr>
              <a:t> </a:t>
            </a:r>
            <a:r>
              <a:rPr sz="900" i="1" dirty="0">
                <a:latin typeface="Arial"/>
                <a:cs typeface="Arial"/>
              </a:rPr>
              <a:t>versa</a:t>
            </a:r>
            <a:r>
              <a:rPr sz="900" dirty="0">
                <a:latin typeface="Arial"/>
                <a:cs typeface="Arial"/>
              </a:rPr>
              <a:t>)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is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meaningles:</a:t>
            </a:r>
            <a:endParaRPr sz="900">
              <a:latin typeface="Arial"/>
              <a:cs typeface="Arial"/>
            </a:endParaRPr>
          </a:p>
          <a:p>
            <a:pPr marL="281940" marR="68580" indent="-120650">
              <a:lnSpc>
                <a:spcPct val="111600"/>
              </a:lnSpc>
              <a:spcBef>
                <a:spcPts val="400"/>
              </a:spcBef>
              <a:buClr>
                <a:srgbClr val="3333B2"/>
              </a:buClr>
              <a:buFont typeface="Menlo"/>
              <a:buChar char="•"/>
              <a:tabLst>
                <a:tab pos="282575" algn="l"/>
              </a:tabLst>
            </a:pPr>
            <a:r>
              <a:rPr sz="900" dirty="0">
                <a:latin typeface="Arial"/>
                <a:cs typeface="Arial"/>
              </a:rPr>
              <a:t>Consider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system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that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supports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authentication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but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no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mechanisms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spc="-25" dirty="0">
                <a:latin typeface="Arial"/>
                <a:cs typeface="Arial"/>
              </a:rPr>
              <a:t>to </a:t>
            </a:r>
            <a:r>
              <a:rPr sz="900" dirty="0">
                <a:latin typeface="Arial"/>
                <a:cs typeface="Arial"/>
              </a:rPr>
              <a:t>ensure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message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integrity.</a:t>
            </a:r>
            <a:r>
              <a:rPr sz="900" spc="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Bob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may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know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for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sure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that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Alice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sent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i="1" dirty="0">
                <a:latin typeface="Arial"/>
                <a:cs typeface="Arial"/>
              </a:rPr>
              <a:t>m</a:t>
            </a:r>
            <a:r>
              <a:rPr sz="900" dirty="0">
                <a:latin typeface="Arial"/>
                <a:cs typeface="Arial"/>
              </a:rPr>
              <a:t>,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spc="-25" dirty="0">
                <a:latin typeface="Arial"/>
                <a:cs typeface="Arial"/>
              </a:rPr>
              <a:t>but </a:t>
            </a:r>
            <a:r>
              <a:rPr sz="900" dirty="0">
                <a:latin typeface="Arial"/>
                <a:cs typeface="Arial"/>
              </a:rPr>
              <a:t>how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useful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is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that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if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he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doesn’t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know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that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i="1" dirty="0">
                <a:latin typeface="Arial"/>
                <a:cs typeface="Arial"/>
              </a:rPr>
              <a:t>m</a:t>
            </a:r>
            <a:r>
              <a:rPr sz="900" i="1" spc="-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may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have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been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modified?</a:t>
            </a:r>
            <a:endParaRPr sz="900">
              <a:latin typeface="Arial"/>
              <a:cs typeface="Arial"/>
            </a:endParaRPr>
          </a:p>
          <a:p>
            <a:pPr marL="281940" marR="17780" indent="-120650">
              <a:lnSpc>
                <a:spcPct val="111600"/>
              </a:lnSpc>
              <a:spcBef>
                <a:spcPts val="395"/>
              </a:spcBef>
              <a:buClr>
                <a:srgbClr val="3333B2"/>
              </a:buClr>
              <a:buFont typeface="Menlo"/>
              <a:buChar char="•"/>
              <a:tabLst>
                <a:tab pos="282575" algn="l"/>
              </a:tabLst>
            </a:pPr>
            <a:r>
              <a:rPr sz="900" dirty="0">
                <a:latin typeface="Arial"/>
                <a:cs typeface="Arial"/>
              </a:rPr>
              <a:t>Consider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system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that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guarantees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message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integrity,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but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does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spc="-25" dirty="0">
                <a:latin typeface="Arial"/>
                <a:cs typeface="Arial"/>
              </a:rPr>
              <a:t>not </a:t>
            </a:r>
            <a:r>
              <a:rPr sz="900" dirty="0">
                <a:latin typeface="Arial"/>
                <a:cs typeface="Arial"/>
              </a:rPr>
              <a:t>provide</a:t>
            </a:r>
            <a:r>
              <a:rPr sz="900" spc="-4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authentication.</a:t>
            </a:r>
            <a:r>
              <a:rPr sz="900" spc="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Can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Bob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be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happy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with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guaranteed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unmodified </a:t>
            </a:r>
            <a:r>
              <a:rPr sz="900" dirty="0">
                <a:latin typeface="Arial"/>
                <a:cs typeface="Arial"/>
              </a:rPr>
              <a:t>message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that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states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he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just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won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$1,000,000?</a:t>
            </a:r>
            <a:endParaRPr sz="900">
              <a:latin typeface="Arial"/>
              <a:cs typeface="Arial"/>
            </a:endParaRPr>
          </a:p>
        </p:txBody>
      </p:sp>
      <p:grpSp>
        <p:nvGrpSpPr>
          <p:cNvPr id="5" name="object 5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6" name="object 6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8" name="object 8"/>
          <p:cNvSpPr txBox="1"/>
          <p:nvPr/>
        </p:nvSpPr>
        <p:spPr>
          <a:xfrm>
            <a:off x="53467" y="3349927"/>
            <a:ext cx="699135" cy="104139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10" dirty="0">
                <a:latin typeface="Arial"/>
                <a:cs typeface="Arial"/>
                <a:hlinkClick r:id="rId4" action="ppaction://hlinksldjump"/>
              </a:rPr>
              <a:t>Authentication</a:t>
            </a:r>
            <a:r>
              <a:rPr sz="500" spc="85" dirty="0">
                <a:latin typeface="Arial"/>
                <a:cs typeface="Arial"/>
                <a:hlinkClick r:id="rId4" action="ppaction://hlinksldjump"/>
              </a:rPr>
              <a:t> </a:t>
            </a:r>
            <a:r>
              <a:rPr sz="500" spc="-10" dirty="0">
                <a:latin typeface="Arial"/>
                <a:cs typeface="Arial"/>
                <a:hlinkClick r:id="rId4" action="ppaction://hlinksldjump"/>
              </a:rPr>
              <a:t>protocols</a:t>
            </a:r>
            <a:endParaRPr sz="500">
              <a:latin typeface="Arial"/>
              <a:cs typeface="Arial"/>
            </a:endParaRPr>
          </a:p>
        </p:txBody>
      </p:sp>
    </p:spTree>
  </p:cSld>
  <p:clrMapOvr>
    <a:masterClrMapping/>
  </p:clrMapOvr>
  <p:transition>
    <p:fade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467" y="-1515"/>
            <a:ext cx="255270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500" spc="-10" dirty="0">
                <a:latin typeface="Arial"/>
                <a:cs typeface="Arial"/>
                <a:hlinkClick r:id="rId2" action="ppaction://hlinksldjump"/>
              </a:rPr>
              <a:t>Security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2303995" y="0"/>
            <a:ext cx="2304415" cy="107950"/>
          </a:xfrm>
          <a:custGeom>
            <a:avLst/>
            <a:gdLst/>
            <a:ahLst/>
            <a:cxnLst/>
            <a:rect l="l" t="t" r="r" b="b"/>
            <a:pathLst>
              <a:path w="2304415" h="107950">
                <a:moveTo>
                  <a:pt x="2303995" y="0"/>
                </a:moveTo>
                <a:lnTo>
                  <a:pt x="0" y="0"/>
                </a:lnTo>
                <a:lnTo>
                  <a:pt x="0" y="107530"/>
                </a:lnTo>
                <a:lnTo>
                  <a:pt x="2303995" y="107530"/>
                </a:lnTo>
                <a:lnTo>
                  <a:pt x="2303995" y="0"/>
                </a:lnTo>
                <a:close/>
              </a:path>
            </a:pathLst>
          </a:custGeom>
          <a:solidFill>
            <a:srgbClr val="8484D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4130141" y="-1515"/>
            <a:ext cx="424815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Authentication</a:t>
            </a:r>
            <a:endParaRPr sz="5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95300" y="197711"/>
            <a:ext cx="1774825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200" dirty="0">
                <a:solidFill>
                  <a:srgbClr val="3333B2"/>
                </a:solidFill>
                <a:latin typeface="Arial"/>
                <a:cs typeface="Arial"/>
              </a:rPr>
              <a:t>Using</a:t>
            </a:r>
            <a:r>
              <a:rPr sz="1200" spc="-3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3333B2"/>
                </a:solidFill>
                <a:latin typeface="Arial"/>
                <a:cs typeface="Arial"/>
              </a:rPr>
              <a:t>a</a:t>
            </a:r>
            <a:r>
              <a:rPr sz="1200" spc="-3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3333B2"/>
                </a:solidFill>
                <a:latin typeface="Arial"/>
                <a:cs typeface="Arial"/>
              </a:rPr>
              <a:t>shared</a:t>
            </a:r>
            <a:r>
              <a:rPr sz="1200" spc="-3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3333B2"/>
                </a:solidFill>
                <a:latin typeface="Arial"/>
                <a:cs typeface="Arial"/>
              </a:rPr>
              <a:t>secret</a:t>
            </a:r>
            <a:r>
              <a:rPr sz="1200" spc="-3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200" spc="-25" dirty="0">
                <a:solidFill>
                  <a:srgbClr val="3333B2"/>
                </a:solidFill>
                <a:latin typeface="Arial"/>
                <a:cs typeface="Arial"/>
              </a:rPr>
              <a:t>key</a:t>
            </a:r>
            <a:endParaRPr sz="1200">
              <a:latin typeface="Arial"/>
              <a:cs typeface="Arial"/>
            </a:endParaRPr>
          </a:p>
        </p:txBody>
      </p:sp>
      <p:pic>
        <p:nvPicPr>
          <p:cNvPr id="6" name="object 6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434401" y="532964"/>
            <a:ext cx="1739264" cy="1109704"/>
          </a:xfrm>
          <a:prstGeom prst="rect">
            <a:avLst/>
          </a:prstGeom>
        </p:spPr>
      </p:pic>
      <p:sp>
        <p:nvSpPr>
          <p:cNvPr id="7" name="object 7"/>
          <p:cNvSpPr txBox="1"/>
          <p:nvPr/>
        </p:nvSpPr>
        <p:spPr>
          <a:xfrm>
            <a:off x="321894" y="1702706"/>
            <a:ext cx="3957320" cy="15240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95"/>
              </a:spcBef>
            </a:pP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Steps</a:t>
            </a:r>
            <a:endParaRPr sz="1000">
              <a:latin typeface="Arial"/>
              <a:cs typeface="Arial"/>
            </a:endParaRPr>
          </a:p>
          <a:p>
            <a:pPr marL="287020" indent="-154940">
              <a:lnSpc>
                <a:spcPct val="100000"/>
              </a:lnSpc>
              <a:spcBef>
                <a:spcPts val="695"/>
              </a:spcBef>
              <a:buClr>
                <a:srgbClr val="3333B2"/>
              </a:buClr>
              <a:buAutoNum type="arabicPeriod"/>
              <a:tabLst>
                <a:tab pos="287655" algn="l"/>
              </a:tabLst>
            </a:pPr>
            <a:r>
              <a:rPr sz="900" dirty="0">
                <a:latin typeface="Arial"/>
                <a:cs typeface="Arial"/>
              </a:rPr>
              <a:t>Alice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announces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she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wants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to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talk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to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spc="-20" dirty="0">
                <a:latin typeface="Arial"/>
                <a:cs typeface="Arial"/>
              </a:rPr>
              <a:t>Bob.</a:t>
            </a:r>
            <a:endParaRPr sz="900">
              <a:latin typeface="Arial"/>
              <a:cs typeface="Arial"/>
            </a:endParaRPr>
          </a:p>
          <a:p>
            <a:pPr marL="290830" indent="-158750">
              <a:lnSpc>
                <a:spcPct val="100000"/>
              </a:lnSpc>
              <a:spcBef>
                <a:spcPts val="525"/>
              </a:spcBef>
              <a:buClr>
                <a:srgbClr val="3333B2"/>
              </a:buClr>
              <a:buAutoNum type="arabicPeriod"/>
              <a:tabLst>
                <a:tab pos="291465" algn="l"/>
              </a:tabLst>
            </a:pPr>
            <a:r>
              <a:rPr sz="900" dirty="0">
                <a:latin typeface="Arial"/>
                <a:cs typeface="Arial"/>
              </a:rPr>
              <a:t>Bob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returns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spc="-10" dirty="0">
                <a:solidFill>
                  <a:srgbClr val="C80000"/>
                </a:solidFill>
                <a:latin typeface="Arial"/>
                <a:cs typeface="Arial"/>
              </a:rPr>
              <a:t>nonce</a:t>
            </a:r>
            <a:r>
              <a:rPr sz="900" spc="-10" dirty="0">
                <a:latin typeface="Arial"/>
                <a:cs typeface="Arial"/>
              </a:rPr>
              <a:t>.</a:t>
            </a:r>
            <a:endParaRPr sz="900">
              <a:latin typeface="Arial"/>
              <a:cs typeface="Arial"/>
            </a:endParaRPr>
          </a:p>
          <a:p>
            <a:pPr marL="290830" marR="30480" indent="-158750">
              <a:lnSpc>
                <a:spcPct val="111600"/>
              </a:lnSpc>
              <a:spcBef>
                <a:spcPts val="395"/>
              </a:spcBef>
              <a:buClr>
                <a:srgbClr val="3333B2"/>
              </a:buClr>
              <a:buAutoNum type="arabicPeriod"/>
              <a:tabLst>
                <a:tab pos="287655" algn="l"/>
              </a:tabLst>
            </a:pPr>
            <a:r>
              <a:rPr sz="900" dirty="0">
                <a:latin typeface="Arial"/>
                <a:cs typeface="Arial"/>
              </a:rPr>
              <a:t>Alice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encrypts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nonce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with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shared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key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i="1" spc="-70" dirty="0">
                <a:latin typeface="Arial"/>
                <a:cs typeface="Arial"/>
              </a:rPr>
              <a:t>K</a:t>
            </a:r>
            <a:r>
              <a:rPr sz="1050" i="1" spc="-104" baseline="-15873" dirty="0">
                <a:latin typeface="Arial"/>
                <a:cs typeface="Arial"/>
              </a:rPr>
              <a:t>A</a:t>
            </a:r>
            <a:r>
              <a:rPr sz="1050" i="1" spc="-104" baseline="-15873" dirty="0">
                <a:latin typeface="Menlo"/>
                <a:cs typeface="Menlo"/>
              </a:rPr>
              <a:t>,</a:t>
            </a:r>
            <a:r>
              <a:rPr sz="1050" i="1" spc="-104" baseline="-15873" dirty="0">
                <a:latin typeface="Arial"/>
                <a:cs typeface="Arial"/>
              </a:rPr>
              <a:t>B</a:t>
            </a:r>
            <a:r>
              <a:rPr sz="1050" i="1" spc="-172" baseline="-15873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,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thus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proving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that</a:t>
            </a:r>
            <a:r>
              <a:rPr sz="900" spc="-25" dirty="0">
                <a:latin typeface="Arial"/>
                <a:cs typeface="Arial"/>
              </a:rPr>
              <a:t> she </a:t>
            </a:r>
            <a:r>
              <a:rPr sz="900" dirty="0">
                <a:latin typeface="Arial"/>
                <a:cs typeface="Arial"/>
              </a:rPr>
              <a:t>owns</a:t>
            </a:r>
            <a:r>
              <a:rPr sz="900" spc="-65" dirty="0">
                <a:latin typeface="Arial"/>
                <a:cs typeface="Arial"/>
              </a:rPr>
              <a:t> </a:t>
            </a:r>
            <a:r>
              <a:rPr sz="900" i="1" spc="-40" dirty="0">
                <a:latin typeface="Arial"/>
                <a:cs typeface="Arial"/>
              </a:rPr>
              <a:t>K</a:t>
            </a:r>
            <a:r>
              <a:rPr sz="1050" i="1" spc="-60" baseline="-15873" dirty="0">
                <a:latin typeface="Arial"/>
                <a:cs typeface="Arial"/>
              </a:rPr>
              <a:t>A</a:t>
            </a:r>
            <a:r>
              <a:rPr sz="1050" i="1" spc="-60" baseline="-15873" dirty="0">
                <a:latin typeface="Menlo"/>
                <a:cs typeface="Menlo"/>
              </a:rPr>
              <a:t>,</a:t>
            </a:r>
            <a:r>
              <a:rPr sz="1050" i="1" spc="-60" baseline="-15873" dirty="0">
                <a:latin typeface="Arial"/>
                <a:cs typeface="Arial"/>
              </a:rPr>
              <a:t>B</a:t>
            </a:r>
            <a:r>
              <a:rPr sz="1050" i="1" spc="142" baseline="-15873" dirty="0">
                <a:latin typeface="Arial"/>
                <a:cs typeface="Arial"/>
              </a:rPr>
              <a:t> </a:t>
            </a:r>
            <a:r>
              <a:rPr sz="900" i="1" spc="350" dirty="0">
                <a:latin typeface="Menlo"/>
                <a:cs typeface="Menlo"/>
              </a:rPr>
              <a:t>⇒</a:t>
            </a:r>
            <a:r>
              <a:rPr sz="900" i="1" spc="-295" dirty="0">
                <a:latin typeface="Menlo"/>
                <a:cs typeface="Menlo"/>
              </a:rPr>
              <a:t> </a:t>
            </a: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Bob</a:t>
            </a:r>
            <a:r>
              <a:rPr sz="900" spc="-3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knows</a:t>
            </a:r>
            <a:r>
              <a:rPr sz="900" spc="-3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spc="-10" dirty="0">
                <a:solidFill>
                  <a:srgbClr val="3333B2"/>
                </a:solidFill>
                <a:latin typeface="Arial"/>
                <a:cs typeface="Arial"/>
              </a:rPr>
              <a:t>he’s</a:t>
            </a:r>
            <a:r>
              <a:rPr sz="900" spc="-3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talking</a:t>
            </a:r>
            <a:r>
              <a:rPr sz="900" spc="-3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to</a:t>
            </a:r>
            <a:r>
              <a:rPr sz="900" spc="-3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spc="-10" dirty="0">
                <a:solidFill>
                  <a:srgbClr val="3333B2"/>
                </a:solidFill>
                <a:latin typeface="Arial"/>
                <a:cs typeface="Arial"/>
              </a:rPr>
              <a:t>Alice</a:t>
            </a:r>
            <a:r>
              <a:rPr sz="900" spc="-10" dirty="0">
                <a:latin typeface="Arial"/>
                <a:cs typeface="Arial"/>
              </a:rPr>
              <a:t>.</a:t>
            </a:r>
            <a:endParaRPr sz="900">
              <a:latin typeface="Arial"/>
              <a:cs typeface="Arial"/>
            </a:endParaRPr>
          </a:p>
          <a:p>
            <a:pPr marL="287020" indent="-154940">
              <a:lnSpc>
                <a:spcPct val="100000"/>
              </a:lnSpc>
              <a:spcBef>
                <a:spcPts val="525"/>
              </a:spcBef>
              <a:buClr>
                <a:srgbClr val="3333B2"/>
              </a:buClr>
              <a:buAutoNum type="arabicPeriod"/>
              <a:tabLst>
                <a:tab pos="287655" algn="l"/>
              </a:tabLst>
            </a:pPr>
            <a:r>
              <a:rPr sz="900" dirty="0">
                <a:latin typeface="Arial"/>
                <a:cs typeface="Arial"/>
              </a:rPr>
              <a:t>Alice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sends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nonce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to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20" dirty="0">
                <a:latin typeface="Arial"/>
                <a:cs typeface="Arial"/>
              </a:rPr>
              <a:t>Bob.</a:t>
            </a:r>
            <a:endParaRPr sz="900">
              <a:latin typeface="Arial"/>
              <a:cs typeface="Arial"/>
            </a:endParaRPr>
          </a:p>
          <a:p>
            <a:pPr marL="290830" marR="181610" indent="-158750">
              <a:lnSpc>
                <a:spcPct val="111600"/>
              </a:lnSpc>
              <a:spcBef>
                <a:spcPts val="400"/>
              </a:spcBef>
              <a:buClr>
                <a:srgbClr val="3333B2"/>
              </a:buClr>
              <a:buAutoNum type="arabicPeriod"/>
              <a:tabLst>
                <a:tab pos="291465" algn="l"/>
              </a:tabLst>
            </a:pPr>
            <a:r>
              <a:rPr sz="900" dirty="0">
                <a:latin typeface="Arial"/>
                <a:cs typeface="Arial"/>
              </a:rPr>
              <a:t>Bob</a:t>
            </a:r>
            <a:r>
              <a:rPr sz="900" spc="-4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returns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proof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that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he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owns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shared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secret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key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as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well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i="1" spc="350" dirty="0">
                <a:latin typeface="Menlo"/>
                <a:cs typeface="Menlo"/>
              </a:rPr>
              <a:t>⇒</a:t>
            </a:r>
            <a:r>
              <a:rPr sz="900" i="1" spc="-295" dirty="0">
                <a:latin typeface="Menlo"/>
                <a:cs typeface="Menlo"/>
              </a:rPr>
              <a:t> </a:t>
            </a:r>
            <a:r>
              <a:rPr sz="900" spc="-20" dirty="0">
                <a:solidFill>
                  <a:srgbClr val="3333B2"/>
                </a:solidFill>
                <a:latin typeface="Arial"/>
                <a:cs typeface="Arial"/>
              </a:rPr>
              <a:t>Alice </a:t>
            </a: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knows</a:t>
            </a:r>
            <a:r>
              <a:rPr sz="900" spc="-4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spc="-10" dirty="0">
                <a:solidFill>
                  <a:srgbClr val="3333B2"/>
                </a:solidFill>
                <a:latin typeface="Arial"/>
                <a:cs typeface="Arial"/>
              </a:rPr>
              <a:t>she’s</a:t>
            </a:r>
            <a:r>
              <a:rPr sz="900" spc="-2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talking</a:t>
            </a:r>
            <a:r>
              <a:rPr sz="900" spc="-3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to</a:t>
            </a:r>
            <a:r>
              <a:rPr sz="900" spc="-2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spc="-20" dirty="0">
                <a:solidFill>
                  <a:srgbClr val="3333B2"/>
                </a:solidFill>
                <a:latin typeface="Arial"/>
                <a:cs typeface="Arial"/>
              </a:rPr>
              <a:t>Bob</a:t>
            </a:r>
            <a:r>
              <a:rPr sz="900" spc="-20" dirty="0">
                <a:latin typeface="Arial"/>
                <a:cs typeface="Arial"/>
              </a:rPr>
              <a:t>.</a:t>
            </a:r>
            <a:endParaRPr sz="900">
              <a:latin typeface="Arial"/>
              <a:cs typeface="Arial"/>
            </a:endParaRPr>
          </a:p>
        </p:txBody>
      </p:sp>
      <p:grpSp>
        <p:nvGrpSpPr>
          <p:cNvPr id="8" name="object 8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9" name="object 9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1" name="object 11"/>
          <p:cNvSpPr txBox="1"/>
          <p:nvPr/>
        </p:nvSpPr>
        <p:spPr>
          <a:xfrm>
            <a:off x="53467" y="3349927"/>
            <a:ext cx="699135" cy="104139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10" dirty="0">
                <a:latin typeface="Arial"/>
                <a:cs typeface="Arial"/>
                <a:hlinkClick r:id="rId5" action="ppaction://hlinksldjump"/>
              </a:rPr>
              <a:t>Authentication</a:t>
            </a:r>
            <a:r>
              <a:rPr sz="500" spc="85" dirty="0">
                <a:latin typeface="Arial"/>
                <a:cs typeface="Arial"/>
                <a:hlinkClick r:id="rId5" action="ppaction://hlinksldjump"/>
              </a:rPr>
              <a:t> </a:t>
            </a:r>
            <a:r>
              <a:rPr sz="500" spc="-10" dirty="0">
                <a:latin typeface="Arial"/>
                <a:cs typeface="Arial"/>
                <a:hlinkClick r:id="rId5" action="ppaction://hlinksldjump"/>
              </a:rPr>
              <a:t>protocols</a:t>
            </a:r>
            <a:endParaRPr sz="500">
              <a:latin typeface="Arial"/>
              <a:cs typeface="Arial"/>
            </a:endParaRPr>
          </a:p>
        </p:txBody>
      </p:sp>
    </p:spTree>
  </p:cSld>
  <p:clrMapOvr>
    <a:masterClrMapping/>
  </p:clrMapOvr>
  <p:transition>
    <p:fade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467" y="-1515"/>
            <a:ext cx="255270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500" spc="-10" dirty="0">
                <a:latin typeface="Arial"/>
                <a:cs typeface="Arial"/>
                <a:hlinkClick r:id="rId2" action="ppaction://hlinksldjump"/>
              </a:rPr>
              <a:t>Security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2303995" y="0"/>
            <a:ext cx="2304415" cy="107950"/>
          </a:xfrm>
          <a:custGeom>
            <a:avLst/>
            <a:gdLst/>
            <a:ahLst/>
            <a:cxnLst/>
            <a:rect l="l" t="t" r="r" b="b"/>
            <a:pathLst>
              <a:path w="2304415" h="107950">
                <a:moveTo>
                  <a:pt x="2303995" y="0"/>
                </a:moveTo>
                <a:lnTo>
                  <a:pt x="0" y="0"/>
                </a:lnTo>
                <a:lnTo>
                  <a:pt x="0" y="107530"/>
                </a:lnTo>
                <a:lnTo>
                  <a:pt x="2303995" y="107530"/>
                </a:lnTo>
                <a:lnTo>
                  <a:pt x="2303995" y="0"/>
                </a:lnTo>
                <a:close/>
              </a:path>
            </a:pathLst>
          </a:custGeom>
          <a:solidFill>
            <a:srgbClr val="8484D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4130141" y="-1515"/>
            <a:ext cx="424815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Authentication</a:t>
            </a:r>
            <a:endParaRPr sz="5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95300" y="197711"/>
            <a:ext cx="1452245" cy="8001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200" dirty="0">
                <a:solidFill>
                  <a:srgbClr val="3333B2"/>
                </a:solidFill>
                <a:latin typeface="Arial"/>
                <a:cs typeface="Arial"/>
              </a:rPr>
              <a:t>About</a:t>
            </a:r>
            <a:r>
              <a:rPr sz="1200" spc="-4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200" spc="-10" dirty="0">
                <a:solidFill>
                  <a:srgbClr val="3333B2"/>
                </a:solidFill>
                <a:latin typeface="Arial"/>
                <a:cs typeface="Arial"/>
              </a:rPr>
              <a:t>optimizations</a:t>
            </a:r>
            <a:endParaRPr sz="12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sz="1950">
              <a:latin typeface="Arial"/>
              <a:cs typeface="Arial"/>
            </a:endParaRPr>
          </a:p>
          <a:p>
            <a:pPr marL="340360" marR="5080">
              <a:lnSpc>
                <a:spcPct val="111600"/>
              </a:lnSpc>
            </a:pP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Let’s</a:t>
            </a:r>
            <a:r>
              <a:rPr sz="900" spc="-2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reduce</a:t>
            </a:r>
            <a:r>
              <a:rPr sz="900" spc="-2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the</a:t>
            </a:r>
            <a:r>
              <a:rPr sz="900" spc="-20" dirty="0">
                <a:solidFill>
                  <a:srgbClr val="3333B2"/>
                </a:solidFill>
                <a:latin typeface="Arial"/>
                <a:cs typeface="Arial"/>
              </a:rPr>
              <a:t> num- </a:t>
            </a: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ber</a:t>
            </a:r>
            <a:r>
              <a:rPr sz="900" spc="-2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of</a:t>
            </a:r>
            <a:r>
              <a:rPr sz="900" spc="-1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spc="-10" dirty="0">
                <a:solidFill>
                  <a:srgbClr val="3333B2"/>
                </a:solidFill>
                <a:latin typeface="Arial"/>
                <a:cs typeface="Arial"/>
              </a:rPr>
              <a:t>messages</a:t>
            </a:r>
            <a:endParaRPr sz="900">
              <a:latin typeface="Arial"/>
              <a:cs typeface="Arial"/>
            </a:endParaRPr>
          </a:p>
        </p:txBody>
      </p:sp>
      <p:pic>
        <p:nvPicPr>
          <p:cNvPr id="6" name="object 6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699399" y="669468"/>
            <a:ext cx="1739264" cy="1081055"/>
          </a:xfrm>
          <a:prstGeom prst="rect">
            <a:avLst/>
          </a:prstGeom>
        </p:spPr>
      </p:pic>
      <p:grpSp>
        <p:nvGrpSpPr>
          <p:cNvPr id="7" name="object 7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8" name="object 8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0" name="object 10"/>
          <p:cNvSpPr txBox="1"/>
          <p:nvPr/>
        </p:nvSpPr>
        <p:spPr>
          <a:xfrm>
            <a:off x="53467" y="3349927"/>
            <a:ext cx="699135" cy="104139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10" dirty="0">
                <a:latin typeface="Arial"/>
                <a:cs typeface="Arial"/>
                <a:hlinkClick r:id="rId5" action="ppaction://hlinksldjump"/>
              </a:rPr>
              <a:t>Authentication</a:t>
            </a:r>
            <a:r>
              <a:rPr sz="500" spc="85" dirty="0">
                <a:latin typeface="Arial"/>
                <a:cs typeface="Arial"/>
                <a:hlinkClick r:id="rId5" action="ppaction://hlinksldjump"/>
              </a:rPr>
              <a:t> </a:t>
            </a:r>
            <a:r>
              <a:rPr sz="500" spc="-10" dirty="0">
                <a:latin typeface="Arial"/>
                <a:cs typeface="Arial"/>
                <a:hlinkClick r:id="rId5" action="ppaction://hlinksldjump"/>
              </a:rPr>
              <a:t>protocols</a:t>
            </a:r>
            <a:endParaRPr sz="500">
              <a:latin typeface="Arial"/>
              <a:cs typeface="Arial"/>
            </a:endParaRPr>
          </a:p>
        </p:txBody>
      </p:sp>
    </p:spTree>
  </p:cSld>
  <p:clrMapOvr>
    <a:masterClrMapping/>
  </p:clrMapOvr>
  <p:transition>
    <p:fade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467" y="-1515"/>
            <a:ext cx="255270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500" spc="-10" dirty="0">
                <a:latin typeface="Arial"/>
                <a:cs typeface="Arial"/>
                <a:hlinkClick r:id="rId2" action="ppaction://hlinksldjump"/>
              </a:rPr>
              <a:t>Security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2303995" y="0"/>
            <a:ext cx="2304415" cy="107950"/>
          </a:xfrm>
          <a:custGeom>
            <a:avLst/>
            <a:gdLst/>
            <a:ahLst/>
            <a:cxnLst/>
            <a:rect l="l" t="t" r="r" b="b"/>
            <a:pathLst>
              <a:path w="2304415" h="107950">
                <a:moveTo>
                  <a:pt x="2303995" y="0"/>
                </a:moveTo>
                <a:lnTo>
                  <a:pt x="0" y="0"/>
                </a:lnTo>
                <a:lnTo>
                  <a:pt x="0" y="107530"/>
                </a:lnTo>
                <a:lnTo>
                  <a:pt x="2303995" y="107530"/>
                </a:lnTo>
                <a:lnTo>
                  <a:pt x="2303995" y="0"/>
                </a:lnTo>
                <a:close/>
              </a:path>
            </a:pathLst>
          </a:custGeom>
          <a:solidFill>
            <a:srgbClr val="8484D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4130141" y="-1515"/>
            <a:ext cx="424815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Authentication</a:t>
            </a:r>
            <a:endParaRPr sz="5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95300" y="197711"/>
            <a:ext cx="1452245" cy="8001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200" dirty="0">
                <a:solidFill>
                  <a:srgbClr val="3333B2"/>
                </a:solidFill>
                <a:latin typeface="Arial"/>
                <a:cs typeface="Arial"/>
              </a:rPr>
              <a:t>About</a:t>
            </a:r>
            <a:r>
              <a:rPr sz="1200" spc="-4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200" spc="-10" dirty="0">
                <a:solidFill>
                  <a:srgbClr val="3333B2"/>
                </a:solidFill>
                <a:latin typeface="Arial"/>
                <a:cs typeface="Arial"/>
              </a:rPr>
              <a:t>optimizations</a:t>
            </a:r>
            <a:endParaRPr sz="12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sz="1950">
              <a:latin typeface="Arial"/>
              <a:cs typeface="Arial"/>
            </a:endParaRPr>
          </a:p>
          <a:p>
            <a:pPr marL="340360" marR="5080">
              <a:lnSpc>
                <a:spcPct val="111600"/>
              </a:lnSpc>
            </a:pP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Let’s</a:t>
            </a:r>
            <a:r>
              <a:rPr sz="900" spc="-2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reduce</a:t>
            </a:r>
            <a:r>
              <a:rPr sz="900" spc="-2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the</a:t>
            </a:r>
            <a:r>
              <a:rPr sz="900" spc="-20" dirty="0">
                <a:solidFill>
                  <a:srgbClr val="3333B2"/>
                </a:solidFill>
                <a:latin typeface="Arial"/>
                <a:cs typeface="Arial"/>
              </a:rPr>
              <a:t> num- </a:t>
            </a: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ber</a:t>
            </a:r>
            <a:r>
              <a:rPr sz="900" spc="-2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of</a:t>
            </a:r>
            <a:r>
              <a:rPr sz="900" spc="-1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spc="-10" dirty="0">
                <a:solidFill>
                  <a:srgbClr val="3333B2"/>
                </a:solidFill>
                <a:latin typeface="Arial"/>
                <a:cs typeface="Arial"/>
              </a:rPr>
              <a:t>messages</a:t>
            </a:r>
            <a:endParaRPr sz="900">
              <a:latin typeface="Arial"/>
              <a:cs typeface="Arial"/>
            </a:endParaRPr>
          </a:p>
        </p:txBody>
      </p:sp>
      <p:pic>
        <p:nvPicPr>
          <p:cNvPr id="6" name="object 6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699399" y="669468"/>
            <a:ext cx="1739264" cy="1081055"/>
          </a:xfrm>
          <a:prstGeom prst="rect">
            <a:avLst/>
          </a:prstGeom>
        </p:spPr>
      </p:pic>
      <p:sp>
        <p:nvSpPr>
          <p:cNvPr id="7" name="object 7"/>
          <p:cNvSpPr txBox="1"/>
          <p:nvPr/>
        </p:nvSpPr>
        <p:spPr>
          <a:xfrm>
            <a:off x="423214" y="1965023"/>
            <a:ext cx="1124585" cy="33210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11600"/>
              </a:lnSpc>
              <a:spcBef>
                <a:spcPts val="100"/>
              </a:spcBef>
            </a:pPr>
            <a:r>
              <a:rPr sz="900" dirty="0">
                <a:solidFill>
                  <a:srgbClr val="C80000"/>
                </a:solidFill>
                <a:latin typeface="Arial"/>
                <a:cs typeface="Arial"/>
              </a:rPr>
              <a:t>We</a:t>
            </a:r>
            <a:r>
              <a:rPr sz="900" spc="-40" dirty="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C80000"/>
                </a:solidFill>
                <a:latin typeface="Arial"/>
                <a:cs typeface="Arial"/>
              </a:rPr>
              <a:t>just</a:t>
            </a:r>
            <a:r>
              <a:rPr sz="900" spc="-35" dirty="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sz="900" spc="-10" dirty="0">
                <a:solidFill>
                  <a:srgbClr val="C80000"/>
                </a:solidFill>
                <a:latin typeface="Arial"/>
                <a:cs typeface="Arial"/>
              </a:rPr>
              <a:t>broke</a:t>
            </a:r>
            <a:r>
              <a:rPr sz="900" spc="-35" dirty="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C80000"/>
                </a:solidFill>
                <a:latin typeface="Arial"/>
                <a:cs typeface="Arial"/>
              </a:rPr>
              <a:t>the</a:t>
            </a:r>
            <a:r>
              <a:rPr sz="900" spc="-40" dirty="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sz="900" spc="-20" dirty="0">
                <a:solidFill>
                  <a:srgbClr val="C80000"/>
                </a:solidFill>
                <a:latin typeface="Arial"/>
                <a:cs typeface="Arial"/>
              </a:rPr>
              <a:t>pro- </a:t>
            </a:r>
            <a:r>
              <a:rPr sz="900" spc="-10" dirty="0">
                <a:solidFill>
                  <a:srgbClr val="C80000"/>
                </a:solidFill>
                <a:latin typeface="Arial"/>
                <a:cs typeface="Arial"/>
              </a:rPr>
              <a:t>tocol</a:t>
            </a:r>
            <a:endParaRPr sz="900">
              <a:latin typeface="Arial"/>
              <a:cs typeface="Arial"/>
            </a:endParaRPr>
          </a:p>
        </p:txBody>
      </p:sp>
      <p:pic>
        <p:nvPicPr>
          <p:cNvPr id="8" name="object 8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1699399" y="1952650"/>
            <a:ext cx="2445294" cy="1096685"/>
          </a:xfrm>
          <a:prstGeom prst="rect">
            <a:avLst/>
          </a:prstGeom>
        </p:spPr>
      </p:pic>
      <p:grpSp>
        <p:nvGrpSpPr>
          <p:cNvPr id="9" name="object 9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10" name="object 10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object 11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2" name="object 12"/>
          <p:cNvSpPr txBox="1"/>
          <p:nvPr/>
        </p:nvSpPr>
        <p:spPr>
          <a:xfrm>
            <a:off x="53467" y="3349927"/>
            <a:ext cx="699135" cy="104139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10" dirty="0">
                <a:latin typeface="Arial"/>
                <a:cs typeface="Arial"/>
                <a:hlinkClick r:id="rId6" action="ppaction://hlinksldjump"/>
              </a:rPr>
              <a:t>Authentication</a:t>
            </a:r>
            <a:r>
              <a:rPr sz="500" spc="85" dirty="0">
                <a:latin typeface="Arial"/>
                <a:cs typeface="Arial"/>
                <a:hlinkClick r:id="rId6" action="ppaction://hlinksldjump"/>
              </a:rPr>
              <a:t> </a:t>
            </a:r>
            <a:r>
              <a:rPr sz="500" spc="-10" dirty="0">
                <a:latin typeface="Arial"/>
                <a:cs typeface="Arial"/>
                <a:hlinkClick r:id="rId6" action="ppaction://hlinksldjump"/>
              </a:rPr>
              <a:t>protocols</a:t>
            </a:r>
            <a:endParaRPr sz="500">
              <a:latin typeface="Arial"/>
              <a:cs typeface="Arial"/>
            </a:endParaRPr>
          </a:p>
        </p:txBody>
      </p:sp>
    </p:spTree>
  </p:cSld>
  <p:clrMapOvr>
    <a:masterClrMapping/>
  </p:clrMapOvr>
  <p:transition>
    <p:fade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467" y="-1515"/>
            <a:ext cx="255270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500" spc="-10" dirty="0">
                <a:latin typeface="Arial"/>
                <a:cs typeface="Arial"/>
                <a:hlinkClick r:id="rId2" action="ppaction://hlinksldjump"/>
              </a:rPr>
              <a:t>Security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2303995" y="0"/>
            <a:ext cx="2304415" cy="107950"/>
          </a:xfrm>
          <a:custGeom>
            <a:avLst/>
            <a:gdLst/>
            <a:ahLst/>
            <a:cxnLst/>
            <a:rect l="l" t="t" r="r" b="b"/>
            <a:pathLst>
              <a:path w="2304415" h="107950">
                <a:moveTo>
                  <a:pt x="2303995" y="0"/>
                </a:moveTo>
                <a:lnTo>
                  <a:pt x="0" y="0"/>
                </a:lnTo>
                <a:lnTo>
                  <a:pt x="0" y="107530"/>
                </a:lnTo>
                <a:lnTo>
                  <a:pt x="2303995" y="107530"/>
                </a:lnTo>
                <a:lnTo>
                  <a:pt x="2303995" y="0"/>
                </a:lnTo>
                <a:close/>
              </a:path>
            </a:pathLst>
          </a:custGeom>
          <a:solidFill>
            <a:srgbClr val="8484D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4130141" y="-1515"/>
            <a:ext cx="424815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Authentication</a:t>
            </a:r>
            <a:endParaRPr sz="5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95300" y="197711"/>
            <a:ext cx="2133600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200" dirty="0">
                <a:solidFill>
                  <a:srgbClr val="3333B2"/>
                </a:solidFill>
                <a:latin typeface="Arial"/>
                <a:cs typeface="Arial"/>
              </a:rPr>
              <a:t>Using</a:t>
            </a:r>
            <a:r>
              <a:rPr sz="1200" spc="-5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3333B2"/>
                </a:solidFill>
                <a:latin typeface="Arial"/>
                <a:cs typeface="Arial"/>
              </a:rPr>
              <a:t>a</a:t>
            </a:r>
            <a:r>
              <a:rPr sz="1200" spc="-5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200" spc="-10" dirty="0">
                <a:solidFill>
                  <a:srgbClr val="3333B2"/>
                </a:solidFill>
                <a:latin typeface="Arial"/>
                <a:cs typeface="Arial"/>
              </a:rPr>
              <a:t>Key</a:t>
            </a:r>
            <a:r>
              <a:rPr sz="1200" spc="-4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3333B2"/>
                </a:solidFill>
                <a:latin typeface="Arial"/>
                <a:cs typeface="Arial"/>
              </a:rPr>
              <a:t>Distribution</a:t>
            </a:r>
            <a:r>
              <a:rPr sz="1200" spc="-5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200" spc="-10" dirty="0">
                <a:solidFill>
                  <a:srgbClr val="3333B2"/>
                </a:solidFill>
                <a:latin typeface="Arial"/>
                <a:cs typeface="Arial"/>
              </a:rPr>
              <a:t>Center</a:t>
            </a:r>
            <a:endParaRPr sz="1200">
              <a:latin typeface="Arial"/>
              <a:cs typeface="Arial"/>
            </a:endParaRPr>
          </a:p>
        </p:txBody>
      </p:sp>
      <p:pic>
        <p:nvPicPr>
          <p:cNvPr id="6" name="object 6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028547" y="557822"/>
            <a:ext cx="2545859" cy="1081055"/>
          </a:xfrm>
          <a:prstGeom prst="rect">
            <a:avLst/>
          </a:prstGeom>
        </p:spPr>
      </p:pic>
      <p:sp>
        <p:nvSpPr>
          <p:cNvPr id="7" name="object 7"/>
          <p:cNvSpPr txBox="1"/>
          <p:nvPr/>
        </p:nvSpPr>
        <p:spPr>
          <a:xfrm>
            <a:off x="347294" y="1734854"/>
            <a:ext cx="3288665" cy="750570"/>
          </a:xfrm>
          <a:prstGeom prst="rect">
            <a:avLst/>
          </a:prstGeom>
        </p:spPr>
        <p:txBody>
          <a:bodyPr vert="horz" wrap="square" lIns="0" tIns="2730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15"/>
              </a:spcBef>
            </a:pP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Basics</a:t>
            </a:r>
            <a:endParaRPr sz="10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900" dirty="0">
                <a:latin typeface="Arial"/>
                <a:cs typeface="Arial"/>
              </a:rPr>
              <a:t>Every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client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has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secret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key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shared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with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20" dirty="0">
                <a:latin typeface="Arial"/>
                <a:cs typeface="Arial"/>
              </a:rPr>
              <a:t>KDC.</a:t>
            </a:r>
            <a:endParaRPr sz="900">
              <a:latin typeface="Arial"/>
              <a:cs typeface="Arial"/>
            </a:endParaRPr>
          </a:p>
          <a:p>
            <a:pPr marL="261620" indent="-154940">
              <a:lnSpc>
                <a:spcPct val="100000"/>
              </a:lnSpc>
              <a:spcBef>
                <a:spcPts val="525"/>
              </a:spcBef>
              <a:buClr>
                <a:srgbClr val="3333B2"/>
              </a:buClr>
              <a:buAutoNum type="arabicPeriod"/>
              <a:tabLst>
                <a:tab pos="262255" algn="l"/>
              </a:tabLst>
            </a:pPr>
            <a:r>
              <a:rPr sz="900" dirty="0">
                <a:latin typeface="Arial"/>
                <a:cs typeface="Arial"/>
              </a:rPr>
              <a:t>Alice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tells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KDC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that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she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wants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to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talk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to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25" dirty="0">
                <a:latin typeface="Arial"/>
                <a:cs typeface="Arial"/>
              </a:rPr>
              <a:t>Bob</a:t>
            </a:r>
            <a:endParaRPr sz="900">
              <a:latin typeface="Arial"/>
              <a:cs typeface="Arial"/>
            </a:endParaRPr>
          </a:p>
          <a:p>
            <a:pPr marL="261620" indent="-154940">
              <a:lnSpc>
                <a:spcPct val="100000"/>
              </a:lnSpc>
              <a:spcBef>
                <a:spcPts val="525"/>
              </a:spcBef>
              <a:buClr>
                <a:srgbClr val="3333B2"/>
              </a:buClr>
              <a:buAutoNum type="arabicPeriod"/>
              <a:tabLst>
                <a:tab pos="262255" algn="l"/>
              </a:tabLst>
            </a:pPr>
            <a:r>
              <a:rPr sz="900" dirty="0">
                <a:latin typeface="Arial"/>
                <a:cs typeface="Arial"/>
              </a:rPr>
              <a:t>The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KDC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sends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fresh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secret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30" dirty="0">
                <a:latin typeface="Arial"/>
                <a:cs typeface="Arial"/>
              </a:rPr>
              <a:t>key,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shared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by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Alice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and</a:t>
            </a:r>
            <a:r>
              <a:rPr sz="900" spc="-25" dirty="0">
                <a:latin typeface="Arial"/>
                <a:cs typeface="Arial"/>
              </a:rPr>
              <a:t> Bob</a:t>
            </a:r>
            <a:endParaRPr sz="900">
              <a:latin typeface="Arial"/>
              <a:cs typeface="Arial"/>
            </a:endParaRPr>
          </a:p>
        </p:txBody>
      </p:sp>
      <p:grpSp>
        <p:nvGrpSpPr>
          <p:cNvPr id="8" name="object 8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9" name="object 9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1" name="object 11"/>
          <p:cNvSpPr txBox="1"/>
          <p:nvPr/>
        </p:nvSpPr>
        <p:spPr>
          <a:xfrm>
            <a:off x="53467" y="3349927"/>
            <a:ext cx="699135" cy="104139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10" dirty="0">
                <a:latin typeface="Arial"/>
                <a:cs typeface="Arial"/>
                <a:hlinkClick r:id="rId5" action="ppaction://hlinksldjump"/>
              </a:rPr>
              <a:t>Authentication</a:t>
            </a:r>
            <a:r>
              <a:rPr sz="500" spc="85" dirty="0">
                <a:latin typeface="Arial"/>
                <a:cs typeface="Arial"/>
                <a:hlinkClick r:id="rId5" action="ppaction://hlinksldjump"/>
              </a:rPr>
              <a:t> </a:t>
            </a:r>
            <a:r>
              <a:rPr sz="500" spc="-10" dirty="0">
                <a:latin typeface="Arial"/>
                <a:cs typeface="Arial"/>
                <a:hlinkClick r:id="rId5" action="ppaction://hlinksldjump"/>
              </a:rPr>
              <a:t>protocols</a:t>
            </a:r>
            <a:endParaRPr sz="500">
              <a:latin typeface="Arial"/>
              <a:cs typeface="Arial"/>
            </a:endParaRPr>
          </a:p>
        </p:txBody>
      </p:sp>
    </p:spTree>
  </p:cSld>
  <p:clrMapOvr>
    <a:masterClrMapping/>
  </p:clrMapOvr>
  <p:transition>
    <p:fade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467" y="-1515"/>
            <a:ext cx="255270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500" spc="-10" dirty="0">
                <a:latin typeface="Arial"/>
                <a:cs typeface="Arial"/>
                <a:hlinkClick r:id="rId2" action="ppaction://hlinksldjump"/>
              </a:rPr>
              <a:t>Security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2303995" y="0"/>
            <a:ext cx="2304415" cy="107950"/>
          </a:xfrm>
          <a:custGeom>
            <a:avLst/>
            <a:gdLst/>
            <a:ahLst/>
            <a:cxnLst/>
            <a:rect l="l" t="t" r="r" b="b"/>
            <a:pathLst>
              <a:path w="2304415" h="107950">
                <a:moveTo>
                  <a:pt x="2303995" y="0"/>
                </a:moveTo>
                <a:lnTo>
                  <a:pt x="0" y="0"/>
                </a:lnTo>
                <a:lnTo>
                  <a:pt x="0" y="107530"/>
                </a:lnTo>
                <a:lnTo>
                  <a:pt x="2303995" y="107530"/>
                </a:lnTo>
                <a:lnTo>
                  <a:pt x="2303995" y="0"/>
                </a:lnTo>
                <a:close/>
              </a:path>
            </a:pathLst>
          </a:custGeom>
          <a:solidFill>
            <a:srgbClr val="8484D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4130141" y="-1515"/>
            <a:ext cx="424815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Authentication</a:t>
            </a:r>
            <a:endParaRPr sz="5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95300" y="197711"/>
            <a:ext cx="2133600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200" dirty="0">
                <a:solidFill>
                  <a:srgbClr val="3333B2"/>
                </a:solidFill>
                <a:latin typeface="Arial"/>
                <a:cs typeface="Arial"/>
              </a:rPr>
              <a:t>Using</a:t>
            </a:r>
            <a:r>
              <a:rPr sz="1200" spc="-5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3333B2"/>
                </a:solidFill>
                <a:latin typeface="Arial"/>
                <a:cs typeface="Arial"/>
              </a:rPr>
              <a:t>a</a:t>
            </a:r>
            <a:r>
              <a:rPr sz="1200" spc="-5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200" spc="-10" dirty="0">
                <a:solidFill>
                  <a:srgbClr val="3333B2"/>
                </a:solidFill>
                <a:latin typeface="Arial"/>
                <a:cs typeface="Arial"/>
              </a:rPr>
              <a:t>Key</a:t>
            </a:r>
            <a:r>
              <a:rPr sz="1200" spc="-4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3333B2"/>
                </a:solidFill>
                <a:latin typeface="Arial"/>
                <a:cs typeface="Arial"/>
              </a:rPr>
              <a:t>Distribution</a:t>
            </a:r>
            <a:r>
              <a:rPr sz="1200" spc="-5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200" spc="-10" dirty="0">
                <a:solidFill>
                  <a:srgbClr val="3333B2"/>
                </a:solidFill>
                <a:latin typeface="Arial"/>
                <a:cs typeface="Arial"/>
              </a:rPr>
              <a:t>Center</a:t>
            </a:r>
            <a:endParaRPr sz="1200">
              <a:latin typeface="Arial"/>
              <a:cs typeface="Arial"/>
            </a:endParaRPr>
          </a:p>
        </p:txBody>
      </p:sp>
      <p:pic>
        <p:nvPicPr>
          <p:cNvPr id="6" name="object 6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028547" y="557822"/>
            <a:ext cx="2545859" cy="1081055"/>
          </a:xfrm>
          <a:prstGeom prst="rect">
            <a:avLst/>
          </a:prstGeom>
        </p:spPr>
      </p:pic>
      <p:sp>
        <p:nvSpPr>
          <p:cNvPr id="7" name="object 7"/>
          <p:cNvSpPr txBox="1"/>
          <p:nvPr/>
        </p:nvSpPr>
        <p:spPr>
          <a:xfrm>
            <a:off x="347294" y="1734854"/>
            <a:ext cx="3655060" cy="954405"/>
          </a:xfrm>
          <a:prstGeom prst="rect">
            <a:avLst/>
          </a:prstGeom>
        </p:spPr>
        <p:txBody>
          <a:bodyPr vert="horz" wrap="square" lIns="0" tIns="2730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15"/>
              </a:spcBef>
            </a:pP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Basics</a:t>
            </a:r>
            <a:endParaRPr sz="10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900" dirty="0">
                <a:latin typeface="Arial"/>
                <a:cs typeface="Arial"/>
              </a:rPr>
              <a:t>Using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10" dirty="0">
                <a:solidFill>
                  <a:srgbClr val="C80000"/>
                </a:solidFill>
                <a:latin typeface="Arial"/>
                <a:cs typeface="Arial"/>
              </a:rPr>
              <a:t>ticket</a:t>
            </a:r>
            <a:r>
              <a:rPr sz="900" spc="-25" dirty="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is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practically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better:</a:t>
            </a:r>
            <a:endParaRPr sz="900">
              <a:latin typeface="Arial"/>
              <a:cs typeface="Arial"/>
            </a:endParaRPr>
          </a:p>
          <a:p>
            <a:pPr marL="261620" indent="-154940">
              <a:lnSpc>
                <a:spcPct val="100000"/>
              </a:lnSpc>
              <a:spcBef>
                <a:spcPts val="525"/>
              </a:spcBef>
              <a:buClr>
                <a:srgbClr val="3333B2"/>
              </a:buClr>
              <a:buAutoNum type="arabicPeriod"/>
              <a:tabLst>
                <a:tab pos="262255" algn="l"/>
              </a:tabLst>
            </a:pPr>
            <a:r>
              <a:rPr sz="900" dirty="0">
                <a:latin typeface="Arial"/>
                <a:cs typeface="Arial"/>
              </a:rPr>
              <a:t>Alice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tells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KDC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that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she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wants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to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talk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to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25" dirty="0">
                <a:latin typeface="Arial"/>
                <a:cs typeface="Arial"/>
              </a:rPr>
              <a:t>Bob</a:t>
            </a:r>
            <a:endParaRPr sz="900">
              <a:latin typeface="Arial"/>
              <a:cs typeface="Arial"/>
            </a:endParaRPr>
          </a:p>
          <a:p>
            <a:pPr marL="261620" indent="-154940">
              <a:lnSpc>
                <a:spcPct val="100000"/>
              </a:lnSpc>
              <a:spcBef>
                <a:spcPts val="525"/>
              </a:spcBef>
              <a:buClr>
                <a:srgbClr val="3333B2"/>
              </a:buClr>
              <a:buAutoNum type="arabicPeriod"/>
              <a:tabLst>
                <a:tab pos="262255" algn="l"/>
              </a:tabLst>
            </a:pPr>
            <a:r>
              <a:rPr sz="900" dirty="0">
                <a:latin typeface="Arial"/>
                <a:cs typeface="Arial"/>
              </a:rPr>
              <a:t>The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KDC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sends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fresh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secret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30" dirty="0">
                <a:latin typeface="Arial"/>
                <a:cs typeface="Arial"/>
              </a:rPr>
              <a:t>key,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shared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by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Alice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and</a:t>
            </a:r>
            <a:r>
              <a:rPr sz="900" spc="-25" dirty="0">
                <a:latin typeface="Arial"/>
                <a:cs typeface="Arial"/>
              </a:rPr>
              <a:t> Bob</a:t>
            </a:r>
            <a:endParaRPr sz="900">
              <a:latin typeface="Arial"/>
              <a:cs typeface="Arial"/>
            </a:endParaRPr>
          </a:p>
          <a:p>
            <a:pPr marL="261620" indent="-154940">
              <a:lnSpc>
                <a:spcPct val="100000"/>
              </a:lnSpc>
              <a:spcBef>
                <a:spcPts val="520"/>
              </a:spcBef>
              <a:buClr>
                <a:srgbClr val="3333B2"/>
              </a:buClr>
              <a:buAutoNum type="arabicPeriod"/>
              <a:tabLst>
                <a:tab pos="262255" algn="l"/>
              </a:tabLst>
            </a:pPr>
            <a:r>
              <a:rPr sz="900" dirty="0">
                <a:latin typeface="Arial"/>
                <a:cs typeface="Arial"/>
              </a:rPr>
              <a:t>Alice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tells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Bob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that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she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wants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to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talk,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along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with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key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to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be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20" dirty="0">
                <a:latin typeface="Arial"/>
                <a:cs typeface="Arial"/>
              </a:rPr>
              <a:t>used.</a:t>
            </a:r>
            <a:endParaRPr sz="900">
              <a:latin typeface="Arial"/>
              <a:cs typeface="Arial"/>
            </a:endParaRPr>
          </a:p>
        </p:txBody>
      </p:sp>
      <p:grpSp>
        <p:nvGrpSpPr>
          <p:cNvPr id="8" name="object 8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9" name="object 9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1" name="object 11"/>
          <p:cNvSpPr txBox="1"/>
          <p:nvPr/>
        </p:nvSpPr>
        <p:spPr>
          <a:xfrm>
            <a:off x="53467" y="3349927"/>
            <a:ext cx="699135" cy="104139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10" dirty="0">
                <a:latin typeface="Arial"/>
                <a:cs typeface="Arial"/>
                <a:hlinkClick r:id="rId5" action="ppaction://hlinksldjump"/>
              </a:rPr>
              <a:t>Authentication</a:t>
            </a:r>
            <a:r>
              <a:rPr sz="500" spc="85" dirty="0">
                <a:latin typeface="Arial"/>
                <a:cs typeface="Arial"/>
                <a:hlinkClick r:id="rId5" action="ppaction://hlinksldjump"/>
              </a:rPr>
              <a:t> </a:t>
            </a:r>
            <a:r>
              <a:rPr sz="500" spc="-10" dirty="0">
                <a:latin typeface="Arial"/>
                <a:cs typeface="Arial"/>
                <a:hlinkClick r:id="rId5" action="ppaction://hlinksldjump"/>
              </a:rPr>
              <a:t>protocols</a:t>
            </a:r>
            <a:endParaRPr sz="500">
              <a:latin typeface="Arial"/>
              <a:cs typeface="Arial"/>
            </a:endParaRPr>
          </a:p>
        </p:txBody>
      </p:sp>
    </p:spTree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467" y="-1515"/>
            <a:ext cx="4501515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3850640" algn="l"/>
              </a:tabLst>
            </a:pPr>
            <a:r>
              <a:rPr sz="500" spc="-10" dirty="0">
                <a:latin typeface="Arial"/>
                <a:cs typeface="Arial"/>
                <a:hlinkClick r:id="rId2" action="ppaction://hlinksldjump"/>
              </a:rPr>
              <a:t>Security</a:t>
            </a:r>
            <a:r>
              <a:rPr sz="500" dirty="0">
                <a:latin typeface="Arial"/>
                <a:cs typeface="Arial"/>
              </a:rPr>
              <a:t>	</a:t>
            </a: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2" action="ppaction://hlinksldjump"/>
              </a:rPr>
              <a:t>Introduction</a:t>
            </a:r>
            <a:r>
              <a:rPr sz="500" spc="-25" dirty="0">
                <a:solidFill>
                  <a:srgbClr val="FFFFFF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2" action="ppaction://hlinksldjump"/>
              </a:rPr>
              <a:t>to</a:t>
            </a:r>
            <a:r>
              <a:rPr sz="500" spc="-20" dirty="0">
                <a:solidFill>
                  <a:srgbClr val="FFFFFF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2" action="ppaction://hlinksldjump"/>
              </a:rPr>
              <a:t>security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pc="-10" dirty="0"/>
              <a:t>Dependability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318147" y="499476"/>
            <a:ext cx="3967479" cy="2303145"/>
          </a:xfrm>
          <a:prstGeom prst="rect">
            <a:avLst/>
          </a:prstGeom>
        </p:spPr>
        <p:txBody>
          <a:bodyPr vert="horz" wrap="square" lIns="0" tIns="27305" rIns="0" bIns="0" rtlCol="0">
            <a:spAutoFit/>
          </a:bodyPr>
          <a:lstStyle/>
          <a:p>
            <a:pPr marL="41275">
              <a:lnSpc>
                <a:spcPct val="100000"/>
              </a:lnSpc>
              <a:spcBef>
                <a:spcPts val="215"/>
              </a:spcBef>
            </a:pP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Basics</a:t>
            </a:r>
            <a:endParaRPr sz="1000">
              <a:latin typeface="Arial"/>
              <a:cs typeface="Arial"/>
            </a:endParaRPr>
          </a:p>
          <a:p>
            <a:pPr marL="41275" marR="175260" indent="-3810">
              <a:lnSpc>
                <a:spcPts val="1210"/>
              </a:lnSpc>
              <a:spcBef>
                <a:spcPts val="35"/>
              </a:spcBef>
            </a:pPr>
            <a:r>
              <a:rPr sz="900" dirty="0">
                <a:latin typeface="Arial"/>
                <a:cs typeface="Arial"/>
              </a:rPr>
              <a:t>A</a:t>
            </a:r>
            <a:r>
              <a:rPr sz="900" spc="-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dependable</a:t>
            </a:r>
            <a:r>
              <a:rPr sz="900" spc="-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system provides</a:t>
            </a:r>
            <a:r>
              <a:rPr sz="900" spc="-5" dirty="0">
                <a:latin typeface="Arial"/>
                <a:cs typeface="Arial"/>
              </a:rPr>
              <a:t> </a:t>
            </a:r>
            <a:r>
              <a:rPr sz="900" spc="-20" dirty="0">
                <a:latin typeface="Arial"/>
                <a:cs typeface="Arial"/>
              </a:rPr>
              <a:t>availability,</a:t>
            </a:r>
            <a:r>
              <a:rPr sz="90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reliability,</a:t>
            </a:r>
            <a:r>
              <a:rPr sz="900" spc="-5" dirty="0">
                <a:latin typeface="Arial"/>
                <a:cs typeface="Arial"/>
              </a:rPr>
              <a:t> </a:t>
            </a:r>
            <a:r>
              <a:rPr sz="900" spc="-20" dirty="0">
                <a:latin typeface="Arial"/>
                <a:cs typeface="Arial"/>
              </a:rPr>
              <a:t>safety,</a:t>
            </a:r>
            <a:r>
              <a:rPr sz="90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maintainability, confidentiality, </a:t>
            </a:r>
            <a:r>
              <a:rPr sz="900" dirty="0">
                <a:latin typeface="Arial"/>
                <a:cs typeface="Arial"/>
              </a:rPr>
              <a:t>and</a:t>
            </a:r>
            <a:r>
              <a:rPr sz="900" spc="-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integrity.</a:t>
            </a:r>
            <a:endParaRPr sz="900">
              <a:latin typeface="Arial"/>
              <a:cs typeface="Arial"/>
            </a:endParaRPr>
          </a:p>
          <a:p>
            <a:pPr marL="294640" marR="30480" indent="-120650">
              <a:lnSpc>
                <a:spcPct val="111600"/>
              </a:lnSpc>
              <a:spcBef>
                <a:spcPts val="335"/>
              </a:spcBef>
              <a:buClr>
                <a:srgbClr val="3333B2"/>
              </a:buClr>
              <a:buFont typeface="Menlo"/>
              <a:buChar char="•"/>
              <a:tabLst>
                <a:tab pos="295275" algn="l"/>
              </a:tabLst>
            </a:pPr>
            <a:r>
              <a:rPr sz="900" dirty="0">
                <a:solidFill>
                  <a:srgbClr val="C80000"/>
                </a:solidFill>
                <a:latin typeface="Arial"/>
                <a:cs typeface="Arial"/>
              </a:rPr>
              <a:t>Confidentiality</a:t>
            </a:r>
            <a:r>
              <a:rPr sz="900" dirty="0">
                <a:latin typeface="Arial"/>
                <a:cs typeface="Arial"/>
              </a:rPr>
              <a:t>:</a:t>
            </a:r>
            <a:r>
              <a:rPr sz="900" spc="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refers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to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property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that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information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is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disclosed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only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spc="-25" dirty="0">
                <a:latin typeface="Arial"/>
                <a:cs typeface="Arial"/>
              </a:rPr>
              <a:t>to </a:t>
            </a:r>
            <a:r>
              <a:rPr sz="900" dirty="0">
                <a:latin typeface="Arial"/>
                <a:cs typeface="Arial"/>
              </a:rPr>
              <a:t>authorized</a:t>
            </a:r>
            <a:r>
              <a:rPr sz="900" spc="-5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parties.</a:t>
            </a:r>
            <a:endParaRPr sz="900">
              <a:latin typeface="Arial"/>
              <a:cs typeface="Arial"/>
            </a:endParaRPr>
          </a:p>
          <a:p>
            <a:pPr marL="294640" marR="403225" indent="-120650">
              <a:lnSpc>
                <a:spcPct val="111600"/>
              </a:lnSpc>
              <a:spcBef>
                <a:spcPts val="395"/>
              </a:spcBef>
              <a:buClr>
                <a:srgbClr val="3333B2"/>
              </a:buClr>
              <a:buFont typeface="Menlo"/>
              <a:buChar char="•"/>
              <a:tabLst>
                <a:tab pos="295275" algn="l"/>
              </a:tabLst>
            </a:pPr>
            <a:r>
              <a:rPr sz="900" dirty="0">
                <a:solidFill>
                  <a:srgbClr val="C80000"/>
                </a:solidFill>
                <a:latin typeface="Arial"/>
                <a:cs typeface="Arial"/>
              </a:rPr>
              <a:t>Integrity</a:t>
            </a:r>
            <a:r>
              <a:rPr sz="900" dirty="0">
                <a:latin typeface="Arial"/>
                <a:cs typeface="Arial"/>
              </a:rPr>
              <a:t>:</a:t>
            </a:r>
            <a:r>
              <a:rPr sz="900" spc="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alterations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to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system’s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assets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can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be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made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only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in</a:t>
            </a:r>
            <a:r>
              <a:rPr sz="900" spc="-25" dirty="0">
                <a:latin typeface="Arial"/>
                <a:cs typeface="Arial"/>
              </a:rPr>
              <a:t> an </a:t>
            </a:r>
            <a:r>
              <a:rPr sz="900" dirty="0">
                <a:latin typeface="Arial"/>
                <a:cs typeface="Arial"/>
              </a:rPr>
              <a:t>authorized</a:t>
            </a:r>
            <a:r>
              <a:rPr sz="900" spc="-40" dirty="0">
                <a:latin typeface="Arial"/>
                <a:cs typeface="Arial"/>
              </a:rPr>
              <a:t> way,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ensuring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accuracy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and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completeness.</a:t>
            </a:r>
            <a:endParaRPr sz="9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30"/>
              </a:spcBef>
            </a:pPr>
            <a:endParaRPr sz="1200">
              <a:latin typeface="Arial"/>
              <a:cs typeface="Arial"/>
            </a:endParaRPr>
          </a:p>
          <a:p>
            <a:pPr marL="37465">
              <a:lnSpc>
                <a:spcPct val="100000"/>
              </a:lnSpc>
              <a:spcBef>
                <a:spcPts val="5"/>
              </a:spcBef>
            </a:pP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Alternative</a:t>
            </a:r>
            <a:endParaRPr sz="1000">
              <a:latin typeface="Arial"/>
              <a:cs typeface="Arial"/>
            </a:endParaRPr>
          </a:p>
          <a:p>
            <a:pPr marL="36195">
              <a:lnSpc>
                <a:spcPct val="100000"/>
              </a:lnSpc>
              <a:spcBef>
                <a:spcPts val="100"/>
              </a:spcBef>
            </a:pPr>
            <a:r>
              <a:rPr sz="900" dirty="0">
                <a:latin typeface="Arial"/>
                <a:cs typeface="Arial"/>
              </a:rPr>
              <a:t>We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attempt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to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protect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against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security</a:t>
            </a:r>
            <a:r>
              <a:rPr sz="900" spc="-3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spc="-10" dirty="0">
                <a:solidFill>
                  <a:srgbClr val="3333B2"/>
                </a:solidFill>
                <a:latin typeface="Arial"/>
                <a:cs typeface="Arial"/>
              </a:rPr>
              <a:t>threats</a:t>
            </a:r>
            <a:r>
              <a:rPr sz="900" spc="-10" dirty="0">
                <a:latin typeface="Arial"/>
                <a:cs typeface="Arial"/>
              </a:rPr>
              <a:t>:</a:t>
            </a:r>
            <a:endParaRPr sz="900">
              <a:latin typeface="Arial"/>
              <a:cs typeface="Arial"/>
            </a:endParaRPr>
          </a:p>
          <a:p>
            <a:pPr marL="294640" indent="-158750">
              <a:lnSpc>
                <a:spcPct val="100000"/>
              </a:lnSpc>
              <a:spcBef>
                <a:spcPts val="525"/>
              </a:spcBef>
              <a:buClr>
                <a:srgbClr val="3333B2"/>
              </a:buClr>
              <a:buAutoNum type="arabicPeriod"/>
              <a:tabLst>
                <a:tab pos="295275" algn="l"/>
              </a:tabLst>
            </a:pPr>
            <a:r>
              <a:rPr sz="900" spc="-10" dirty="0">
                <a:latin typeface="Arial"/>
                <a:cs typeface="Arial"/>
              </a:rPr>
              <a:t>Unauthorized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information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disclosure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(</a:t>
            </a:r>
            <a:r>
              <a:rPr sz="900" spc="-10" dirty="0">
                <a:solidFill>
                  <a:srgbClr val="3333B2"/>
                </a:solidFill>
                <a:latin typeface="Arial"/>
                <a:cs typeface="Arial"/>
              </a:rPr>
              <a:t>confidentiality</a:t>
            </a:r>
            <a:r>
              <a:rPr sz="900" spc="-10" dirty="0">
                <a:latin typeface="Arial"/>
                <a:cs typeface="Arial"/>
              </a:rPr>
              <a:t>)</a:t>
            </a:r>
            <a:endParaRPr sz="900">
              <a:latin typeface="Arial"/>
              <a:cs typeface="Arial"/>
            </a:endParaRPr>
          </a:p>
          <a:p>
            <a:pPr marL="294640" indent="-158750">
              <a:lnSpc>
                <a:spcPct val="100000"/>
              </a:lnSpc>
              <a:spcBef>
                <a:spcPts val="525"/>
              </a:spcBef>
              <a:buClr>
                <a:srgbClr val="3333B2"/>
              </a:buClr>
              <a:buAutoNum type="arabicPeriod"/>
              <a:tabLst>
                <a:tab pos="295275" algn="l"/>
              </a:tabLst>
            </a:pPr>
            <a:r>
              <a:rPr sz="900" spc="-10" dirty="0">
                <a:latin typeface="Arial"/>
                <a:cs typeface="Arial"/>
              </a:rPr>
              <a:t>Unauthorized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information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modification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(</a:t>
            </a:r>
            <a:r>
              <a:rPr sz="900" spc="-10" dirty="0">
                <a:solidFill>
                  <a:srgbClr val="3333B2"/>
                </a:solidFill>
                <a:latin typeface="Arial"/>
                <a:cs typeface="Arial"/>
              </a:rPr>
              <a:t>integrity</a:t>
            </a:r>
            <a:r>
              <a:rPr sz="900" spc="-10" dirty="0">
                <a:latin typeface="Arial"/>
                <a:cs typeface="Arial"/>
              </a:rPr>
              <a:t>)</a:t>
            </a:r>
            <a:endParaRPr sz="900">
              <a:latin typeface="Arial"/>
              <a:cs typeface="Arial"/>
            </a:endParaRPr>
          </a:p>
          <a:p>
            <a:pPr marL="294640" indent="-158750">
              <a:lnSpc>
                <a:spcPct val="100000"/>
              </a:lnSpc>
              <a:spcBef>
                <a:spcPts val="525"/>
              </a:spcBef>
              <a:buClr>
                <a:srgbClr val="3333B2"/>
              </a:buClr>
              <a:buAutoNum type="arabicPeriod"/>
              <a:tabLst>
                <a:tab pos="295275" algn="l"/>
              </a:tabLst>
            </a:pPr>
            <a:r>
              <a:rPr sz="900" spc="-10" dirty="0">
                <a:latin typeface="Arial"/>
                <a:cs typeface="Arial"/>
              </a:rPr>
              <a:t>Unauthorized</a:t>
            </a:r>
            <a:r>
              <a:rPr sz="900" spc="-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denial of use </a:t>
            </a:r>
            <a:r>
              <a:rPr sz="900" spc="-10" dirty="0">
                <a:latin typeface="Arial"/>
                <a:cs typeface="Arial"/>
              </a:rPr>
              <a:t>(</a:t>
            </a:r>
            <a:r>
              <a:rPr sz="900" spc="-10" dirty="0">
                <a:solidFill>
                  <a:srgbClr val="3333B2"/>
                </a:solidFill>
                <a:latin typeface="Arial"/>
                <a:cs typeface="Arial"/>
              </a:rPr>
              <a:t>availability</a:t>
            </a:r>
            <a:r>
              <a:rPr sz="900" spc="-10" dirty="0">
                <a:latin typeface="Arial"/>
                <a:cs typeface="Arial"/>
              </a:rPr>
              <a:t>)</a:t>
            </a:r>
            <a:endParaRPr sz="900">
              <a:latin typeface="Arial"/>
              <a:cs typeface="Arial"/>
            </a:endParaRPr>
          </a:p>
        </p:txBody>
      </p:sp>
      <p:grpSp>
        <p:nvGrpSpPr>
          <p:cNvPr id="5" name="object 5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6" name="object 6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8" name="object 8"/>
          <p:cNvSpPr txBox="1"/>
          <p:nvPr/>
        </p:nvSpPr>
        <p:spPr>
          <a:xfrm>
            <a:off x="53467" y="3349927"/>
            <a:ext cx="1223645" cy="104139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dirty="0">
                <a:latin typeface="Arial"/>
                <a:cs typeface="Arial"/>
                <a:hlinkClick r:id="rId2" action="ppaction://hlinksldjump"/>
              </a:rPr>
              <a:t>Security</a:t>
            </a:r>
            <a:r>
              <a:rPr sz="500" spc="-25" dirty="0">
                <a:latin typeface="Arial"/>
                <a:cs typeface="Arial"/>
                <a:hlinkClick r:id="rId2" action="ppaction://hlinksldjump"/>
              </a:rPr>
              <a:t> </a:t>
            </a:r>
            <a:r>
              <a:rPr sz="500" dirty="0">
                <a:latin typeface="Arial"/>
                <a:cs typeface="Arial"/>
                <a:hlinkClick r:id="rId2" action="ppaction://hlinksldjump"/>
              </a:rPr>
              <a:t>threats,</a:t>
            </a:r>
            <a:r>
              <a:rPr sz="500" spc="-25" dirty="0">
                <a:latin typeface="Arial"/>
                <a:cs typeface="Arial"/>
                <a:hlinkClick r:id="rId2" action="ppaction://hlinksldjump"/>
              </a:rPr>
              <a:t> </a:t>
            </a:r>
            <a:r>
              <a:rPr sz="500" dirty="0">
                <a:latin typeface="Arial"/>
                <a:cs typeface="Arial"/>
                <a:hlinkClick r:id="rId2" action="ppaction://hlinksldjump"/>
              </a:rPr>
              <a:t>policies,</a:t>
            </a:r>
            <a:r>
              <a:rPr sz="500" spc="-25" dirty="0">
                <a:latin typeface="Arial"/>
                <a:cs typeface="Arial"/>
                <a:hlinkClick r:id="rId2" action="ppaction://hlinksldjump"/>
              </a:rPr>
              <a:t> </a:t>
            </a:r>
            <a:r>
              <a:rPr sz="500" dirty="0">
                <a:latin typeface="Arial"/>
                <a:cs typeface="Arial"/>
                <a:hlinkClick r:id="rId2" action="ppaction://hlinksldjump"/>
              </a:rPr>
              <a:t>and</a:t>
            </a:r>
            <a:r>
              <a:rPr sz="500" spc="-25" dirty="0">
                <a:latin typeface="Arial"/>
                <a:cs typeface="Arial"/>
                <a:hlinkClick r:id="rId2" action="ppaction://hlinksldjump"/>
              </a:rPr>
              <a:t> </a:t>
            </a:r>
            <a:r>
              <a:rPr sz="500" spc="-10" dirty="0">
                <a:latin typeface="Arial"/>
                <a:cs typeface="Arial"/>
                <a:hlinkClick r:id="rId2" action="ppaction://hlinksldjump"/>
              </a:rPr>
              <a:t>mechanisms</a:t>
            </a:r>
            <a:endParaRPr sz="500">
              <a:latin typeface="Arial"/>
              <a:cs typeface="Arial"/>
            </a:endParaRPr>
          </a:p>
        </p:txBody>
      </p:sp>
    </p:spTree>
  </p:cSld>
  <p:clrMapOvr>
    <a:masterClrMapping/>
  </p:clrMapOvr>
  <p:transition>
    <p:fade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467" y="-1515"/>
            <a:ext cx="255270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500" spc="-10" dirty="0">
                <a:latin typeface="Arial"/>
                <a:cs typeface="Arial"/>
                <a:hlinkClick r:id="rId2" action="ppaction://hlinksldjump"/>
              </a:rPr>
              <a:t>Security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2303995" y="0"/>
            <a:ext cx="2304415" cy="107950"/>
          </a:xfrm>
          <a:custGeom>
            <a:avLst/>
            <a:gdLst/>
            <a:ahLst/>
            <a:cxnLst/>
            <a:rect l="l" t="t" r="r" b="b"/>
            <a:pathLst>
              <a:path w="2304415" h="107950">
                <a:moveTo>
                  <a:pt x="2303995" y="0"/>
                </a:moveTo>
                <a:lnTo>
                  <a:pt x="0" y="0"/>
                </a:lnTo>
                <a:lnTo>
                  <a:pt x="0" y="107530"/>
                </a:lnTo>
                <a:lnTo>
                  <a:pt x="2303995" y="107530"/>
                </a:lnTo>
                <a:lnTo>
                  <a:pt x="2303995" y="0"/>
                </a:lnTo>
                <a:close/>
              </a:path>
            </a:pathLst>
          </a:custGeom>
          <a:solidFill>
            <a:srgbClr val="8484D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4130141" y="-1515"/>
            <a:ext cx="424815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Authentication</a:t>
            </a:r>
            <a:endParaRPr sz="5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95300" y="197711"/>
            <a:ext cx="2320925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200" dirty="0">
                <a:solidFill>
                  <a:srgbClr val="3333B2"/>
                </a:solidFill>
                <a:latin typeface="Arial"/>
                <a:cs typeface="Arial"/>
              </a:rPr>
              <a:t>The</a:t>
            </a:r>
            <a:r>
              <a:rPr sz="1200" spc="-3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200" spc="-10" dirty="0">
                <a:solidFill>
                  <a:srgbClr val="3333B2"/>
                </a:solidFill>
                <a:latin typeface="Arial"/>
                <a:cs typeface="Arial"/>
              </a:rPr>
              <a:t>Needham-</a:t>
            </a:r>
            <a:r>
              <a:rPr sz="1200" dirty="0">
                <a:solidFill>
                  <a:srgbClr val="3333B2"/>
                </a:solidFill>
                <a:latin typeface="Arial"/>
                <a:cs typeface="Arial"/>
              </a:rPr>
              <a:t>Schroeder</a:t>
            </a:r>
            <a:r>
              <a:rPr sz="1200" spc="-3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200" spc="-10" dirty="0">
                <a:solidFill>
                  <a:srgbClr val="3333B2"/>
                </a:solidFill>
                <a:latin typeface="Arial"/>
                <a:cs typeface="Arial"/>
              </a:rPr>
              <a:t>protocol</a:t>
            </a:r>
            <a:endParaRPr sz="1200">
              <a:latin typeface="Arial"/>
              <a:cs typeface="Arial"/>
            </a:endParaRPr>
          </a:p>
        </p:txBody>
      </p:sp>
      <p:pic>
        <p:nvPicPr>
          <p:cNvPr id="6" name="object 6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859701" y="552785"/>
            <a:ext cx="2888595" cy="1089186"/>
          </a:xfrm>
          <a:prstGeom prst="rect">
            <a:avLst/>
          </a:prstGeom>
        </p:spPr>
      </p:pic>
      <p:sp>
        <p:nvSpPr>
          <p:cNvPr id="7" name="object 7"/>
          <p:cNvSpPr txBox="1"/>
          <p:nvPr/>
        </p:nvSpPr>
        <p:spPr>
          <a:xfrm>
            <a:off x="347294" y="1704649"/>
            <a:ext cx="3790315" cy="1130935"/>
          </a:xfrm>
          <a:prstGeom prst="rect">
            <a:avLst/>
          </a:prstGeom>
        </p:spPr>
        <p:txBody>
          <a:bodyPr vert="horz" wrap="square" lIns="0" tIns="546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430"/>
              </a:spcBef>
            </a:pPr>
            <a:r>
              <a:rPr sz="1000" dirty="0">
                <a:solidFill>
                  <a:srgbClr val="C80000"/>
                </a:solidFill>
                <a:latin typeface="Arial"/>
                <a:cs typeface="Arial"/>
              </a:rPr>
              <a:t>Important</a:t>
            </a:r>
            <a:r>
              <a:rPr sz="1000" spc="-15" dirty="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sz="1000" spc="-10" dirty="0">
                <a:solidFill>
                  <a:srgbClr val="C80000"/>
                </a:solidFill>
                <a:latin typeface="Arial"/>
                <a:cs typeface="Arial"/>
              </a:rPr>
              <a:t>observation</a:t>
            </a:r>
            <a:endParaRPr sz="1000">
              <a:latin typeface="Arial"/>
              <a:cs typeface="Arial"/>
            </a:endParaRPr>
          </a:p>
          <a:p>
            <a:pPr marL="12700" marR="5080">
              <a:lnSpc>
                <a:spcPct val="111600"/>
              </a:lnSpc>
              <a:spcBef>
                <a:spcPts val="170"/>
              </a:spcBef>
            </a:pPr>
            <a:r>
              <a:rPr sz="900" dirty="0">
                <a:latin typeface="Arial"/>
                <a:cs typeface="Arial"/>
              </a:rPr>
              <a:t>In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case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of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request-</a:t>
            </a:r>
            <a:r>
              <a:rPr sz="900" dirty="0">
                <a:latin typeface="Arial"/>
                <a:cs typeface="Arial"/>
              </a:rPr>
              <a:t>response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messages,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you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want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to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make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sure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that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25" dirty="0">
                <a:latin typeface="Arial"/>
                <a:cs typeface="Arial"/>
              </a:rPr>
              <a:t>the </a:t>
            </a:r>
            <a:r>
              <a:rPr sz="900" spc="-10" dirty="0">
                <a:latin typeface="Arial"/>
                <a:cs typeface="Arial"/>
              </a:rPr>
              <a:t>received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response,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is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associated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with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sent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request.</a:t>
            </a:r>
            <a:r>
              <a:rPr sz="900" spc="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Mitigates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solidFill>
                  <a:srgbClr val="C80000"/>
                </a:solidFill>
                <a:latin typeface="Arial"/>
                <a:cs typeface="Arial"/>
              </a:rPr>
              <a:t>replay attacks</a:t>
            </a:r>
            <a:r>
              <a:rPr sz="900" spc="-10" dirty="0">
                <a:latin typeface="Arial"/>
                <a:cs typeface="Arial"/>
              </a:rPr>
              <a:t>.</a:t>
            </a:r>
            <a:endParaRPr sz="9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810"/>
              </a:spcBef>
            </a:pP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General</a:t>
            </a:r>
            <a:r>
              <a:rPr sz="1000" spc="-5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principle</a:t>
            </a:r>
            <a:endParaRPr sz="10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295"/>
              </a:spcBef>
            </a:pPr>
            <a:r>
              <a:rPr sz="900" dirty="0">
                <a:latin typeface="Arial"/>
                <a:cs typeface="Arial"/>
              </a:rPr>
              <a:t>Use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solidFill>
                  <a:srgbClr val="C80000"/>
                </a:solidFill>
                <a:latin typeface="Arial"/>
                <a:cs typeface="Arial"/>
              </a:rPr>
              <a:t>nonces</a:t>
            </a:r>
            <a:r>
              <a:rPr sz="900" spc="-25" dirty="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to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relate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any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combination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of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request-</a:t>
            </a:r>
            <a:r>
              <a:rPr sz="900" dirty="0">
                <a:latin typeface="Arial"/>
                <a:cs typeface="Arial"/>
              </a:rPr>
              <a:t>response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messages.</a:t>
            </a:r>
            <a:endParaRPr sz="900">
              <a:latin typeface="Arial"/>
              <a:cs typeface="Arial"/>
            </a:endParaRPr>
          </a:p>
        </p:txBody>
      </p:sp>
      <p:grpSp>
        <p:nvGrpSpPr>
          <p:cNvPr id="8" name="object 8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9" name="object 9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1" name="object 11"/>
          <p:cNvSpPr txBox="1"/>
          <p:nvPr/>
        </p:nvSpPr>
        <p:spPr>
          <a:xfrm>
            <a:off x="53467" y="3349927"/>
            <a:ext cx="699135" cy="104139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10" dirty="0">
                <a:latin typeface="Arial"/>
                <a:cs typeface="Arial"/>
                <a:hlinkClick r:id="rId5" action="ppaction://hlinksldjump"/>
              </a:rPr>
              <a:t>Authentication</a:t>
            </a:r>
            <a:r>
              <a:rPr sz="500" spc="85" dirty="0">
                <a:latin typeface="Arial"/>
                <a:cs typeface="Arial"/>
                <a:hlinkClick r:id="rId5" action="ppaction://hlinksldjump"/>
              </a:rPr>
              <a:t> </a:t>
            </a:r>
            <a:r>
              <a:rPr sz="500" spc="-10" dirty="0">
                <a:latin typeface="Arial"/>
                <a:cs typeface="Arial"/>
                <a:hlinkClick r:id="rId5" action="ppaction://hlinksldjump"/>
              </a:rPr>
              <a:t>protocols</a:t>
            </a:r>
            <a:endParaRPr sz="500">
              <a:latin typeface="Arial"/>
              <a:cs typeface="Arial"/>
            </a:endParaRPr>
          </a:p>
        </p:txBody>
      </p:sp>
    </p:spTree>
  </p:cSld>
  <p:clrMapOvr>
    <a:masterClrMapping/>
  </p:clrMapOvr>
  <p:transition>
    <p:fade/>
  </p:transition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467" y="-1515"/>
            <a:ext cx="255270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500" spc="-10" dirty="0">
                <a:latin typeface="Arial"/>
                <a:cs typeface="Arial"/>
                <a:hlinkClick r:id="rId2" action="ppaction://hlinksldjump"/>
              </a:rPr>
              <a:t>Security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2303995" y="0"/>
            <a:ext cx="2304415" cy="107950"/>
          </a:xfrm>
          <a:custGeom>
            <a:avLst/>
            <a:gdLst/>
            <a:ahLst/>
            <a:cxnLst/>
            <a:rect l="l" t="t" r="r" b="b"/>
            <a:pathLst>
              <a:path w="2304415" h="107950">
                <a:moveTo>
                  <a:pt x="2303995" y="0"/>
                </a:moveTo>
                <a:lnTo>
                  <a:pt x="0" y="0"/>
                </a:lnTo>
                <a:lnTo>
                  <a:pt x="0" y="107530"/>
                </a:lnTo>
                <a:lnTo>
                  <a:pt x="2303995" y="107530"/>
                </a:lnTo>
                <a:lnTo>
                  <a:pt x="2303995" y="0"/>
                </a:lnTo>
                <a:close/>
              </a:path>
            </a:pathLst>
          </a:custGeom>
          <a:solidFill>
            <a:srgbClr val="8484D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4130141" y="-1515"/>
            <a:ext cx="424815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Authentication</a:t>
            </a:r>
            <a:endParaRPr sz="5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95300" y="197711"/>
            <a:ext cx="2028189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200" dirty="0">
                <a:solidFill>
                  <a:srgbClr val="3333B2"/>
                </a:solidFill>
                <a:latin typeface="Arial"/>
                <a:cs typeface="Arial"/>
              </a:rPr>
              <a:t>Mitigate</a:t>
            </a:r>
            <a:r>
              <a:rPr sz="1200" spc="-4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3333B2"/>
                </a:solidFill>
                <a:latin typeface="Arial"/>
                <a:cs typeface="Arial"/>
              </a:rPr>
              <a:t>against</a:t>
            </a:r>
            <a:r>
              <a:rPr sz="1200" spc="-3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3333B2"/>
                </a:solidFill>
                <a:latin typeface="Arial"/>
                <a:cs typeface="Arial"/>
              </a:rPr>
              <a:t>reuse</a:t>
            </a:r>
            <a:r>
              <a:rPr sz="1200" spc="-3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3333B2"/>
                </a:solidFill>
                <a:latin typeface="Arial"/>
                <a:cs typeface="Arial"/>
              </a:rPr>
              <a:t>of</a:t>
            </a:r>
            <a:r>
              <a:rPr sz="1200" spc="-3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200" spc="-20" dirty="0">
                <a:solidFill>
                  <a:srgbClr val="3333B2"/>
                </a:solidFill>
                <a:latin typeface="Arial"/>
                <a:cs typeface="Arial"/>
              </a:rPr>
              <a:t>keys</a:t>
            </a:r>
            <a:endParaRPr sz="1200">
              <a:latin typeface="Arial"/>
              <a:cs typeface="Arial"/>
            </a:endParaRPr>
          </a:p>
        </p:txBody>
      </p:sp>
      <p:pic>
        <p:nvPicPr>
          <p:cNvPr id="6" name="object 6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859520" y="561574"/>
            <a:ext cx="2890342" cy="1519548"/>
          </a:xfrm>
          <a:prstGeom prst="rect">
            <a:avLst/>
          </a:prstGeom>
        </p:spPr>
      </p:pic>
      <p:sp>
        <p:nvSpPr>
          <p:cNvPr id="7" name="object 7"/>
          <p:cNvSpPr txBox="1"/>
          <p:nvPr/>
        </p:nvSpPr>
        <p:spPr>
          <a:xfrm>
            <a:off x="321894" y="2110767"/>
            <a:ext cx="3516629" cy="857250"/>
          </a:xfrm>
          <a:prstGeom prst="rect">
            <a:avLst/>
          </a:prstGeom>
        </p:spPr>
        <p:txBody>
          <a:bodyPr vert="horz" wrap="square" lIns="0" tIns="8382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660"/>
              </a:spcBef>
            </a:pPr>
            <a:r>
              <a:rPr sz="1000" dirty="0">
                <a:solidFill>
                  <a:srgbClr val="4C994C"/>
                </a:solidFill>
                <a:latin typeface="Arial"/>
                <a:cs typeface="Arial"/>
              </a:rPr>
              <a:t>Some</a:t>
            </a:r>
            <a:r>
              <a:rPr sz="1000" spc="-35" dirty="0">
                <a:solidFill>
                  <a:srgbClr val="4C994C"/>
                </a:solidFill>
                <a:latin typeface="Arial"/>
                <a:cs typeface="Arial"/>
              </a:rPr>
              <a:t> </a:t>
            </a:r>
            <a:r>
              <a:rPr sz="1000" spc="-10" dirty="0">
                <a:solidFill>
                  <a:srgbClr val="4C994C"/>
                </a:solidFill>
                <a:latin typeface="Arial"/>
                <a:cs typeface="Arial"/>
              </a:rPr>
              <a:t>observations</a:t>
            </a:r>
            <a:endParaRPr sz="1000">
              <a:latin typeface="Arial"/>
              <a:cs typeface="Arial"/>
            </a:endParaRPr>
          </a:p>
          <a:p>
            <a:pPr marL="290830" indent="-120650">
              <a:lnSpc>
                <a:spcPct val="100000"/>
              </a:lnSpc>
              <a:spcBef>
                <a:spcPts val="500"/>
              </a:spcBef>
              <a:buClr>
                <a:srgbClr val="3333B2"/>
              </a:buClr>
              <a:buFont typeface="Menlo"/>
              <a:buChar char="•"/>
              <a:tabLst>
                <a:tab pos="291465" algn="l"/>
              </a:tabLst>
            </a:pPr>
            <a:r>
              <a:rPr sz="900" dirty="0">
                <a:latin typeface="Arial"/>
                <a:cs typeface="Arial"/>
              </a:rPr>
              <a:t>Note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how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i="1" dirty="0">
                <a:latin typeface="Arial"/>
                <a:cs typeface="Arial"/>
              </a:rPr>
              <a:t>B1</a:t>
            </a:r>
            <a:r>
              <a:rPr sz="900" i="1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ties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message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#2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to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25" dirty="0">
                <a:latin typeface="Arial"/>
                <a:cs typeface="Arial"/>
              </a:rPr>
              <a:t>#5</a:t>
            </a:r>
            <a:endParaRPr sz="900">
              <a:latin typeface="Arial"/>
              <a:cs typeface="Arial"/>
            </a:endParaRPr>
          </a:p>
          <a:p>
            <a:pPr marL="290830" indent="-120650">
              <a:lnSpc>
                <a:spcPct val="100000"/>
              </a:lnSpc>
              <a:spcBef>
                <a:spcPts val="525"/>
              </a:spcBef>
              <a:buClr>
                <a:srgbClr val="3333B2"/>
              </a:buClr>
              <a:buFont typeface="Menlo"/>
              <a:buChar char="•"/>
              <a:tabLst>
                <a:tab pos="291465" algn="l"/>
              </a:tabLst>
            </a:pPr>
            <a:r>
              <a:rPr sz="900" dirty="0">
                <a:latin typeface="Arial"/>
                <a:cs typeface="Arial"/>
              </a:rPr>
              <a:t>Note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that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by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returning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i="1" dirty="0">
                <a:latin typeface="Arial"/>
                <a:cs typeface="Arial"/>
              </a:rPr>
              <a:t>R</a:t>
            </a:r>
            <a:r>
              <a:rPr sz="1050" i="1" baseline="-15873" dirty="0">
                <a:latin typeface="Arial"/>
                <a:cs typeface="Arial"/>
              </a:rPr>
              <a:t>A2</a:t>
            </a:r>
            <a:r>
              <a:rPr sz="1050" i="1" spc="7" baseline="-15873" dirty="0">
                <a:latin typeface="Arial"/>
                <a:cs typeface="Arial"/>
              </a:rPr>
              <a:t> </a:t>
            </a:r>
            <a:r>
              <a:rPr sz="900" i="1" spc="150" dirty="0">
                <a:latin typeface="Menlo"/>
                <a:cs typeface="Menlo"/>
              </a:rPr>
              <a:t>−</a:t>
            </a:r>
            <a:r>
              <a:rPr sz="900" i="1" spc="-420" dirty="0">
                <a:latin typeface="Menlo"/>
                <a:cs typeface="Menlo"/>
              </a:rPr>
              <a:t> </a:t>
            </a:r>
            <a:r>
              <a:rPr sz="900" dirty="0">
                <a:latin typeface="Arial"/>
                <a:cs typeface="Arial"/>
              </a:rPr>
              <a:t>1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in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#6,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Bob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proves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he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knows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i="1" spc="-20" dirty="0">
                <a:latin typeface="Arial"/>
                <a:cs typeface="Arial"/>
              </a:rPr>
              <a:t>K</a:t>
            </a:r>
            <a:r>
              <a:rPr sz="1050" i="1" spc="-30" baseline="-15873" dirty="0">
                <a:latin typeface="Arial"/>
                <a:cs typeface="Arial"/>
              </a:rPr>
              <a:t>A</a:t>
            </a:r>
            <a:r>
              <a:rPr sz="1050" i="1" spc="-30" baseline="-15873" dirty="0">
                <a:latin typeface="Menlo"/>
                <a:cs typeface="Menlo"/>
              </a:rPr>
              <a:t>,</a:t>
            </a:r>
            <a:r>
              <a:rPr sz="1050" i="1" spc="-30" baseline="-15873" dirty="0">
                <a:latin typeface="Arial"/>
                <a:cs typeface="Arial"/>
              </a:rPr>
              <a:t>B</a:t>
            </a:r>
            <a:endParaRPr sz="1050" baseline="-15873">
              <a:latin typeface="Arial"/>
              <a:cs typeface="Arial"/>
            </a:endParaRPr>
          </a:p>
          <a:p>
            <a:pPr marL="287020" indent="-116839">
              <a:lnSpc>
                <a:spcPct val="100000"/>
              </a:lnSpc>
              <a:spcBef>
                <a:spcPts val="525"/>
              </a:spcBef>
              <a:buClr>
                <a:srgbClr val="3333B2"/>
              </a:buClr>
              <a:buFont typeface="Menlo"/>
              <a:buChar char="•"/>
              <a:tabLst>
                <a:tab pos="287655" algn="l"/>
              </a:tabLst>
            </a:pPr>
            <a:r>
              <a:rPr sz="900" dirty="0">
                <a:latin typeface="Arial"/>
                <a:cs typeface="Arial"/>
              </a:rPr>
              <a:t>And,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likewise,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in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case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of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Alice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in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#6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(by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modifying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i="1" spc="-10" dirty="0">
                <a:latin typeface="Arial"/>
                <a:cs typeface="Arial"/>
              </a:rPr>
              <a:t>R</a:t>
            </a:r>
            <a:r>
              <a:rPr sz="1050" i="1" spc="-15" baseline="-15873" dirty="0">
                <a:latin typeface="Arial"/>
                <a:cs typeface="Arial"/>
              </a:rPr>
              <a:t>B2</a:t>
            </a:r>
            <a:r>
              <a:rPr sz="1050" i="1" spc="-157" baseline="-15873" dirty="0">
                <a:latin typeface="Arial"/>
                <a:cs typeface="Arial"/>
              </a:rPr>
              <a:t> </a:t>
            </a:r>
            <a:r>
              <a:rPr sz="900" spc="-25" dirty="0">
                <a:latin typeface="Arial"/>
                <a:cs typeface="Arial"/>
              </a:rPr>
              <a:t>).</a:t>
            </a:r>
            <a:endParaRPr sz="900">
              <a:latin typeface="Arial"/>
              <a:cs typeface="Arial"/>
            </a:endParaRPr>
          </a:p>
        </p:txBody>
      </p:sp>
      <p:grpSp>
        <p:nvGrpSpPr>
          <p:cNvPr id="8" name="object 8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9" name="object 9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1" name="object 11"/>
          <p:cNvSpPr txBox="1"/>
          <p:nvPr/>
        </p:nvSpPr>
        <p:spPr>
          <a:xfrm>
            <a:off x="53467" y="3349927"/>
            <a:ext cx="699135" cy="104139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10" dirty="0">
                <a:latin typeface="Arial"/>
                <a:cs typeface="Arial"/>
                <a:hlinkClick r:id="rId5" action="ppaction://hlinksldjump"/>
              </a:rPr>
              <a:t>Authentication</a:t>
            </a:r>
            <a:r>
              <a:rPr sz="500" spc="85" dirty="0">
                <a:latin typeface="Arial"/>
                <a:cs typeface="Arial"/>
                <a:hlinkClick r:id="rId5" action="ppaction://hlinksldjump"/>
              </a:rPr>
              <a:t> </a:t>
            </a:r>
            <a:r>
              <a:rPr sz="500" spc="-10" dirty="0">
                <a:latin typeface="Arial"/>
                <a:cs typeface="Arial"/>
                <a:hlinkClick r:id="rId5" action="ppaction://hlinksldjump"/>
              </a:rPr>
              <a:t>protocols</a:t>
            </a:r>
            <a:endParaRPr sz="500">
              <a:latin typeface="Arial"/>
              <a:cs typeface="Arial"/>
            </a:endParaRPr>
          </a:p>
        </p:txBody>
      </p:sp>
    </p:spTree>
  </p:cSld>
  <p:clrMapOvr>
    <a:masterClrMapping/>
  </p:clrMapOvr>
  <p:transition>
    <p:fade/>
  </p:transition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467" y="-1515"/>
            <a:ext cx="255270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500" spc="-10" dirty="0">
                <a:latin typeface="Arial"/>
                <a:cs typeface="Arial"/>
                <a:hlinkClick r:id="rId2" action="ppaction://hlinksldjump"/>
              </a:rPr>
              <a:t>Security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2303995" y="0"/>
            <a:ext cx="2304415" cy="107950"/>
          </a:xfrm>
          <a:custGeom>
            <a:avLst/>
            <a:gdLst/>
            <a:ahLst/>
            <a:cxnLst/>
            <a:rect l="l" t="t" r="r" b="b"/>
            <a:pathLst>
              <a:path w="2304415" h="107950">
                <a:moveTo>
                  <a:pt x="2303995" y="0"/>
                </a:moveTo>
                <a:lnTo>
                  <a:pt x="0" y="0"/>
                </a:lnTo>
                <a:lnTo>
                  <a:pt x="0" y="107530"/>
                </a:lnTo>
                <a:lnTo>
                  <a:pt x="2303995" y="107530"/>
                </a:lnTo>
                <a:lnTo>
                  <a:pt x="2303995" y="0"/>
                </a:lnTo>
                <a:close/>
              </a:path>
            </a:pathLst>
          </a:custGeom>
          <a:solidFill>
            <a:srgbClr val="8484D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4130141" y="-1515"/>
            <a:ext cx="424815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Authentication</a:t>
            </a:r>
            <a:endParaRPr sz="5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95300" y="197711"/>
            <a:ext cx="1197610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200" dirty="0">
                <a:solidFill>
                  <a:srgbClr val="3333B2"/>
                </a:solidFill>
                <a:latin typeface="Arial"/>
                <a:cs typeface="Arial"/>
              </a:rPr>
              <a:t>Using</a:t>
            </a:r>
            <a:r>
              <a:rPr sz="1200" spc="-5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3333B2"/>
                </a:solidFill>
                <a:latin typeface="Arial"/>
                <a:cs typeface="Arial"/>
              </a:rPr>
              <a:t>public</a:t>
            </a:r>
            <a:r>
              <a:rPr sz="1200" spc="-5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200" spc="-20" dirty="0">
                <a:solidFill>
                  <a:srgbClr val="3333B2"/>
                </a:solidFill>
                <a:latin typeface="Arial"/>
                <a:cs typeface="Arial"/>
              </a:rPr>
              <a:t>keys</a:t>
            </a:r>
            <a:endParaRPr sz="1200">
              <a:latin typeface="Arial"/>
              <a:cs typeface="Arial"/>
            </a:endParaRPr>
          </a:p>
        </p:txBody>
      </p:sp>
      <p:pic>
        <p:nvPicPr>
          <p:cNvPr id="6" name="object 6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434401" y="556553"/>
            <a:ext cx="1739264" cy="723896"/>
          </a:xfrm>
          <a:prstGeom prst="rect">
            <a:avLst/>
          </a:prstGeom>
        </p:spPr>
      </p:pic>
      <p:sp>
        <p:nvSpPr>
          <p:cNvPr id="7" name="object 7"/>
          <p:cNvSpPr txBox="1"/>
          <p:nvPr/>
        </p:nvSpPr>
        <p:spPr>
          <a:xfrm>
            <a:off x="321894" y="1391747"/>
            <a:ext cx="3966210" cy="144716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95"/>
              </a:spcBef>
            </a:pP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Steps</a:t>
            </a:r>
            <a:endParaRPr sz="1000">
              <a:latin typeface="Arial"/>
              <a:cs typeface="Arial"/>
            </a:endParaRPr>
          </a:p>
          <a:p>
            <a:pPr marL="290830" marR="33020" indent="-158750">
              <a:lnSpc>
                <a:spcPct val="111600"/>
              </a:lnSpc>
              <a:spcBef>
                <a:spcPts val="570"/>
              </a:spcBef>
              <a:buClr>
                <a:srgbClr val="3333B2"/>
              </a:buClr>
              <a:buAutoNum type="arabicPeriod"/>
              <a:tabLst>
                <a:tab pos="287655" algn="l"/>
              </a:tabLst>
            </a:pPr>
            <a:r>
              <a:rPr sz="900" dirty="0">
                <a:latin typeface="Arial"/>
                <a:cs typeface="Arial"/>
              </a:rPr>
              <a:t>Alice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tells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Bob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she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wants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to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talk,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sending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nonce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i="1" dirty="0">
                <a:latin typeface="Arial"/>
                <a:cs typeface="Arial"/>
              </a:rPr>
              <a:t>R</a:t>
            </a:r>
            <a:r>
              <a:rPr sz="1050" i="1" baseline="-15873" dirty="0">
                <a:latin typeface="Arial"/>
                <a:cs typeface="Arial"/>
              </a:rPr>
              <a:t>A</a:t>
            </a:r>
            <a:r>
              <a:rPr sz="900" dirty="0">
                <a:latin typeface="Arial"/>
                <a:cs typeface="Arial"/>
              </a:rPr>
              <a:t>,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and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encrypting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25" dirty="0">
                <a:latin typeface="Arial"/>
                <a:cs typeface="Arial"/>
              </a:rPr>
              <a:t>the </a:t>
            </a:r>
            <a:r>
              <a:rPr sz="900" dirty="0">
                <a:latin typeface="Arial"/>
                <a:cs typeface="Arial"/>
              </a:rPr>
              <a:t>message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with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Bob’s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public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spc="-20" dirty="0">
                <a:latin typeface="Arial"/>
                <a:cs typeface="Arial"/>
              </a:rPr>
              <a:t>key.</a:t>
            </a:r>
            <a:endParaRPr sz="900">
              <a:latin typeface="Arial"/>
              <a:cs typeface="Arial"/>
            </a:endParaRPr>
          </a:p>
          <a:p>
            <a:pPr marL="290830" marR="30480" indent="-158750">
              <a:lnSpc>
                <a:spcPct val="111600"/>
              </a:lnSpc>
              <a:spcBef>
                <a:spcPts val="395"/>
              </a:spcBef>
              <a:buClr>
                <a:srgbClr val="3333B2"/>
              </a:buClr>
              <a:buAutoNum type="arabicPeriod"/>
              <a:tabLst>
                <a:tab pos="291465" algn="l"/>
              </a:tabLst>
            </a:pPr>
            <a:r>
              <a:rPr sz="900" dirty="0">
                <a:latin typeface="Arial"/>
                <a:cs typeface="Arial"/>
              </a:rPr>
              <a:t>Bob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generates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shared</a:t>
            </a:r>
            <a:r>
              <a:rPr sz="900" spc="-2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secret</a:t>
            </a:r>
            <a:r>
              <a:rPr sz="900" spc="-2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C80000"/>
                </a:solidFill>
                <a:latin typeface="Arial"/>
                <a:cs typeface="Arial"/>
              </a:rPr>
              <a:t>session</a:t>
            </a:r>
            <a:r>
              <a:rPr sz="900" spc="-20" dirty="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C80000"/>
                </a:solidFill>
                <a:latin typeface="Arial"/>
                <a:cs typeface="Arial"/>
              </a:rPr>
              <a:t>key</a:t>
            </a:r>
            <a:r>
              <a:rPr sz="900" spc="-25" dirty="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sz="900" i="1" spc="-70" dirty="0">
                <a:latin typeface="Arial"/>
                <a:cs typeface="Arial"/>
              </a:rPr>
              <a:t>K</a:t>
            </a:r>
            <a:r>
              <a:rPr sz="1050" i="1" spc="-104" baseline="-15873" dirty="0">
                <a:latin typeface="Arial"/>
                <a:cs typeface="Arial"/>
              </a:rPr>
              <a:t>A</a:t>
            </a:r>
            <a:r>
              <a:rPr sz="1050" i="1" spc="-104" baseline="-15873" dirty="0">
                <a:latin typeface="Menlo"/>
                <a:cs typeface="Menlo"/>
              </a:rPr>
              <a:t>,</a:t>
            </a:r>
            <a:r>
              <a:rPr sz="1050" i="1" spc="-104" baseline="-15873" dirty="0">
                <a:latin typeface="Arial"/>
                <a:cs typeface="Arial"/>
              </a:rPr>
              <a:t>B</a:t>
            </a:r>
            <a:r>
              <a:rPr sz="1050" i="1" spc="-172" baseline="-15873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,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solidFill>
                  <a:srgbClr val="3333B2"/>
                </a:solidFill>
                <a:latin typeface="Arial"/>
                <a:cs typeface="Arial"/>
              </a:rPr>
              <a:t>proves</a:t>
            </a:r>
            <a:r>
              <a:rPr sz="900" spc="-2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he</a:t>
            </a:r>
            <a:r>
              <a:rPr sz="900" spc="-2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is</a:t>
            </a:r>
            <a:r>
              <a:rPr sz="900" spc="-2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the</a:t>
            </a:r>
            <a:r>
              <a:rPr sz="900" spc="-2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spc="-10" dirty="0">
                <a:solidFill>
                  <a:srgbClr val="3333B2"/>
                </a:solidFill>
                <a:latin typeface="Arial"/>
                <a:cs typeface="Arial"/>
              </a:rPr>
              <a:t>owner </a:t>
            </a:r>
            <a:r>
              <a:rPr sz="900" dirty="0">
                <a:latin typeface="Arial"/>
                <a:cs typeface="Arial"/>
              </a:rPr>
              <a:t>of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i="1" dirty="0">
                <a:latin typeface="Arial"/>
                <a:cs typeface="Arial"/>
              </a:rPr>
              <a:t>PK</a:t>
            </a:r>
            <a:r>
              <a:rPr sz="1050" i="1" baseline="-15873" dirty="0">
                <a:latin typeface="Arial"/>
                <a:cs typeface="Arial"/>
              </a:rPr>
              <a:t>B</a:t>
            </a:r>
            <a:r>
              <a:rPr sz="1050" i="1" spc="165" baseline="-15873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by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decrypting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i="1" dirty="0">
                <a:latin typeface="Arial"/>
                <a:cs typeface="Arial"/>
              </a:rPr>
              <a:t>R</a:t>
            </a:r>
            <a:r>
              <a:rPr sz="1050" i="1" baseline="-15873" dirty="0">
                <a:latin typeface="Arial"/>
                <a:cs typeface="Arial"/>
              </a:rPr>
              <a:t>A</a:t>
            </a:r>
            <a:r>
              <a:rPr sz="900" dirty="0">
                <a:latin typeface="Arial"/>
                <a:cs typeface="Arial"/>
              </a:rPr>
              <a:t>,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and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challenges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Alice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to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prove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she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owns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i="1" spc="-20" dirty="0">
                <a:latin typeface="Arial"/>
                <a:cs typeface="Arial"/>
              </a:rPr>
              <a:t>PK</a:t>
            </a:r>
            <a:r>
              <a:rPr sz="1050" i="1" spc="-30" baseline="-15873" dirty="0">
                <a:latin typeface="Arial"/>
                <a:cs typeface="Arial"/>
              </a:rPr>
              <a:t>A</a:t>
            </a:r>
            <a:r>
              <a:rPr sz="900" spc="-20" dirty="0">
                <a:latin typeface="Arial"/>
                <a:cs typeface="Arial"/>
              </a:rPr>
              <a:t>.</a:t>
            </a:r>
            <a:endParaRPr sz="900">
              <a:latin typeface="Arial"/>
              <a:cs typeface="Arial"/>
            </a:endParaRPr>
          </a:p>
          <a:p>
            <a:pPr marL="290830" marR="55244" indent="-158750">
              <a:lnSpc>
                <a:spcPct val="120700"/>
              </a:lnSpc>
              <a:spcBef>
                <a:spcPts val="305"/>
              </a:spcBef>
              <a:buClr>
                <a:srgbClr val="3333B2"/>
              </a:buClr>
              <a:buAutoNum type="arabicPeriod"/>
              <a:tabLst>
                <a:tab pos="287655" algn="l"/>
              </a:tabLst>
            </a:pPr>
            <a:r>
              <a:rPr sz="900" dirty="0">
                <a:latin typeface="Arial"/>
                <a:cs typeface="Arial"/>
              </a:rPr>
              <a:t>Alice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decrypts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response,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and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solidFill>
                  <a:srgbClr val="3333B2"/>
                </a:solidFill>
                <a:latin typeface="Arial"/>
                <a:cs typeface="Arial"/>
              </a:rPr>
              <a:t>proves</a:t>
            </a:r>
            <a:r>
              <a:rPr sz="900" spc="-2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to</a:t>
            </a:r>
            <a:r>
              <a:rPr sz="900" spc="-2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Bob</a:t>
            </a:r>
            <a:r>
              <a:rPr sz="900" spc="-2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that</a:t>
            </a:r>
            <a:r>
              <a:rPr sz="900" spc="-2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she</a:t>
            </a:r>
            <a:r>
              <a:rPr sz="900" spc="-2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is</a:t>
            </a:r>
            <a:r>
              <a:rPr sz="900" spc="-2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Alice</a:t>
            </a:r>
            <a:r>
              <a:rPr sz="900" spc="-2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by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20" dirty="0">
                <a:latin typeface="Arial"/>
                <a:cs typeface="Arial"/>
              </a:rPr>
              <a:t>then </a:t>
            </a:r>
            <a:r>
              <a:rPr sz="900" dirty="0">
                <a:latin typeface="Arial"/>
                <a:cs typeface="Arial"/>
              </a:rPr>
              <a:t>sending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Bob’s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nonce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back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encrypted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with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generated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session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spc="-25" dirty="0">
                <a:latin typeface="Arial"/>
                <a:cs typeface="Arial"/>
              </a:rPr>
              <a:t>key </a:t>
            </a:r>
            <a:r>
              <a:rPr sz="1350" i="1" spc="-104" baseline="12345" dirty="0">
                <a:latin typeface="Arial"/>
                <a:cs typeface="Arial"/>
              </a:rPr>
              <a:t>K</a:t>
            </a:r>
            <a:r>
              <a:rPr sz="700" i="1" spc="-70" dirty="0">
                <a:latin typeface="Arial"/>
                <a:cs typeface="Arial"/>
              </a:rPr>
              <a:t>A</a:t>
            </a:r>
            <a:r>
              <a:rPr sz="700" i="1" spc="-70" dirty="0">
                <a:latin typeface="Menlo"/>
                <a:cs typeface="Menlo"/>
              </a:rPr>
              <a:t>,</a:t>
            </a:r>
            <a:r>
              <a:rPr sz="700" i="1" spc="-70" dirty="0">
                <a:latin typeface="Arial"/>
                <a:cs typeface="Arial"/>
              </a:rPr>
              <a:t>B</a:t>
            </a:r>
            <a:r>
              <a:rPr sz="700" i="1" spc="-95" dirty="0">
                <a:latin typeface="Arial"/>
                <a:cs typeface="Arial"/>
              </a:rPr>
              <a:t> </a:t>
            </a:r>
            <a:r>
              <a:rPr sz="1350" spc="-75" baseline="12345" dirty="0">
                <a:latin typeface="Arial"/>
                <a:cs typeface="Arial"/>
              </a:rPr>
              <a:t>.</a:t>
            </a:r>
            <a:endParaRPr sz="1350" baseline="12345">
              <a:latin typeface="Arial"/>
              <a:cs typeface="Arial"/>
            </a:endParaRPr>
          </a:p>
        </p:txBody>
      </p:sp>
      <p:grpSp>
        <p:nvGrpSpPr>
          <p:cNvPr id="8" name="object 8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9" name="object 9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1" name="object 11"/>
          <p:cNvSpPr txBox="1"/>
          <p:nvPr/>
        </p:nvSpPr>
        <p:spPr>
          <a:xfrm>
            <a:off x="53467" y="3349927"/>
            <a:ext cx="699135" cy="104139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10" dirty="0">
                <a:latin typeface="Arial"/>
                <a:cs typeface="Arial"/>
                <a:hlinkClick r:id="rId5" action="ppaction://hlinksldjump"/>
              </a:rPr>
              <a:t>Authentication</a:t>
            </a:r>
            <a:r>
              <a:rPr sz="500" spc="85" dirty="0">
                <a:latin typeface="Arial"/>
                <a:cs typeface="Arial"/>
                <a:hlinkClick r:id="rId5" action="ppaction://hlinksldjump"/>
              </a:rPr>
              <a:t> </a:t>
            </a:r>
            <a:r>
              <a:rPr sz="500" spc="-10" dirty="0">
                <a:latin typeface="Arial"/>
                <a:cs typeface="Arial"/>
                <a:hlinkClick r:id="rId5" action="ppaction://hlinksldjump"/>
              </a:rPr>
              <a:t>protocols</a:t>
            </a:r>
            <a:endParaRPr sz="500">
              <a:latin typeface="Arial"/>
              <a:cs typeface="Arial"/>
            </a:endParaRPr>
          </a:p>
        </p:txBody>
      </p:sp>
    </p:spTree>
  </p:cSld>
  <p:clrMapOvr>
    <a:masterClrMapping/>
  </p:clrMapOvr>
  <p:transition>
    <p:fade/>
  </p:transition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467" y="-1515"/>
            <a:ext cx="255270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500" spc="-10" dirty="0">
                <a:latin typeface="Arial"/>
                <a:cs typeface="Arial"/>
                <a:hlinkClick r:id="rId2" action="ppaction://hlinksldjump"/>
              </a:rPr>
              <a:t>Security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2303995" y="0"/>
            <a:ext cx="2304415" cy="107950"/>
          </a:xfrm>
          <a:custGeom>
            <a:avLst/>
            <a:gdLst/>
            <a:ahLst/>
            <a:cxnLst/>
            <a:rect l="l" t="t" r="r" b="b"/>
            <a:pathLst>
              <a:path w="2304415" h="107950">
                <a:moveTo>
                  <a:pt x="2303995" y="0"/>
                </a:moveTo>
                <a:lnTo>
                  <a:pt x="0" y="0"/>
                </a:lnTo>
                <a:lnTo>
                  <a:pt x="0" y="107530"/>
                </a:lnTo>
                <a:lnTo>
                  <a:pt x="2303995" y="107530"/>
                </a:lnTo>
                <a:lnTo>
                  <a:pt x="2303995" y="0"/>
                </a:lnTo>
                <a:close/>
              </a:path>
            </a:pathLst>
          </a:custGeom>
          <a:solidFill>
            <a:srgbClr val="8484D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4130141" y="-1515"/>
            <a:ext cx="424815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Authentication</a:t>
            </a:r>
            <a:endParaRPr sz="5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95300" y="197711"/>
            <a:ext cx="1922145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200" dirty="0">
                <a:solidFill>
                  <a:srgbClr val="3333B2"/>
                </a:solidFill>
                <a:latin typeface="Arial"/>
                <a:cs typeface="Arial"/>
              </a:rPr>
              <a:t>Practical</a:t>
            </a:r>
            <a:r>
              <a:rPr sz="1200" spc="-7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3333B2"/>
                </a:solidFill>
                <a:latin typeface="Arial"/>
                <a:cs typeface="Arial"/>
              </a:rPr>
              <a:t>example:</a:t>
            </a:r>
            <a:r>
              <a:rPr sz="1200" spc="-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200" spc="-10" dirty="0">
                <a:solidFill>
                  <a:srgbClr val="3333B2"/>
                </a:solidFill>
                <a:latin typeface="Arial"/>
                <a:cs typeface="Arial"/>
              </a:rPr>
              <a:t>Kerberos</a:t>
            </a:r>
            <a:endParaRPr sz="1200">
              <a:latin typeface="Arial"/>
              <a:cs typeface="Arial"/>
            </a:endParaRPr>
          </a:p>
        </p:txBody>
      </p:sp>
      <p:pic>
        <p:nvPicPr>
          <p:cNvPr id="6" name="object 6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675051" y="515802"/>
            <a:ext cx="3262949" cy="1228237"/>
          </a:xfrm>
          <a:prstGeom prst="rect">
            <a:avLst/>
          </a:prstGeom>
        </p:spPr>
      </p:pic>
      <p:sp>
        <p:nvSpPr>
          <p:cNvPr id="7" name="object 7"/>
          <p:cNvSpPr txBox="1"/>
          <p:nvPr/>
        </p:nvSpPr>
        <p:spPr>
          <a:xfrm>
            <a:off x="321894" y="1710704"/>
            <a:ext cx="3964304" cy="1520190"/>
          </a:xfrm>
          <a:prstGeom prst="rect">
            <a:avLst/>
          </a:prstGeom>
        </p:spPr>
        <p:txBody>
          <a:bodyPr vert="horz" wrap="square" lIns="0" tIns="8382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660"/>
              </a:spcBef>
            </a:pP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Essence</a:t>
            </a:r>
            <a:endParaRPr sz="1000">
              <a:latin typeface="Arial"/>
              <a:cs typeface="Arial"/>
            </a:endParaRPr>
          </a:p>
          <a:p>
            <a:pPr marL="69215">
              <a:lnSpc>
                <a:spcPct val="100000"/>
              </a:lnSpc>
              <a:spcBef>
                <a:spcPts val="500"/>
              </a:spcBef>
            </a:pP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1,2</a:t>
            </a:r>
            <a:r>
              <a:rPr sz="900" spc="18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Alice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types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in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her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login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name.</a:t>
            </a:r>
            <a:endParaRPr sz="900">
              <a:latin typeface="Arial"/>
              <a:cs typeface="Arial"/>
            </a:endParaRPr>
          </a:p>
          <a:p>
            <a:pPr marL="290830" marR="83820" indent="-127000">
              <a:lnSpc>
                <a:spcPct val="111600"/>
              </a:lnSpc>
              <a:spcBef>
                <a:spcPts val="400"/>
              </a:spcBef>
            </a:pP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3</a:t>
            </a:r>
            <a:r>
              <a:rPr sz="900" spc="23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5" dirty="0">
                <a:latin typeface="Arial"/>
                <a:cs typeface="Arial"/>
              </a:rPr>
              <a:t> </a:t>
            </a:r>
            <a:r>
              <a:rPr sz="900" spc="-10" dirty="0">
                <a:solidFill>
                  <a:srgbClr val="C80000"/>
                </a:solidFill>
                <a:latin typeface="Arial"/>
                <a:cs typeface="Arial"/>
              </a:rPr>
              <a:t>Authentication</a:t>
            </a:r>
            <a:r>
              <a:rPr sz="900" dirty="0">
                <a:solidFill>
                  <a:srgbClr val="C80000"/>
                </a:solidFill>
                <a:latin typeface="Arial"/>
                <a:cs typeface="Arial"/>
              </a:rPr>
              <a:t> Service</a:t>
            </a:r>
            <a:r>
              <a:rPr sz="900" spc="5" dirty="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returns</a:t>
            </a:r>
            <a:r>
              <a:rPr sz="900" spc="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 </a:t>
            </a:r>
            <a:r>
              <a:rPr sz="900" spc="-10" dirty="0">
                <a:solidFill>
                  <a:srgbClr val="C80000"/>
                </a:solidFill>
                <a:latin typeface="Arial"/>
                <a:cs typeface="Arial"/>
              </a:rPr>
              <a:t>ticket</a:t>
            </a:r>
            <a:r>
              <a:rPr sz="900" spc="5" dirty="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sz="900" i="1" spc="-40" dirty="0">
                <a:latin typeface="Arial"/>
                <a:cs typeface="Arial"/>
              </a:rPr>
              <a:t>K</a:t>
            </a:r>
            <a:r>
              <a:rPr sz="1050" i="1" spc="-60" baseline="-15873" dirty="0">
                <a:latin typeface="Arial"/>
                <a:cs typeface="Arial"/>
              </a:rPr>
              <a:t>AS</a:t>
            </a:r>
            <a:r>
              <a:rPr sz="1050" i="1" spc="-60" baseline="-15873" dirty="0">
                <a:latin typeface="Menlo"/>
                <a:cs typeface="Menlo"/>
              </a:rPr>
              <a:t>,</a:t>
            </a:r>
            <a:r>
              <a:rPr sz="1050" i="1" spc="-60" baseline="-15873" dirty="0">
                <a:latin typeface="Arial"/>
                <a:cs typeface="Arial"/>
              </a:rPr>
              <a:t>TGS</a:t>
            </a:r>
            <a:r>
              <a:rPr sz="1050" i="1" spc="-165" baseline="-15873" dirty="0">
                <a:latin typeface="Arial"/>
                <a:cs typeface="Arial"/>
              </a:rPr>
              <a:t> </a:t>
            </a:r>
            <a:r>
              <a:rPr sz="900" spc="-90" dirty="0">
                <a:latin typeface="Arial"/>
                <a:cs typeface="Arial"/>
              </a:rPr>
              <a:t>(</a:t>
            </a:r>
            <a:r>
              <a:rPr sz="900" i="1" spc="-90" dirty="0">
                <a:latin typeface="Arial"/>
                <a:cs typeface="Arial"/>
              </a:rPr>
              <a:t>A</a:t>
            </a:r>
            <a:r>
              <a:rPr sz="900" i="1" spc="-90" dirty="0">
                <a:latin typeface="Menlo"/>
                <a:cs typeface="Menlo"/>
              </a:rPr>
              <a:t>,</a:t>
            </a:r>
            <a:r>
              <a:rPr sz="900" i="1" spc="-445" dirty="0">
                <a:latin typeface="Menlo"/>
                <a:cs typeface="Menlo"/>
              </a:rPr>
              <a:t> </a:t>
            </a:r>
            <a:r>
              <a:rPr sz="900" i="1" spc="-50" dirty="0">
                <a:latin typeface="Arial"/>
                <a:cs typeface="Arial"/>
              </a:rPr>
              <a:t>K</a:t>
            </a:r>
            <a:r>
              <a:rPr sz="1050" i="1" spc="-75" baseline="-15873" dirty="0">
                <a:latin typeface="Arial"/>
                <a:cs typeface="Arial"/>
              </a:rPr>
              <a:t>A</a:t>
            </a:r>
            <a:r>
              <a:rPr sz="1050" i="1" spc="-75" baseline="-15873" dirty="0">
                <a:latin typeface="Menlo"/>
                <a:cs typeface="Menlo"/>
              </a:rPr>
              <a:t>,</a:t>
            </a:r>
            <a:r>
              <a:rPr sz="1050" i="1" spc="-75" baseline="-15873" dirty="0">
                <a:latin typeface="Arial"/>
                <a:cs typeface="Arial"/>
              </a:rPr>
              <a:t>TGS</a:t>
            </a:r>
            <a:r>
              <a:rPr sz="1050" i="1" spc="-165" baseline="-15873" dirty="0">
                <a:latin typeface="Arial"/>
                <a:cs typeface="Arial"/>
              </a:rPr>
              <a:t> </a:t>
            </a:r>
            <a:r>
              <a:rPr sz="900" spc="55" dirty="0">
                <a:latin typeface="Arial"/>
                <a:cs typeface="Arial"/>
              </a:rPr>
              <a:t>)</a:t>
            </a:r>
            <a:r>
              <a:rPr sz="900" spc="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that </a:t>
            </a:r>
            <a:r>
              <a:rPr sz="900" spc="-25" dirty="0">
                <a:latin typeface="Arial"/>
                <a:cs typeface="Arial"/>
              </a:rPr>
              <a:t>she </a:t>
            </a:r>
            <a:r>
              <a:rPr sz="900" dirty="0">
                <a:latin typeface="Arial"/>
                <a:cs typeface="Arial"/>
              </a:rPr>
              <a:t>can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use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with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solidFill>
                  <a:srgbClr val="C80000"/>
                </a:solidFill>
                <a:latin typeface="Arial"/>
                <a:cs typeface="Arial"/>
              </a:rPr>
              <a:t>Ticket</a:t>
            </a:r>
            <a:r>
              <a:rPr sz="900" spc="-20" dirty="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C80000"/>
                </a:solidFill>
                <a:latin typeface="Arial"/>
                <a:cs typeface="Arial"/>
              </a:rPr>
              <a:t>Granting</a:t>
            </a:r>
            <a:r>
              <a:rPr sz="900" spc="-25" dirty="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sz="900" spc="-10" dirty="0">
                <a:solidFill>
                  <a:srgbClr val="C80000"/>
                </a:solidFill>
                <a:latin typeface="Arial"/>
                <a:cs typeface="Arial"/>
              </a:rPr>
              <a:t>Service</a:t>
            </a:r>
            <a:r>
              <a:rPr sz="900" spc="-10" dirty="0">
                <a:latin typeface="Arial"/>
                <a:cs typeface="Arial"/>
              </a:rPr>
              <a:t>.</a:t>
            </a:r>
            <a:endParaRPr sz="900">
              <a:latin typeface="Arial"/>
              <a:cs typeface="Arial"/>
            </a:endParaRPr>
          </a:p>
          <a:p>
            <a:pPr marL="290830" marR="30480" indent="-221615">
              <a:lnSpc>
                <a:spcPct val="111600"/>
              </a:lnSpc>
              <a:spcBef>
                <a:spcPts val="400"/>
              </a:spcBef>
            </a:pP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4,5</a:t>
            </a:r>
            <a:r>
              <a:rPr sz="900" spc="15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spc="-70" dirty="0">
                <a:latin typeface="Arial"/>
                <a:cs typeface="Arial"/>
              </a:rPr>
              <a:t>To</a:t>
            </a:r>
            <a:r>
              <a:rPr sz="900" spc="-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be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able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to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decrypt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message,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Alice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must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type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in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her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password.</a:t>
            </a:r>
            <a:r>
              <a:rPr sz="900" spc="25" dirty="0">
                <a:latin typeface="Arial"/>
                <a:cs typeface="Arial"/>
              </a:rPr>
              <a:t> </a:t>
            </a:r>
            <a:r>
              <a:rPr sz="900" spc="-25" dirty="0">
                <a:latin typeface="Arial"/>
                <a:cs typeface="Arial"/>
              </a:rPr>
              <a:t>She </a:t>
            </a:r>
            <a:r>
              <a:rPr sz="900" dirty="0">
                <a:latin typeface="Arial"/>
                <a:cs typeface="Arial"/>
              </a:rPr>
              <a:t>is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then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logged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in.</a:t>
            </a:r>
            <a:r>
              <a:rPr sz="900" spc="4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Using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AS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in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this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spc="-40" dirty="0">
                <a:latin typeface="Arial"/>
                <a:cs typeface="Arial"/>
              </a:rPr>
              <a:t>way,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we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have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solidFill>
                  <a:srgbClr val="C80000"/>
                </a:solidFill>
                <a:latin typeface="Arial"/>
                <a:cs typeface="Arial"/>
              </a:rPr>
              <a:t>single</a:t>
            </a:r>
            <a:r>
              <a:rPr sz="900" spc="-20" dirty="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sz="900" spc="-10" dirty="0">
                <a:solidFill>
                  <a:srgbClr val="C80000"/>
                </a:solidFill>
                <a:latin typeface="Arial"/>
                <a:cs typeface="Arial"/>
              </a:rPr>
              <a:t>sign-</a:t>
            </a:r>
            <a:r>
              <a:rPr sz="900" spc="-25" dirty="0">
                <a:solidFill>
                  <a:srgbClr val="C80000"/>
                </a:solidFill>
                <a:latin typeface="Arial"/>
                <a:cs typeface="Arial"/>
              </a:rPr>
              <a:t>on </a:t>
            </a:r>
            <a:r>
              <a:rPr sz="900" spc="-10" dirty="0">
                <a:latin typeface="Arial"/>
                <a:cs typeface="Arial"/>
              </a:rPr>
              <a:t>system.</a:t>
            </a:r>
            <a:endParaRPr sz="900">
              <a:latin typeface="Arial"/>
              <a:cs typeface="Arial"/>
            </a:endParaRPr>
          </a:p>
          <a:p>
            <a:pPr marL="69215">
              <a:lnSpc>
                <a:spcPct val="100000"/>
              </a:lnSpc>
              <a:spcBef>
                <a:spcPts val="520"/>
              </a:spcBef>
            </a:pP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6,7</a:t>
            </a:r>
            <a:r>
              <a:rPr sz="900" spc="18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Alice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wants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to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talk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to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Bob,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and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requests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TGS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for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session</a:t>
            </a:r>
            <a:r>
              <a:rPr sz="900" spc="-20" dirty="0">
                <a:latin typeface="Arial"/>
                <a:cs typeface="Arial"/>
              </a:rPr>
              <a:t> key.</a:t>
            </a:r>
            <a:endParaRPr sz="900">
              <a:latin typeface="Arial"/>
              <a:cs typeface="Arial"/>
            </a:endParaRPr>
          </a:p>
        </p:txBody>
      </p:sp>
      <p:grpSp>
        <p:nvGrpSpPr>
          <p:cNvPr id="8" name="object 8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9" name="object 9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1" name="object 11"/>
          <p:cNvSpPr txBox="1"/>
          <p:nvPr/>
        </p:nvSpPr>
        <p:spPr>
          <a:xfrm>
            <a:off x="53467" y="3349927"/>
            <a:ext cx="699135" cy="104139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10" dirty="0">
                <a:latin typeface="Arial"/>
                <a:cs typeface="Arial"/>
                <a:hlinkClick r:id="rId5" action="ppaction://hlinksldjump"/>
              </a:rPr>
              <a:t>Authentication</a:t>
            </a:r>
            <a:r>
              <a:rPr sz="500" spc="85" dirty="0">
                <a:latin typeface="Arial"/>
                <a:cs typeface="Arial"/>
                <a:hlinkClick r:id="rId5" action="ppaction://hlinksldjump"/>
              </a:rPr>
              <a:t> </a:t>
            </a:r>
            <a:r>
              <a:rPr sz="500" spc="-10" dirty="0">
                <a:latin typeface="Arial"/>
                <a:cs typeface="Arial"/>
                <a:hlinkClick r:id="rId5" action="ppaction://hlinksldjump"/>
              </a:rPr>
              <a:t>protocols</a:t>
            </a:r>
            <a:endParaRPr sz="500">
              <a:latin typeface="Arial"/>
              <a:cs typeface="Arial"/>
            </a:endParaRPr>
          </a:p>
        </p:txBody>
      </p:sp>
    </p:spTree>
  </p:cSld>
  <p:clrMapOvr>
    <a:masterClrMapping/>
  </p:clrMapOvr>
  <p:transition>
    <p:fade/>
  </p:transition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467" y="-1515"/>
            <a:ext cx="255270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500" spc="-10" dirty="0">
                <a:latin typeface="Arial"/>
                <a:cs typeface="Arial"/>
                <a:hlinkClick r:id="rId2" action="ppaction://hlinksldjump"/>
              </a:rPr>
              <a:t>Security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2303995" y="0"/>
            <a:ext cx="2304415" cy="107950"/>
          </a:xfrm>
          <a:custGeom>
            <a:avLst/>
            <a:gdLst/>
            <a:ahLst/>
            <a:cxnLst/>
            <a:rect l="l" t="t" r="r" b="b"/>
            <a:pathLst>
              <a:path w="2304415" h="107950">
                <a:moveTo>
                  <a:pt x="2303995" y="0"/>
                </a:moveTo>
                <a:lnTo>
                  <a:pt x="0" y="0"/>
                </a:lnTo>
                <a:lnTo>
                  <a:pt x="0" y="107530"/>
                </a:lnTo>
                <a:lnTo>
                  <a:pt x="2303995" y="107530"/>
                </a:lnTo>
                <a:lnTo>
                  <a:pt x="2303995" y="0"/>
                </a:lnTo>
                <a:close/>
              </a:path>
            </a:pathLst>
          </a:custGeom>
          <a:solidFill>
            <a:srgbClr val="8484D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4130141" y="-1515"/>
            <a:ext cx="424815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Authentication</a:t>
            </a:r>
            <a:endParaRPr sz="5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95300" y="197711"/>
            <a:ext cx="1668780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200" spc="-20" dirty="0">
                <a:solidFill>
                  <a:srgbClr val="3333B2"/>
                </a:solidFill>
                <a:latin typeface="Arial"/>
                <a:cs typeface="Arial"/>
              </a:rPr>
              <a:t>Transport</a:t>
            </a:r>
            <a:r>
              <a:rPr sz="1200" spc="-2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200" spc="-10" dirty="0">
                <a:solidFill>
                  <a:srgbClr val="3333B2"/>
                </a:solidFill>
                <a:latin typeface="Arial"/>
                <a:cs typeface="Arial"/>
              </a:rPr>
              <a:t>Layer</a:t>
            </a:r>
            <a:r>
              <a:rPr sz="1200" spc="-2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200" spc="-10" dirty="0">
                <a:solidFill>
                  <a:srgbClr val="3333B2"/>
                </a:solidFill>
                <a:latin typeface="Arial"/>
                <a:cs typeface="Arial"/>
              </a:rPr>
              <a:t>Security</a:t>
            </a:r>
            <a:endParaRPr sz="1200">
              <a:latin typeface="Arial"/>
              <a:cs typeface="Arial"/>
            </a:endParaRPr>
          </a:p>
        </p:txBody>
      </p:sp>
      <p:pic>
        <p:nvPicPr>
          <p:cNvPr id="6" name="object 6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719757" y="562901"/>
            <a:ext cx="3172419" cy="2003800"/>
          </a:xfrm>
          <a:prstGeom prst="rect">
            <a:avLst/>
          </a:prstGeom>
        </p:spPr>
      </p:pic>
      <p:sp>
        <p:nvSpPr>
          <p:cNvPr id="7" name="object 7"/>
          <p:cNvSpPr txBox="1"/>
          <p:nvPr/>
        </p:nvSpPr>
        <p:spPr>
          <a:xfrm>
            <a:off x="480148" y="2670419"/>
            <a:ext cx="3528695" cy="33210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9539" marR="5080" indent="-117475">
              <a:lnSpc>
                <a:spcPct val="111600"/>
              </a:lnSpc>
              <a:spcBef>
                <a:spcPts val="100"/>
              </a:spcBef>
              <a:buClr>
                <a:srgbClr val="3333B2"/>
              </a:buClr>
              <a:buFont typeface="Menlo"/>
              <a:buChar char="•"/>
              <a:tabLst>
                <a:tab pos="133350" algn="l"/>
              </a:tabLst>
            </a:pPr>
            <a:r>
              <a:rPr sz="900" i="1" dirty="0">
                <a:latin typeface="Arial"/>
                <a:cs typeface="Arial"/>
              </a:rPr>
              <a:t>G</a:t>
            </a:r>
            <a:r>
              <a:rPr sz="900" i="1" spc="-1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denotes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specific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set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of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parameter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settings,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called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group</a:t>
            </a:r>
            <a:r>
              <a:rPr sz="900" spc="-2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(e.g., </a:t>
            </a:r>
            <a:r>
              <a:rPr sz="900" dirty="0">
                <a:latin typeface="Arial"/>
                <a:cs typeface="Arial"/>
              </a:rPr>
              <a:t>values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for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i="1" dirty="0">
                <a:latin typeface="Arial"/>
                <a:cs typeface="Arial"/>
              </a:rPr>
              <a:t>p</a:t>
            </a:r>
            <a:r>
              <a:rPr sz="900" i="1" spc="-1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and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i="1" spc="-25" dirty="0">
                <a:latin typeface="Arial"/>
                <a:cs typeface="Arial"/>
              </a:rPr>
              <a:t>g</a:t>
            </a:r>
            <a:r>
              <a:rPr sz="900" spc="-25" dirty="0">
                <a:latin typeface="Arial"/>
                <a:cs typeface="Arial"/>
              </a:rPr>
              <a:t>).</a:t>
            </a:r>
            <a:endParaRPr sz="900">
              <a:latin typeface="Arial"/>
              <a:cs typeface="Arial"/>
            </a:endParaRPr>
          </a:p>
        </p:txBody>
      </p:sp>
      <p:grpSp>
        <p:nvGrpSpPr>
          <p:cNvPr id="8" name="object 8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9" name="object 9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1" name="object 11"/>
          <p:cNvSpPr txBox="1"/>
          <p:nvPr/>
        </p:nvSpPr>
        <p:spPr>
          <a:xfrm>
            <a:off x="53467" y="3349927"/>
            <a:ext cx="699135" cy="104139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10" dirty="0">
                <a:latin typeface="Arial"/>
                <a:cs typeface="Arial"/>
                <a:hlinkClick r:id="rId5" action="ppaction://hlinksldjump"/>
              </a:rPr>
              <a:t>Authentication</a:t>
            </a:r>
            <a:r>
              <a:rPr sz="500" spc="85" dirty="0">
                <a:latin typeface="Arial"/>
                <a:cs typeface="Arial"/>
                <a:hlinkClick r:id="rId5" action="ppaction://hlinksldjump"/>
              </a:rPr>
              <a:t> </a:t>
            </a:r>
            <a:r>
              <a:rPr sz="500" spc="-10" dirty="0">
                <a:latin typeface="Arial"/>
                <a:cs typeface="Arial"/>
                <a:hlinkClick r:id="rId5" action="ppaction://hlinksldjump"/>
              </a:rPr>
              <a:t>protocols</a:t>
            </a:r>
            <a:endParaRPr sz="500">
              <a:latin typeface="Arial"/>
              <a:cs typeface="Arial"/>
            </a:endParaRPr>
          </a:p>
        </p:txBody>
      </p:sp>
    </p:spTree>
  </p:cSld>
  <p:clrMapOvr>
    <a:masterClrMapping/>
  </p:clrMapOvr>
  <p:transition>
    <p:fade/>
  </p:transition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467" y="-1515"/>
            <a:ext cx="255270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500" spc="-10" dirty="0">
                <a:latin typeface="Arial"/>
                <a:cs typeface="Arial"/>
                <a:hlinkClick r:id="rId2" action="ppaction://hlinksldjump"/>
              </a:rPr>
              <a:t>Security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2303995" y="0"/>
            <a:ext cx="2304415" cy="107950"/>
          </a:xfrm>
          <a:custGeom>
            <a:avLst/>
            <a:gdLst/>
            <a:ahLst/>
            <a:cxnLst/>
            <a:rect l="l" t="t" r="r" b="b"/>
            <a:pathLst>
              <a:path w="2304415" h="107950">
                <a:moveTo>
                  <a:pt x="2303995" y="0"/>
                </a:moveTo>
                <a:lnTo>
                  <a:pt x="0" y="0"/>
                </a:lnTo>
                <a:lnTo>
                  <a:pt x="0" y="107530"/>
                </a:lnTo>
                <a:lnTo>
                  <a:pt x="2303995" y="107530"/>
                </a:lnTo>
                <a:lnTo>
                  <a:pt x="2303995" y="0"/>
                </a:lnTo>
                <a:close/>
              </a:path>
            </a:pathLst>
          </a:custGeom>
          <a:solidFill>
            <a:srgbClr val="8484D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4130141" y="-1515"/>
            <a:ext cx="424815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Authentication</a:t>
            </a:r>
            <a:endParaRPr sz="5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95300" y="197711"/>
            <a:ext cx="1668780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200" spc="-20" dirty="0">
                <a:solidFill>
                  <a:srgbClr val="3333B2"/>
                </a:solidFill>
                <a:latin typeface="Arial"/>
                <a:cs typeface="Arial"/>
              </a:rPr>
              <a:t>Transport</a:t>
            </a:r>
            <a:r>
              <a:rPr sz="1200" spc="-2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200" spc="-10" dirty="0">
                <a:solidFill>
                  <a:srgbClr val="3333B2"/>
                </a:solidFill>
                <a:latin typeface="Arial"/>
                <a:cs typeface="Arial"/>
              </a:rPr>
              <a:t>Layer</a:t>
            </a:r>
            <a:r>
              <a:rPr sz="1200" spc="-2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200" spc="-10" dirty="0">
                <a:solidFill>
                  <a:srgbClr val="3333B2"/>
                </a:solidFill>
                <a:latin typeface="Arial"/>
                <a:cs typeface="Arial"/>
              </a:rPr>
              <a:t>Security</a:t>
            </a:r>
            <a:endParaRPr sz="1200">
              <a:latin typeface="Arial"/>
              <a:cs typeface="Arial"/>
            </a:endParaRPr>
          </a:p>
        </p:txBody>
      </p:sp>
      <p:pic>
        <p:nvPicPr>
          <p:cNvPr id="6" name="object 6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719757" y="562901"/>
            <a:ext cx="3172419" cy="2003800"/>
          </a:xfrm>
          <a:prstGeom prst="rect">
            <a:avLst/>
          </a:prstGeom>
        </p:spPr>
      </p:pic>
      <p:sp>
        <p:nvSpPr>
          <p:cNvPr id="7" name="object 7"/>
          <p:cNvSpPr txBox="1"/>
          <p:nvPr/>
        </p:nvSpPr>
        <p:spPr>
          <a:xfrm>
            <a:off x="454748" y="2686857"/>
            <a:ext cx="2600325" cy="16256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54305" indent="-116839">
              <a:lnSpc>
                <a:spcPct val="100000"/>
              </a:lnSpc>
              <a:spcBef>
                <a:spcPts val="95"/>
              </a:spcBef>
              <a:buClr>
                <a:srgbClr val="3333B2"/>
              </a:buClr>
              <a:buFont typeface="Menlo"/>
              <a:buChar char="•"/>
              <a:tabLst>
                <a:tab pos="154940" algn="l"/>
              </a:tabLst>
            </a:pPr>
            <a:r>
              <a:rPr sz="900" dirty="0">
                <a:latin typeface="Arial"/>
                <a:cs typeface="Arial"/>
              </a:rPr>
              <a:t>The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client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uses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solidFill>
                  <a:srgbClr val="C80000"/>
                </a:solidFill>
                <a:latin typeface="Arial"/>
                <a:cs typeface="Arial"/>
              </a:rPr>
              <a:t>nonce</a:t>
            </a:r>
            <a:r>
              <a:rPr sz="900" spc="-20" dirty="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sz="900" i="1" spc="-10" dirty="0">
                <a:latin typeface="Arial"/>
                <a:cs typeface="Arial"/>
              </a:rPr>
              <a:t>R</a:t>
            </a:r>
            <a:r>
              <a:rPr sz="1050" i="1" spc="-15" baseline="-15873" dirty="0">
                <a:latin typeface="Arial"/>
                <a:cs typeface="Arial"/>
              </a:rPr>
              <a:t>C</a:t>
            </a:r>
            <a:r>
              <a:rPr sz="1050" i="1" spc="-157" baseline="-15873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;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server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uses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i="1" spc="-25" dirty="0">
                <a:latin typeface="Arial"/>
                <a:cs typeface="Arial"/>
              </a:rPr>
              <a:t>R</a:t>
            </a:r>
            <a:r>
              <a:rPr sz="1050" i="1" spc="-37" baseline="-15873" dirty="0">
                <a:latin typeface="Arial"/>
                <a:cs typeface="Arial"/>
              </a:rPr>
              <a:t>S</a:t>
            </a:r>
            <a:endParaRPr sz="1050" baseline="-15873">
              <a:latin typeface="Arial"/>
              <a:cs typeface="Arial"/>
            </a:endParaRPr>
          </a:p>
        </p:txBody>
      </p:sp>
      <p:grpSp>
        <p:nvGrpSpPr>
          <p:cNvPr id="8" name="object 8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9" name="object 9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1" name="object 11"/>
          <p:cNvSpPr txBox="1"/>
          <p:nvPr/>
        </p:nvSpPr>
        <p:spPr>
          <a:xfrm>
            <a:off x="480148" y="2903210"/>
            <a:ext cx="82550" cy="1397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950"/>
              </a:lnSpc>
            </a:pPr>
            <a:r>
              <a:rPr sz="900" i="1" spc="-95" dirty="0">
                <a:solidFill>
                  <a:srgbClr val="3333B2"/>
                </a:solidFill>
                <a:latin typeface="Menlo"/>
                <a:cs typeface="Menlo"/>
              </a:rPr>
              <a:t>•</a:t>
            </a:r>
            <a:endParaRPr sz="900">
              <a:latin typeface="Menlo"/>
              <a:cs typeface="Menlo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600354" y="2895905"/>
            <a:ext cx="3335654" cy="182880"/>
          </a:xfrm>
          <a:prstGeom prst="rect">
            <a:avLst/>
          </a:prstGeom>
        </p:spPr>
        <p:txBody>
          <a:bodyPr vert="horz" wrap="square" lIns="0" tIns="698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55"/>
              </a:spcBef>
            </a:pPr>
            <a:r>
              <a:rPr sz="900" i="1" spc="-30" dirty="0">
                <a:latin typeface="Arial"/>
                <a:cs typeface="Arial"/>
              </a:rPr>
              <a:t>H</a:t>
            </a:r>
            <a:r>
              <a:rPr sz="900" spc="-30" dirty="0">
                <a:latin typeface="Arial"/>
                <a:cs typeface="Arial"/>
              </a:rPr>
              <a:t>(</a:t>
            </a:r>
            <a:r>
              <a:rPr sz="900" i="1" spc="-30" dirty="0">
                <a:latin typeface="Arial"/>
                <a:cs typeface="Arial"/>
              </a:rPr>
              <a:t>m</a:t>
            </a:r>
            <a:r>
              <a:rPr sz="1050" i="1" spc="-44" baseline="-15873" dirty="0">
                <a:latin typeface="Arial"/>
                <a:cs typeface="Arial"/>
              </a:rPr>
              <a:t>1</a:t>
            </a:r>
            <a:r>
              <a:rPr sz="900" i="1" spc="-30" dirty="0">
                <a:latin typeface="Menlo"/>
                <a:cs typeface="Menlo"/>
              </a:rPr>
              <a:t>|</a:t>
            </a:r>
            <a:r>
              <a:rPr sz="900" i="1" spc="-30" dirty="0">
                <a:latin typeface="Arial"/>
                <a:cs typeface="Arial"/>
              </a:rPr>
              <a:t>m</a:t>
            </a:r>
            <a:r>
              <a:rPr sz="1050" i="1" spc="-44" baseline="-15873" dirty="0">
                <a:latin typeface="Arial"/>
                <a:cs typeface="Arial"/>
              </a:rPr>
              <a:t>2</a:t>
            </a:r>
            <a:r>
              <a:rPr sz="1050" i="1" spc="-157" baseline="-15873" dirty="0">
                <a:latin typeface="Arial"/>
                <a:cs typeface="Arial"/>
              </a:rPr>
              <a:t> </a:t>
            </a:r>
            <a:r>
              <a:rPr sz="900" spc="55" dirty="0">
                <a:latin typeface="Arial"/>
                <a:cs typeface="Arial"/>
              </a:rPr>
              <a:t>)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denotes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hash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over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concatenation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of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i="1" dirty="0">
                <a:latin typeface="Arial"/>
                <a:cs typeface="Arial"/>
              </a:rPr>
              <a:t>m</a:t>
            </a:r>
            <a:r>
              <a:rPr sz="1050" i="1" baseline="-15873" dirty="0">
                <a:latin typeface="Arial"/>
                <a:cs typeface="Arial"/>
              </a:rPr>
              <a:t>1</a:t>
            </a:r>
            <a:r>
              <a:rPr sz="1050" i="1" spc="120" baseline="-15873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and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i="1" spc="-35" dirty="0">
                <a:latin typeface="Arial"/>
                <a:cs typeface="Arial"/>
              </a:rPr>
              <a:t>m</a:t>
            </a:r>
            <a:r>
              <a:rPr sz="1050" i="1" spc="-52" baseline="-15873" dirty="0">
                <a:latin typeface="Arial"/>
                <a:cs typeface="Arial"/>
              </a:rPr>
              <a:t>2</a:t>
            </a:r>
            <a:endParaRPr sz="1050" baseline="-15873">
              <a:latin typeface="Arial"/>
              <a:cs typeface="Arial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53467" y="3349927"/>
            <a:ext cx="699135" cy="104139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10" dirty="0">
                <a:latin typeface="Arial"/>
                <a:cs typeface="Arial"/>
                <a:hlinkClick r:id="rId5" action="ppaction://hlinksldjump"/>
              </a:rPr>
              <a:t>Authentication</a:t>
            </a:r>
            <a:r>
              <a:rPr sz="500" spc="85" dirty="0">
                <a:latin typeface="Arial"/>
                <a:cs typeface="Arial"/>
                <a:hlinkClick r:id="rId5" action="ppaction://hlinksldjump"/>
              </a:rPr>
              <a:t> </a:t>
            </a:r>
            <a:r>
              <a:rPr sz="500" spc="-10" dirty="0">
                <a:latin typeface="Arial"/>
                <a:cs typeface="Arial"/>
                <a:hlinkClick r:id="rId5" action="ppaction://hlinksldjump"/>
              </a:rPr>
              <a:t>protocols</a:t>
            </a:r>
            <a:endParaRPr sz="500">
              <a:latin typeface="Arial"/>
              <a:cs typeface="Arial"/>
            </a:endParaRPr>
          </a:p>
        </p:txBody>
      </p:sp>
    </p:spTree>
  </p:cSld>
  <p:clrMapOvr>
    <a:masterClrMapping/>
  </p:clrMapOvr>
  <p:transition>
    <p:fade/>
  </p:transition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467" y="-1515"/>
            <a:ext cx="4501515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3724910" algn="l"/>
              </a:tabLst>
            </a:pPr>
            <a:r>
              <a:rPr sz="500" spc="-10" dirty="0">
                <a:latin typeface="Arial"/>
                <a:cs typeface="Arial"/>
                <a:hlinkClick r:id="rId2" action="ppaction://hlinksldjump"/>
              </a:rPr>
              <a:t>Security</a:t>
            </a:r>
            <a:r>
              <a:rPr sz="500" dirty="0">
                <a:latin typeface="Arial"/>
                <a:cs typeface="Arial"/>
              </a:rPr>
              <a:t>	</a:t>
            </a: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Trust</a:t>
            </a:r>
            <a:r>
              <a:rPr sz="500" spc="-25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in</a:t>
            </a:r>
            <a:r>
              <a:rPr sz="500" spc="-2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distributed</a:t>
            </a:r>
            <a:r>
              <a:rPr sz="500" spc="-2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systems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/>
              <a:t>On</a:t>
            </a:r>
            <a:r>
              <a:rPr spc="-25" dirty="0"/>
              <a:t> </a:t>
            </a:r>
            <a:r>
              <a:rPr spc="-10" dirty="0"/>
              <a:t>trust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309194" y="503848"/>
            <a:ext cx="3968115" cy="2717165"/>
          </a:xfrm>
          <a:prstGeom prst="rect">
            <a:avLst/>
          </a:prstGeom>
        </p:spPr>
        <p:txBody>
          <a:bodyPr vert="horz" wrap="square" lIns="0" tIns="19685" rIns="0" bIns="0" rtlCol="0">
            <a:spAutoFit/>
          </a:bodyPr>
          <a:lstStyle/>
          <a:p>
            <a:pPr marL="50800">
              <a:lnSpc>
                <a:spcPct val="100000"/>
              </a:lnSpc>
              <a:spcBef>
                <a:spcPts val="155"/>
              </a:spcBef>
            </a:pPr>
            <a:r>
              <a:rPr sz="1000" spc="-10" dirty="0">
                <a:solidFill>
                  <a:srgbClr val="C80000"/>
                </a:solidFill>
                <a:latin typeface="Arial"/>
                <a:cs typeface="Arial"/>
              </a:rPr>
              <a:t>Definition</a:t>
            </a:r>
            <a:endParaRPr sz="1000">
              <a:latin typeface="Arial"/>
              <a:cs typeface="Arial"/>
            </a:endParaRPr>
          </a:p>
          <a:p>
            <a:pPr marL="303530">
              <a:lnSpc>
                <a:spcPct val="100000"/>
              </a:lnSpc>
              <a:spcBef>
                <a:spcPts val="55"/>
              </a:spcBef>
            </a:pPr>
            <a:r>
              <a:rPr sz="900" i="1" spc="-25" dirty="0">
                <a:latin typeface="Arial"/>
                <a:cs typeface="Arial"/>
              </a:rPr>
              <a:t>Trust</a:t>
            </a:r>
            <a:r>
              <a:rPr sz="900" i="1" spc="-30" dirty="0">
                <a:latin typeface="Arial"/>
                <a:cs typeface="Arial"/>
              </a:rPr>
              <a:t> </a:t>
            </a:r>
            <a:r>
              <a:rPr sz="900" i="1" dirty="0">
                <a:latin typeface="Arial"/>
                <a:cs typeface="Arial"/>
              </a:rPr>
              <a:t>is</a:t>
            </a:r>
            <a:r>
              <a:rPr sz="900" i="1" spc="-30" dirty="0">
                <a:latin typeface="Arial"/>
                <a:cs typeface="Arial"/>
              </a:rPr>
              <a:t> </a:t>
            </a:r>
            <a:r>
              <a:rPr sz="900" i="1" dirty="0">
                <a:latin typeface="Arial"/>
                <a:cs typeface="Arial"/>
              </a:rPr>
              <a:t>the</a:t>
            </a:r>
            <a:r>
              <a:rPr sz="900" i="1" spc="-25" dirty="0">
                <a:latin typeface="Arial"/>
                <a:cs typeface="Arial"/>
              </a:rPr>
              <a:t> </a:t>
            </a:r>
            <a:r>
              <a:rPr sz="900" i="1" spc="-10" dirty="0">
                <a:latin typeface="Arial"/>
                <a:cs typeface="Arial"/>
              </a:rPr>
              <a:t>assurance</a:t>
            </a:r>
            <a:r>
              <a:rPr sz="900" i="1" spc="-30" dirty="0">
                <a:latin typeface="Arial"/>
                <a:cs typeface="Arial"/>
              </a:rPr>
              <a:t> </a:t>
            </a:r>
            <a:r>
              <a:rPr sz="900" i="1" dirty="0">
                <a:latin typeface="Arial"/>
                <a:cs typeface="Arial"/>
              </a:rPr>
              <a:t>that</a:t>
            </a:r>
            <a:r>
              <a:rPr sz="900" i="1" spc="-25" dirty="0">
                <a:latin typeface="Arial"/>
                <a:cs typeface="Arial"/>
              </a:rPr>
              <a:t> </a:t>
            </a:r>
            <a:r>
              <a:rPr sz="900" i="1" dirty="0">
                <a:latin typeface="Arial"/>
                <a:cs typeface="Arial"/>
              </a:rPr>
              <a:t>one</a:t>
            </a:r>
            <a:r>
              <a:rPr sz="900" i="1" spc="-30" dirty="0">
                <a:latin typeface="Arial"/>
                <a:cs typeface="Arial"/>
              </a:rPr>
              <a:t> </a:t>
            </a:r>
            <a:r>
              <a:rPr sz="900" i="1" dirty="0">
                <a:latin typeface="Arial"/>
                <a:cs typeface="Arial"/>
              </a:rPr>
              <a:t>entity</a:t>
            </a:r>
            <a:r>
              <a:rPr sz="900" i="1" spc="-25" dirty="0">
                <a:latin typeface="Arial"/>
                <a:cs typeface="Arial"/>
              </a:rPr>
              <a:t> </a:t>
            </a:r>
            <a:r>
              <a:rPr sz="900" i="1" dirty="0">
                <a:latin typeface="Arial"/>
                <a:cs typeface="Arial"/>
              </a:rPr>
              <a:t>holds</a:t>
            </a:r>
            <a:r>
              <a:rPr sz="900" i="1" spc="-30" dirty="0">
                <a:latin typeface="Arial"/>
                <a:cs typeface="Arial"/>
              </a:rPr>
              <a:t> </a:t>
            </a:r>
            <a:r>
              <a:rPr sz="900" i="1" dirty="0">
                <a:latin typeface="Arial"/>
                <a:cs typeface="Arial"/>
              </a:rPr>
              <a:t>that</a:t>
            </a:r>
            <a:r>
              <a:rPr sz="900" i="1" spc="-25" dirty="0">
                <a:latin typeface="Arial"/>
                <a:cs typeface="Arial"/>
              </a:rPr>
              <a:t> </a:t>
            </a:r>
            <a:r>
              <a:rPr sz="900" i="1" spc="-10" dirty="0">
                <a:latin typeface="Arial"/>
                <a:cs typeface="Arial"/>
              </a:rPr>
              <a:t>another</a:t>
            </a:r>
            <a:r>
              <a:rPr sz="900" i="1" spc="-30" dirty="0">
                <a:latin typeface="Arial"/>
                <a:cs typeface="Arial"/>
              </a:rPr>
              <a:t> </a:t>
            </a:r>
            <a:r>
              <a:rPr sz="900" i="1" dirty="0">
                <a:latin typeface="Arial"/>
                <a:cs typeface="Arial"/>
              </a:rPr>
              <a:t>will</a:t>
            </a:r>
            <a:r>
              <a:rPr sz="900" i="1" spc="-25" dirty="0">
                <a:latin typeface="Arial"/>
                <a:cs typeface="Arial"/>
              </a:rPr>
              <a:t> </a:t>
            </a:r>
            <a:r>
              <a:rPr sz="900" i="1" spc="-10" dirty="0">
                <a:latin typeface="Arial"/>
                <a:cs typeface="Arial"/>
              </a:rPr>
              <a:t>perform</a:t>
            </a:r>
            <a:endParaRPr sz="900">
              <a:latin typeface="Arial"/>
              <a:cs typeface="Arial"/>
            </a:endParaRPr>
          </a:p>
          <a:p>
            <a:pPr marL="303530">
              <a:lnSpc>
                <a:spcPct val="100000"/>
              </a:lnSpc>
              <a:spcBef>
                <a:spcPts val="125"/>
              </a:spcBef>
            </a:pPr>
            <a:r>
              <a:rPr sz="900" i="1" dirty="0">
                <a:latin typeface="Arial"/>
                <a:cs typeface="Arial"/>
              </a:rPr>
              <a:t>particular</a:t>
            </a:r>
            <a:r>
              <a:rPr sz="900" i="1" spc="-25" dirty="0">
                <a:latin typeface="Arial"/>
                <a:cs typeface="Arial"/>
              </a:rPr>
              <a:t> </a:t>
            </a:r>
            <a:r>
              <a:rPr sz="900" i="1" dirty="0">
                <a:latin typeface="Arial"/>
                <a:cs typeface="Arial"/>
              </a:rPr>
              <a:t>actions</a:t>
            </a:r>
            <a:r>
              <a:rPr sz="900" i="1" spc="-25" dirty="0">
                <a:latin typeface="Arial"/>
                <a:cs typeface="Arial"/>
              </a:rPr>
              <a:t> </a:t>
            </a:r>
            <a:r>
              <a:rPr sz="900" i="1" dirty="0">
                <a:latin typeface="Arial"/>
                <a:cs typeface="Arial"/>
              </a:rPr>
              <a:t>according</a:t>
            </a:r>
            <a:r>
              <a:rPr sz="900" i="1" spc="-25" dirty="0">
                <a:latin typeface="Arial"/>
                <a:cs typeface="Arial"/>
              </a:rPr>
              <a:t> </a:t>
            </a:r>
            <a:r>
              <a:rPr sz="900" i="1" dirty="0">
                <a:latin typeface="Arial"/>
                <a:cs typeface="Arial"/>
              </a:rPr>
              <a:t>to</a:t>
            </a:r>
            <a:r>
              <a:rPr sz="900" i="1" spc="-20" dirty="0">
                <a:latin typeface="Arial"/>
                <a:cs typeface="Arial"/>
              </a:rPr>
              <a:t> </a:t>
            </a:r>
            <a:r>
              <a:rPr sz="900" i="1" dirty="0">
                <a:latin typeface="Arial"/>
                <a:cs typeface="Arial"/>
              </a:rPr>
              <a:t>a</a:t>
            </a:r>
            <a:r>
              <a:rPr sz="900" i="1" spc="-25" dirty="0">
                <a:latin typeface="Arial"/>
                <a:cs typeface="Arial"/>
              </a:rPr>
              <a:t> </a:t>
            </a:r>
            <a:r>
              <a:rPr sz="900" i="1" dirty="0">
                <a:latin typeface="Arial"/>
                <a:cs typeface="Arial"/>
              </a:rPr>
              <a:t>specific</a:t>
            </a:r>
            <a:r>
              <a:rPr sz="900" i="1" spc="-25" dirty="0">
                <a:latin typeface="Arial"/>
                <a:cs typeface="Arial"/>
              </a:rPr>
              <a:t> </a:t>
            </a:r>
            <a:r>
              <a:rPr sz="900" i="1" spc="-10" dirty="0">
                <a:latin typeface="Arial"/>
                <a:cs typeface="Arial"/>
              </a:rPr>
              <a:t>expectation.</a:t>
            </a:r>
            <a:endParaRPr sz="9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50"/>
              </a:spcBef>
            </a:pPr>
            <a:endParaRPr sz="1150">
              <a:latin typeface="Arial"/>
              <a:cs typeface="Arial"/>
            </a:endParaRPr>
          </a:p>
          <a:p>
            <a:pPr marL="50800">
              <a:lnSpc>
                <a:spcPct val="100000"/>
              </a:lnSpc>
            </a:pP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Important</a:t>
            </a:r>
            <a:r>
              <a:rPr sz="1000" spc="-1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observation</a:t>
            </a:r>
            <a:endParaRPr sz="1000">
              <a:latin typeface="Arial"/>
              <a:cs typeface="Arial"/>
            </a:endParaRPr>
          </a:p>
          <a:p>
            <a:pPr marL="303530" indent="-120650">
              <a:lnSpc>
                <a:spcPct val="100000"/>
              </a:lnSpc>
              <a:spcBef>
                <a:spcPts val="695"/>
              </a:spcBef>
              <a:buClr>
                <a:srgbClr val="3333B2"/>
              </a:buClr>
              <a:buFont typeface="Menlo"/>
              <a:buChar char="•"/>
              <a:tabLst>
                <a:tab pos="304165" algn="l"/>
              </a:tabLst>
            </a:pPr>
            <a:r>
              <a:rPr sz="900" dirty="0">
                <a:latin typeface="Arial"/>
                <a:cs typeface="Arial"/>
              </a:rPr>
              <a:t>Expectations</a:t>
            </a:r>
            <a:r>
              <a:rPr sz="900" spc="-5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have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been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made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explicit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i="1" spc="350" dirty="0">
                <a:latin typeface="Menlo"/>
                <a:cs typeface="Menlo"/>
              </a:rPr>
              <a:t>⇒</a:t>
            </a:r>
            <a:r>
              <a:rPr sz="900" i="1" spc="-295" dirty="0">
                <a:latin typeface="Menlo"/>
                <a:cs typeface="Menlo"/>
              </a:rPr>
              <a:t> </a:t>
            </a:r>
            <a:r>
              <a:rPr sz="900" dirty="0">
                <a:latin typeface="Arial"/>
                <a:cs typeface="Arial"/>
              </a:rPr>
              <a:t>no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need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to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talk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about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trust?</a:t>
            </a:r>
            <a:endParaRPr sz="900">
              <a:latin typeface="Arial"/>
              <a:cs typeface="Arial"/>
            </a:endParaRPr>
          </a:p>
          <a:p>
            <a:pPr marL="303530" indent="-120650">
              <a:lnSpc>
                <a:spcPct val="100000"/>
              </a:lnSpc>
              <a:spcBef>
                <a:spcPts val="525"/>
              </a:spcBef>
              <a:buClr>
                <a:srgbClr val="3333B2"/>
              </a:buClr>
              <a:buFont typeface="Menlo"/>
              <a:buChar char="•"/>
              <a:tabLst>
                <a:tab pos="304165" algn="l"/>
              </a:tabLst>
            </a:pPr>
            <a:r>
              <a:rPr sz="900" dirty="0">
                <a:solidFill>
                  <a:srgbClr val="4C994C"/>
                </a:solidFill>
                <a:latin typeface="Arial"/>
                <a:cs typeface="Arial"/>
              </a:rPr>
              <a:t>Example</a:t>
            </a:r>
            <a:r>
              <a:rPr sz="900" dirty="0">
                <a:latin typeface="Arial"/>
                <a:cs typeface="Arial"/>
              </a:rPr>
              <a:t>:</a:t>
            </a:r>
            <a:r>
              <a:rPr sz="900" spc="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Consider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Byzantine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fault-</a:t>
            </a:r>
            <a:r>
              <a:rPr sz="900" dirty="0">
                <a:latin typeface="Arial"/>
                <a:cs typeface="Arial"/>
              </a:rPr>
              <a:t>tolerant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process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group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of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size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i="1" spc="-50" dirty="0">
                <a:latin typeface="Arial"/>
                <a:cs typeface="Arial"/>
              </a:rPr>
              <a:t>n</a:t>
            </a:r>
            <a:endParaRPr sz="900">
              <a:latin typeface="Arial"/>
              <a:cs typeface="Arial"/>
            </a:endParaRPr>
          </a:p>
          <a:p>
            <a:pPr marL="556895" marR="230504" lvl="1" indent="-120650">
              <a:lnSpc>
                <a:spcPct val="111600"/>
              </a:lnSpc>
              <a:spcBef>
                <a:spcPts val="400"/>
              </a:spcBef>
              <a:buFont typeface="Menlo"/>
              <a:buChar char="•"/>
              <a:tabLst>
                <a:tab pos="557530" algn="l"/>
              </a:tabLst>
            </a:pP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Specificiation</a:t>
            </a:r>
            <a:r>
              <a:rPr sz="900" dirty="0">
                <a:latin typeface="Arial"/>
                <a:cs typeface="Arial"/>
              </a:rPr>
              <a:t>:</a:t>
            </a:r>
            <a:r>
              <a:rPr sz="900" spc="1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group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can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tolerate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that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at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most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i="1" dirty="0">
                <a:latin typeface="Arial"/>
                <a:cs typeface="Arial"/>
              </a:rPr>
              <a:t>k</a:t>
            </a:r>
            <a:r>
              <a:rPr sz="900" i="1" spc="20" dirty="0">
                <a:latin typeface="Arial"/>
                <a:cs typeface="Arial"/>
              </a:rPr>
              <a:t> </a:t>
            </a:r>
            <a:r>
              <a:rPr sz="900" i="1" spc="150" dirty="0">
                <a:latin typeface="Menlo"/>
                <a:cs typeface="Menlo"/>
              </a:rPr>
              <a:t>≤</a:t>
            </a:r>
            <a:r>
              <a:rPr sz="900" dirty="0">
                <a:latin typeface="Arial"/>
                <a:cs typeface="Arial"/>
              </a:rPr>
              <a:t>(</a:t>
            </a:r>
            <a:r>
              <a:rPr sz="900" i="1" dirty="0">
                <a:latin typeface="Arial"/>
                <a:cs typeface="Arial"/>
              </a:rPr>
              <a:t>n</a:t>
            </a:r>
            <a:r>
              <a:rPr sz="900" i="1" spc="-114" dirty="0">
                <a:latin typeface="Arial"/>
                <a:cs typeface="Arial"/>
              </a:rPr>
              <a:t> </a:t>
            </a:r>
            <a:r>
              <a:rPr sz="900" i="1" spc="150" dirty="0">
                <a:latin typeface="Menlo"/>
                <a:cs typeface="Menlo"/>
              </a:rPr>
              <a:t>−</a:t>
            </a:r>
            <a:r>
              <a:rPr sz="900" spc="-20" dirty="0">
                <a:latin typeface="Arial"/>
                <a:cs typeface="Arial"/>
              </a:rPr>
              <a:t>1)</a:t>
            </a:r>
            <a:r>
              <a:rPr sz="900" i="1" spc="-20" dirty="0">
                <a:latin typeface="Menlo"/>
                <a:cs typeface="Menlo"/>
              </a:rPr>
              <a:t>/</a:t>
            </a:r>
            <a:r>
              <a:rPr sz="900" spc="-20" dirty="0">
                <a:latin typeface="Arial"/>
                <a:cs typeface="Arial"/>
              </a:rPr>
              <a:t>3 </a:t>
            </a:r>
            <a:r>
              <a:rPr sz="900" dirty="0">
                <a:latin typeface="Arial"/>
                <a:cs typeface="Arial"/>
              </a:rPr>
              <a:t>processes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go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rogue.</a:t>
            </a:r>
            <a:endParaRPr sz="900">
              <a:latin typeface="Arial"/>
              <a:cs typeface="Arial"/>
            </a:endParaRPr>
          </a:p>
          <a:p>
            <a:pPr marL="556895" lvl="1" indent="-121285">
              <a:lnSpc>
                <a:spcPct val="100000"/>
              </a:lnSpc>
              <a:spcBef>
                <a:spcPts val="125"/>
              </a:spcBef>
              <a:buFont typeface="Menlo"/>
              <a:buChar char="•"/>
              <a:tabLst>
                <a:tab pos="557530" algn="l"/>
              </a:tabLst>
            </a:pP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Realisation</a:t>
            </a:r>
            <a:r>
              <a:rPr sz="900" dirty="0">
                <a:latin typeface="Arial"/>
                <a:cs typeface="Arial"/>
              </a:rPr>
              <a:t>:</a:t>
            </a:r>
            <a:r>
              <a:rPr sz="900" spc="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for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example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spc="-20" dirty="0">
                <a:latin typeface="Arial"/>
                <a:cs typeface="Arial"/>
              </a:rPr>
              <a:t>PBFT.</a:t>
            </a:r>
            <a:endParaRPr sz="900">
              <a:latin typeface="Arial"/>
              <a:cs typeface="Arial"/>
            </a:endParaRPr>
          </a:p>
          <a:p>
            <a:pPr marL="556895" lvl="1" indent="-121285">
              <a:lnSpc>
                <a:spcPct val="100000"/>
              </a:lnSpc>
              <a:spcBef>
                <a:spcPts val="125"/>
              </a:spcBef>
              <a:buFont typeface="Menlo"/>
              <a:buChar char="•"/>
              <a:tabLst>
                <a:tab pos="557530" algn="l"/>
              </a:tabLst>
            </a:pP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Consequence</a:t>
            </a:r>
            <a:r>
              <a:rPr sz="900" dirty="0">
                <a:latin typeface="Arial"/>
                <a:cs typeface="Arial"/>
              </a:rPr>
              <a:t>:</a:t>
            </a:r>
            <a:r>
              <a:rPr sz="900" spc="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if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more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than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i="1" dirty="0">
                <a:latin typeface="Arial"/>
                <a:cs typeface="Arial"/>
              </a:rPr>
              <a:t>k</a:t>
            </a:r>
            <a:r>
              <a:rPr sz="900" i="1" spc="5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processes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fail,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all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bets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are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simply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20" dirty="0">
                <a:latin typeface="Arial"/>
                <a:cs typeface="Arial"/>
              </a:rPr>
              <a:t>off.</a:t>
            </a:r>
            <a:endParaRPr sz="900">
              <a:latin typeface="Arial"/>
              <a:cs typeface="Arial"/>
            </a:endParaRPr>
          </a:p>
          <a:p>
            <a:pPr marL="556895" marR="639445" lvl="1" indent="-120650">
              <a:lnSpc>
                <a:spcPct val="111600"/>
              </a:lnSpc>
              <a:buFont typeface="Menlo"/>
              <a:buChar char="•"/>
              <a:tabLst>
                <a:tab pos="557530" algn="l"/>
              </a:tabLst>
            </a:pP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Consequence</a:t>
            </a:r>
            <a:r>
              <a:rPr sz="900" dirty="0">
                <a:latin typeface="Arial"/>
                <a:cs typeface="Arial"/>
              </a:rPr>
              <a:t>:</a:t>
            </a:r>
            <a:r>
              <a:rPr sz="900" spc="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it’s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not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about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trust,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it’s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all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about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meeting specifications.</a:t>
            </a:r>
            <a:endParaRPr sz="900">
              <a:latin typeface="Arial"/>
              <a:cs typeface="Arial"/>
            </a:endParaRPr>
          </a:p>
          <a:p>
            <a:pPr marL="299720" marR="137795" indent="-116839">
              <a:lnSpc>
                <a:spcPct val="111600"/>
              </a:lnSpc>
              <a:spcBef>
                <a:spcPts val="400"/>
              </a:spcBef>
              <a:buFont typeface="Menlo"/>
              <a:buChar char="•"/>
              <a:tabLst>
                <a:tab pos="304165" algn="l"/>
              </a:tabLst>
            </a:pP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Observation</a:t>
            </a:r>
            <a:r>
              <a:rPr sz="900" dirty="0">
                <a:latin typeface="Arial"/>
                <a:cs typeface="Arial"/>
              </a:rPr>
              <a:t>:</a:t>
            </a:r>
            <a:r>
              <a:rPr sz="900" spc="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if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process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group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often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does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not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meet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its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specifications, </a:t>
            </a:r>
            <a:r>
              <a:rPr sz="900" dirty="0">
                <a:latin typeface="Arial"/>
                <a:cs typeface="Arial"/>
              </a:rPr>
              <a:t>one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may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start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to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doubt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its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solidFill>
                  <a:srgbClr val="C80000"/>
                </a:solidFill>
                <a:latin typeface="Arial"/>
                <a:cs typeface="Arial"/>
              </a:rPr>
              <a:t>reliability</a:t>
            </a:r>
            <a:r>
              <a:rPr sz="900" dirty="0">
                <a:latin typeface="Arial"/>
                <a:cs typeface="Arial"/>
              </a:rPr>
              <a:t>,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but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this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is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something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else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20" dirty="0">
                <a:latin typeface="Arial"/>
                <a:cs typeface="Arial"/>
              </a:rPr>
              <a:t>than </a:t>
            </a:r>
            <a:r>
              <a:rPr sz="900" dirty="0">
                <a:latin typeface="Arial"/>
                <a:cs typeface="Arial"/>
              </a:rPr>
              <a:t>(dis)trusting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system.</a:t>
            </a:r>
            <a:endParaRPr sz="900">
              <a:latin typeface="Arial"/>
              <a:cs typeface="Arial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0" y="3348469"/>
            <a:ext cx="2304415" cy="107950"/>
          </a:xfrm>
          <a:custGeom>
            <a:avLst/>
            <a:gdLst/>
            <a:ahLst/>
            <a:cxnLst/>
            <a:rect l="l" t="t" r="r" b="b"/>
            <a:pathLst>
              <a:path w="2304415" h="107950">
                <a:moveTo>
                  <a:pt x="2303995" y="0"/>
                </a:moveTo>
                <a:lnTo>
                  <a:pt x="0" y="0"/>
                </a:lnTo>
                <a:lnTo>
                  <a:pt x="0" y="107530"/>
                </a:lnTo>
                <a:lnTo>
                  <a:pt x="2303995" y="107530"/>
                </a:lnTo>
                <a:lnTo>
                  <a:pt x="2303995" y="0"/>
                </a:lnTo>
                <a:close/>
              </a:path>
            </a:pathLst>
          </a:custGeom>
          <a:solidFill>
            <a:srgbClr val="ADADE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 txBox="1"/>
          <p:nvPr/>
        </p:nvSpPr>
        <p:spPr>
          <a:xfrm>
            <a:off x="53467" y="3346954"/>
            <a:ext cx="1056005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500" spc="-10" dirty="0">
                <a:latin typeface="Arial"/>
                <a:cs typeface="Arial"/>
                <a:hlinkClick r:id="rId3" action="ppaction://hlinksldjump"/>
              </a:rPr>
              <a:t>Trust</a:t>
            </a:r>
            <a:r>
              <a:rPr sz="500" spc="-20" dirty="0"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dirty="0">
                <a:latin typeface="Arial"/>
                <a:cs typeface="Arial"/>
                <a:hlinkClick r:id="rId3" action="ppaction://hlinksldjump"/>
              </a:rPr>
              <a:t>in</a:t>
            </a:r>
            <a:r>
              <a:rPr sz="500" spc="-20" dirty="0"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dirty="0">
                <a:latin typeface="Arial"/>
                <a:cs typeface="Arial"/>
                <a:hlinkClick r:id="rId3" action="ppaction://hlinksldjump"/>
              </a:rPr>
              <a:t>the</a:t>
            </a:r>
            <a:r>
              <a:rPr sz="500" spc="-15" dirty="0"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dirty="0">
                <a:latin typeface="Arial"/>
                <a:cs typeface="Arial"/>
                <a:hlinkClick r:id="rId3" action="ppaction://hlinksldjump"/>
              </a:rPr>
              <a:t>face</a:t>
            </a:r>
            <a:r>
              <a:rPr sz="500" spc="-20" dirty="0"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dirty="0">
                <a:latin typeface="Arial"/>
                <a:cs typeface="Arial"/>
                <a:hlinkClick r:id="rId3" action="ppaction://hlinksldjump"/>
              </a:rPr>
              <a:t>of</a:t>
            </a:r>
            <a:r>
              <a:rPr sz="500" spc="-15" dirty="0"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dirty="0">
                <a:latin typeface="Arial"/>
                <a:cs typeface="Arial"/>
                <a:hlinkClick r:id="rId3" action="ppaction://hlinksldjump"/>
              </a:rPr>
              <a:t>Byzantine</a:t>
            </a:r>
            <a:r>
              <a:rPr sz="500" spc="-20" dirty="0"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spc="-10" dirty="0">
                <a:latin typeface="Arial"/>
                <a:cs typeface="Arial"/>
                <a:hlinkClick r:id="rId3" action="ppaction://hlinksldjump"/>
              </a:rPr>
              <a:t>failures</a:t>
            </a:r>
            <a:endParaRPr sz="500">
              <a:latin typeface="Arial"/>
              <a:cs typeface="Arial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2303995" y="3348469"/>
            <a:ext cx="2304415" cy="107950"/>
          </a:xfrm>
          <a:custGeom>
            <a:avLst/>
            <a:gdLst/>
            <a:ahLst/>
            <a:cxnLst/>
            <a:rect l="l" t="t" r="r" b="b"/>
            <a:pathLst>
              <a:path w="2304415" h="107950">
                <a:moveTo>
                  <a:pt x="2303995" y="0"/>
                </a:moveTo>
                <a:lnTo>
                  <a:pt x="0" y="0"/>
                </a:lnTo>
                <a:lnTo>
                  <a:pt x="0" y="107530"/>
                </a:lnTo>
                <a:lnTo>
                  <a:pt x="2303995" y="107530"/>
                </a:lnTo>
                <a:lnTo>
                  <a:pt x="2303995" y="0"/>
                </a:lnTo>
                <a:close/>
              </a:path>
            </a:pathLst>
          </a:custGeom>
          <a:solidFill>
            <a:srgbClr val="8484D1"/>
          </a:solid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  <p:transition>
    <p:fade/>
  </p:transition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467" y="-1515"/>
            <a:ext cx="4501515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3724910" algn="l"/>
              </a:tabLst>
            </a:pPr>
            <a:r>
              <a:rPr sz="500" spc="-10" dirty="0">
                <a:latin typeface="Arial"/>
                <a:cs typeface="Arial"/>
                <a:hlinkClick r:id="rId2" action="ppaction://hlinksldjump"/>
              </a:rPr>
              <a:t>Security</a:t>
            </a:r>
            <a:r>
              <a:rPr sz="500" dirty="0">
                <a:latin typeface="Arial"/>
                <a:cs typeface="Arial"/>
              </a:rPr>
              <a:t>	</a:t>
            </a: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Trust</a:t>
            </a:r>
            <a:r>
              <a:rPr sz="500" spc="-25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in</a:t>
            </a:r>
            <a:r>
              <a:rPr sz="500" spc="-2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distributed</a:t>
            </a:r>
            <a:r>
              <a:rPr sz="500" spc="-2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systems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/>
              <a:t>Sybil</a:t>
            </a:r>
            <a:r>
              <a:rPr spc="-35" dirty="0"/>
              <a:t> </a:t>
            </a:r>
            <a:r>
              <a:rPr spc="-10" dirty="0"/>
              <a:t>attack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334594" y="514774"/>
            <a:ext cx="3633470" cy="107188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25400">
              <a:lnSpc>
                <a:spcPct val="100000"/>
              </a:lnSpc>
              <a:spcBef>
                <a:spcPts val="95"/>
              </a:spcBef>
            </a:pP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Essence:</a:t>
            </a:r>
            <a:r>
              <a:rPr sz="1000" spc="1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Just</a:t>
            </a:r>
            <a:r>
              <a:rPr sz="1000" spc="-4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create</a:t>
            </a:r>
            <a:r>
              <a:rPr sz="1000" spc="-4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multiple</a:t>
            </a:r>
            <a:r>
              <a:rPr sz="1000" spc="-4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identities,</a:t>
            </a:r>
            <a:r>
              <a:rPr sz="1000" spc="-4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but</a:t>
            </a:r>
            <a:r>
              <a:rPr sz="1000" spc="-4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owned</a:t>
            </a:r>
            <a:r>
              <a:rPr sz="1000" spc="-4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by</a:t>
            </a:r>
            <a:r>
              <a:rPr sz="1000" spc="-4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one</a:t>
            </a:r>
            <a:r>
              <a:rPr sz="1000" spc="-4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entity</a:t>
            </a:r>
            <a:endParaRPr sz="1000">
              <a:latin typeface="Arial"/>
              <a:cs typeface="Arial"/>
            </a:endParaRPr>
          </a:p>
          <a:p>
            <a:pPr marL="278130" indent="-120650">
              <a:lnSpc>
                <a:spcPct val="100000"/>
              </a:lnSpc>
              <a:spcBef>
                <a:spcPts val="700"/>
              </a:spcBef>
              <a:buClr>
                <a:srgbClr val="3333B2"/>
              </a:buClr>
              <a:buFont typeface="Menlo"/>
              <a:buChar char="•"/>
              <a:tabLst>
                <a:tab pos="278765" algn="l"/>
              </a:tabLst>
            </a:pPr>
            <a:r>
              <a:rPr sz="900" dirty="0">
                <a:latin typeface="Arial"/>
                <a:cs typeface="Arial"/>
              </a:rPr>
              <a:t>In</a:t>
            </a:r>
            <a:r>
              <a:rPr sz="900" spc="-1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1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case</a:t>
            </a:r>
            <a:r>
              <a:rPr sz="900" spc="-1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of</a:t>
            </a:r>
            <a:r>
              <a:rPr sz="900" spc="-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</a:t>
            </a:r>
            <a:r>
              <a:rPr sz="900" spc="-10" dirty="0">
                <a:latin typeface="Arial"/>
                <a:cs typeface="Arial"/>
              </a:rPr>
              <a:t> peer-to-</a:t>
            </a:r>
            <a:r>
              <a:rPr sz="900" dirty="0">
                <a:latin typeface="Arial"/>
                <a:cs typeface="Arial"/>
              </a:rPr>
              <a:t>peer</a:t>
            </a:r>
            <a:r>
              <a:rPr sz="900" spc="-10" dirty="0">
                <a:latin typeface="Arial"/>
                <a:cs typeface="Arial"/>
              </a:rPr>
              <a:t> network:</a:t>
            </a:r>
            <a:endParaRPr sz="900">
              <a:latin typeface="Arial"/>
              <a:cs typeface="Arial"/>
            </a:endParaRPr>
          </a:p>
          <a:p>
            <a:pPr marL="164465">
              <a:lnSpc>
                <a:spcPts val="780"/>
              </a:lnSpc>
              <a:spcBef>
                <a:spcPts val="835"/>
              </a:spcBef>
            </a:pPr>
            <a:r>
              <a:rPr sz="500" dirty="0">
                <a:latin typeface="Times New Roman"/>
                <a:cs typeface="Times New Roman"/>
              </a:rPr>
              <a:t>1</a:t>
            </a:r>
            <a:r>
              <a:rPr sz="500" spc="430" dirty="0">
                <a:latin typeface="Times New Roman"/>
                <a:cs typeface="Times New Roman"/>
              </a:rPr>
              <a:t> </a:t>
            </a:r>
            <a:r>
              <a:rPr sz="700" dirty="0">
                <a:latin typeface="Times New Roman"/>
                <a:cs typeface="Times New Roman"/>
              </a:rPr>
              <a:t>H</a:t>
            </a:r>
            <a:r>
              <a:rPr sz="700" spc="100" dirty="0">
                <a:latin typeface="Times New Roman"/>
                <a:cs typeface="Times New Roman"/>
              </a:rPr>
              <a:t> </a:t>
            </a:r>
            <a:r>
              <a:rPr sz="700" dirty="0">
                <a:latin typeface="Times New Roman"/>
                <a:cs typeface="Times New Roman"/>
              </a:rPr>
              <a:t>=</a:t>
            </a:r>
            <a:r>
              <a:rPr sz="700" spc="85" dirty="0">
                <a:latin typeface="Times New Roman"/>
                <a:cs typeface="Times New Roman"/>
              </a:rPr>
              <a:t> </a:t>
            </a:r>
            <a:r>
              <a:rPr sz="700" b="1" spc="105" dirty="0">
                <a:solidFill>
                  <a:srgbClr val="FF0059"/>
                </a:solidFill>
                <a:latin typeface="Times New Roman"/>
                <a:cs typeface="Times New Roman"/>
              </a:rPr>
              <a:t>set</a:t>
            </a:r>
            <a:r>
              <a:rPr sz="700" b="1" spc="70" dirty="0">
                <a:solidFill>
                  <a:srgbClr val="FF0059"/>
                </a:solidFill>
                <a:latin typeface="Times New Roman"/>
                <a:cs typeface="Times New Roman"/>
              </a:rPr>
              <a:t> </a:t>
            </a:r>
            <a:r>
              <a:rPr sz="700" spc="100" dirty="0">
                <a:latin typeface="Times New Roman"/>
                <a:cs typeface="Times New Roman"/>
              </a:rPr>
              <a:t>of</a:t>
            </a:r>
            <a:r>
              <a:rPr sz="700" spc="65" dirty="0">
                <a:latin typeface="Times New Roman"/>
                <a:cs typeface="Times New Roman"/>
              </a:rPr>
              <a:t> </a:t>
            </a:r>
            <a:r>
              <a:rPr sz="700" spc="60" dirty="0">
                <a:latin typeface="Times New Roman"/>
                <a:cs typeface="Times New Roman"/>
              </a:rPr>
              <a:t>honest</a:t>
            </a:r>
            <a:r>
              <a:rPr sz="700" spc="55" dirty="0">
                <a:latin typeface="Times New Roman"/>
                <a:cs typeface="Times New Roman"/>
              </a:rPr>
              <a:t> </a:t>
            </a:r>
            <a:r>
              <a:rPr sz="700" spc="-20" dirty="0">
                <a:latin typeface="Times New Roman"/>
                <a:cs typeface="Times New Roman"/>
              </a:rPr>
              <a:t>nodes</a:t>
            </a:r>
            <a:endParaRPr sz="700">
              <a:latin typeface="Times New Roman"/>
              <a:cs typeface="Times New Roman"/>
            </a:endParaRPr>
          </a:p>
          <a:p>
            <a:pPr marL="164465">
              <a:lnSpc>
                <a:spcPts val="715"/>
              </a:lnSpc>
            </a:pPr>
            <a:r>
              <a:rPr sz="500" dirty="0">
                <a:latin typeface="Times New Roman"/>
                <a:cs typeface="Times New Roman"/>
              </a:rPr>
              <a:t>2</a:t>
            </a:r>
            <a:r>
              <a:rPr sz="500" spc="470" dirty="0">
                <a:latin typeface="Times New Roman"/>
                <a:cs typeface="Times New Roman"/>
              </a:rPr>
              <a:t> </a:t>
            </a:r>
            <a:r>
              <a:rPr sz="700" dirty="0">
                <a:latin typeface="Times New Roman"/>
                <a:cs typeface="Times New Roman"/>
              </a:rPr>
              <a:t>S</a:t>
            </a:r>
            <a:r>
              <a:rPr sz="700" spc="120" dirty="0">
                <a:latin typeface="Times New Roman"/>
                <a:cs typeface="Times New Roman"/>
              </a:rPr>
              <a:t> </a:t>
            </a:r>
            <a:r>
              <a:rPr sz="700" dirty="0">
                <a:latin typeface="Times New Roman"/>
                <a:cs typeface="Times New Roman"/>
              </a:rPr>
              <a:t>=</a:t>
            </a:r>
            <a:r>
              <a:rPr sz="700" spc="100" dirty="0">
                <a:latin typeface="Times New Roman"/>
                <a:cs typeface="Times New Roman"/>
              </a:rPr>
              <a:t> </a:t>
            </a:r>
            <a:r>
              <a:rPr sz="700" b="1" spc="105" dirty="0">
                <a:solidFill>
                  <a:srgbClr val="FF0059"/>
                </a:solidFill>
                <a:latin typeface="Times New Roman"/>
                <a:cs typeface="Times New Roman"/>
              </a:rPr>
              <a:t>set</a:t>
            </a:r>
            <a:r>
              <a:rPr sz="700" b="1" spc="90" dirty="0">
                <a:solidFill>
                  <a:srgbClr val="FF0059"/>
                </a:solidFill>
                <a:latin typeface="Times New Roman"/>
                <a:cs typeface="Times New Roman"/>
              </a:rPr>
              <a:t> </a:t>
            </a:r>
            <a:r>
              <a:rPr sz="700" spc="100" dirty="0">
                <a:latin typeface="Times New Roman"/>
                <a:cs typeface="Times New Roman"/>
              </a:rPr>
              <a:t>of</a:t>
            </a:r>
            <a:r>
              <a:rPr sz="700" spc="80" dirty="0">
                <a:latin typeface="Times New Roman"/>
                <a:cs typeface="Times New Roman"/>
              </a:rPr>
              <a:t> </a:t>
            </a:r>
            <a:r>
              <a:rPr sz="700" spc="70" dirty="0">
                <a:latin typeface="Times New Roman"/>
                <a:cs typeface="Times New Roman"/>
              </a:rPr>
              <a:t>Sybil </a:t>
            </a:r>
            <a:r>
              <a:rPr sz="700" spc="-20" dirty="0">
                <a:latin typeface="Times New Roman"/>
                <a:cs typeface="Times New Roman"/>
              </a:rPr>
              <a:t>nodes</a:t>
            </a:r>
            <a:endParaRPr sz="700">
              <a:latin typeface="Times New Roman"/>
              <a:cs typeface="Times New Roman"/>
            </a:endParaRPr>
          </a:p>
          <a:p>
            <a:pPr marL="164465">
              <a:lnSpc>
                <a:spcPts val="715"/>
              </a:lnSpc>
            </a:pPr>
            <a:r>
              <a:rPr sz="500" dirty="0">
                <a:latin typeface="Times New Roman"/>
                <a:cs typeface="Times New Roman"/>
              </a:rPr>
              <a:t>3</a:t>
            </a:r>
            <a:r>
              <a:rPr sz="500" spc="434" dirty="0">
                <a:latin typeface="Times New Roman"/>
                <a:cs typeface="Times New Roman"/>
              </a:rPr>
              <a:t> </a:t>
            </a:r>
            <a:r>
              <a:rPr sz="700" dirty="0">
                <a:latin typeface="Times New Roman"/>
                <a:cs typeface="Times New Roman"/>
              </a:rPr>
              <a:t>A</a:t>
            </a:r>
            <a:r>
              <a:rPr sz="700" spc="100" dirty="0">
                <a:latin typeface="Times New Roman"/>
                <a:cs typeface="Times New Roman"/>
              </a:rPr>
              <a:t> </a:t>
            </a:r>
            <a:r>
              <a:rPr sz="700" dirty="0">
                <a:latin typeface="Times New Roman"/>
                <a:cs typeface="Times New Roman"/>
              </a:rPr>
              <a:t>=</a:t>
            </a:r>
            <a:r>
              <a:rPr sz="700" spc="75" dirty="0">
                <a:latin typeface="Times New Roman"/>
                <a:cs typeface="Times New Roman"/>
              </a:rPr>
              <a:t> </a:t>
            </a:r>
            <a:r>
              <a:rPr sz="700" spc="55" dirty="0">
                <a:latin typeface="Times New Roman"/>
                <a:cs typeface="Times New Roman"/>
              </a:rPr>
              <a:t>Attacker</a:t>
            </a:r>
            <a:r>
              <a:rPr sz="700" spc="60" dirty="0">
                <a:latin typeface="Times New Roman"/>
                <a:cs typeface="Times New Roman"/>
              </a:rPr>
              <a:t> </a:t>
            </a:r>
            <a:r>
              <a:rPr sz="700" spc="-20" dirty="0">
                <a:latin typeface="Times New Roman"/>
                <a:cs typeface="Times New Roman"/>
              </a:rPr>
              <a:t>node</a:t>
            </a:r>
            <a:endParaRPr sz="700">
              <a:latin typeface="Times New Roman"/>
              <a:cs typeface="Times New Roman"/>
            </a:endParaRPr>
          </a:p>
          <a:p>
            <a:pPr marL="164465">
              <a:lnSpc>
                <a:spcPts val="780"/>
              </a:lnSpc>
            </a:pPr>
            <a:r>
              <a:rPr sz="500" dirty="0">
                <a:latin typeface="Times New Roman"/>
                <a:cs typeface="Times New Roman"/>
              </a:rPr>
              <a:t>4</a:t>
            </a:r>
            <a:r>
              <a:rPr sz="500" spc="220" dirty="0">
                <a:latin typeface="Times New Roman"/>
                <a:cs typeface="Times New Roman"/>
              </a:rPr>
              <a:t>  </a:t>
            </a:r>
            <a:r>
              <a:rPr sz="700" spc="65" dirty="0">
                <a:latin typeface="Times New Roman"/>
                <a:cs typeface="Times New Roman"/>
              </a:rPr>
              <a:t>d</a:t>
            </a:r>
            <a:r>
              <a:rPr sz="700" spc="175" dirty="0">
                <a:latin typeface="Times New Roman"/>
                <a:cs typeface="Times New Roman"/>
              </a:rPr>
              <a:t> </a:t>
            </a:r>
            <a:r>
              <a:rPr sz="700" dirty="0">
                <a:latin typeface="Times New Roman"/>
                <a:cs typeface="Times New Roman"/>
              </a:rPr>
              <a:t>=</a:t>
            </a:r>
            <a:r>
              <a:rPr sz="700" spc="140" dirty="0">
                <a:latin typeface="Times New Roman"/>
                <a:cs typeface="Times New Roman"/>
              </a:rPr>
              <a:t> </a:t>
            </a:r>
            <a:r>
              <a:rPr sz="700" dirty="0">
                <a:latin typeface="Times New Roman"/>
                <a:cs typeface="Times New Roman"/>
              </a:rPr>
              <a:t>minimal</a:t>
            </a:r>
            <a:r>
              <a:rPr sz="700" spc="105" dirty="0">
                <a:latin typeface="Times New Roman"/>
                <a:cs typeface="Times New Roman"/>
              </a:rPr>
              <a:t> </a:t>
            </a:r>
            <a:r>
              <a:rPr sz="700" spc="85" dirty="0">
                <a:latin typeface="Times New Roman"/>
                <a:cs typeface="Times New Roman"/>
              </a:rPr>
              <a:t>fraction</a:t>
            </a:r>
            <a:r>
              <a:rPr sz="700" spc="114" dirty="0">
                <a:latin typeface="Times New Roman"/>
                <a:cs typeface="Times New Roman"/>
              </a:rPr>
              <a:t> </a:t>
            </a:r>
            <a:r>
              <a:rPr sz="700" spc="100" dirty="0">
                <a:latin typeface="Times New Roman"/>
                <a:cs typeface="Times New Roman"/>
              </a:rPr>
              <a:t>of</a:t>
            </a:r>
            <a:r>
              <a:rPr sz="700" spc="125" dirty="0">
                <a:latin typeface="Times New Roman"/>
                <a:cs typeface="Times New Roman"/>
              </a:rPr>
              <a:t> </a:t>
            </a:r>
            <a:r>
              <a:rPr sz="700" spc="70" dirty="0">
                <a:latin typeface="Times New Roman"/>
                <a:cs typeface="Times New Roman"/>
              </a:rPr>
              <a:t>Sybil</a:t>
            </a:r>
            <a:r>
              <a:rPr sz="700" spc="114" dirty="0">
                <a:latin typeface="Times New Roman"/>
                <a:cs typeface="Times New Roman"/>
              </a:rPr>
              <a:t> </a:t>
            </a:r>
            <a:r>
              <a:rPr sz="700" dirty="0">
                <a:latin typeface="Times New Roman"/>
                <a:cs typeface="Times New Roman"/>
              </a:rPr>
              <a:t>nodes</a:t>
            </a:r>
            <a:r>
              <a:rPr sz="700" spc="110" dirty="0">
                <a:latin typeface="Times New Roman"/>
                <a:cs typeface="Times New Roman"/>
              </a:rPr>
              <a:t> </a:t>
            </a:r>
            <a:r>
              <a:rPr sz="700" dirty="0">
                <a:latin typeface="Times New Roman"/>
                <a:cs typeface="Times New Roman"/>
              </a:rPr>
              <a:t>needed</a:t>
            </a:r>
            <a:r>
              <a:rPr sz="700" spc="120" dirty="0">
                <a:latin typeface="Times New Roman"/>
                <a:cs typeface="Times New Roman"/>
              </a:rPr>
              <a:t> </a:t>
            </a:r>
            <a:r>
              <a:rPr sz="700" b="1" spc="80" dirty="0">
                <a:solidFill>
                  <a:srgbClr val="FF0059"/>
                </a:solidFill>
                <a:latin typeface="Times New Roman"/>
                <a:cs typeface="Times New Roman"/>
              </a:rPr>
              <a:t>for</a:t>
            </a:r>
            <a:r>
              <a:rPr sz="700" b="1" spc="130" dirty="0">
                <a:solidFill>
                  <a:srgbClr val="FF0059"/>
                </a:solidFill>
                <a:latin typeface="Times New Roman"/>
                <a:cs typeface="Times New Roman"/>
              </a:rPr>
              <a:t> </a:t>
            </a:r>
            <a:r>
              <a:rPr sz="700" spc="60" dirty="0">
                <a:latin typeface="Times New Roman"/>
                <a:cs typeface="Times New Roman"/>
              </a:rPr>
              <a:t>an</a:t>
            </a:r>
            <a:r>
              <a:rPr sz="700" spc="125" dirty="0">
                <a:latin typeface="Times New Roman"/>
                <a:cs typeface="Times New Roman"/>
              </a:rPr>
              <a:t> </a:t>
            </a:r>
            <a:r>
              <a:rPr sz="700" spc="75" dirty="0">
                <a:latin typeface="Times New Roman"/>
                <a:cs typeface="Times New Roman"/>
              </a:rPr>
              <a:t>attack</a:t>
            </a:r>
            <a:endParaRPr sz="700">
              <a:latin typeface="Times New Roman"/>
              <a:cs typeface="Times New Roman"/>
            </a:endParaRPr>
          </a:p>
          <a:p>
            <a:pPr marL="164465">
              <a:lnSpc>
                <a:spcPts val="560"/>
              </a:lnSpc>
              <a:spcBef>
                <a:spcPts val="75"/>
              </a:spcBef>
            </a:pPr>
            <a:r>
              <a:rPr sz="500" spc="45" dirty="0">
                <a:latin typeface="Times New Roman"/>
                <a:cs typeface="Times New Roman"/>
              </a:rPr>
              <a:t>5</a:t>
            </a:r>
            <a:endParaRPr sz="500">
              <a:latin typeface="Times New Roman"/>
              <a:cs typeface="Times New Roman"/>
            </a:endParaRPr>
          </a:p>
          <a:p>
            <a:pPr marL="164465">
              <a:lnSpc>
                <a:spcPts val="800"/>
              </a:lnSpc>
            </a:pPr>
            <a:r>
              <a:rPr sz="500" dirty="0">
                <a:latin typeface="Times New Roman"/>
                <a:cs typeface="Times New Roman"/>
              </a:rPr>
              <a:t>6</a:t>
            </a:r>
            <a:r>
              <a:rPr sz="500" spc="245" dirty="0">
                <a:latin typeface="Times New Roman"/>
                <a:cs typeface="Times New Roman"/>
              </a:rPr>
              <a:t>  </a:t>
            </a:r>
            <a:r>
              <a:rPr sz="700" b="1" dirty="0">
                <a:solidFill>
                  <a:srgbClr val="FF0059"/>
                </a:solidFill>
                <a:latin typeface="Times New Roman"/>
                <a:cs typeface="Times New Roman"/>
              </a:rPr>
              <a:t>while</a:t>
            </a:r>
            <a:r>
              <a:rPr sz="700" b="1" spc="145" dirty="0">
                <a:solidFill>
                  <a:srgbClr val="FF0059"/>
                </a:solidFill>
                <a:latin typeface="Times New Roman"/>
                <a:cs typeface="Times New Roman"/>
              </a:rPr>
              <a:t> </a:t>
            </a:r>
            <a:r>
              <a:rPr sz="700" spc="35" dirty="0">
                <a:latin typeface="Times New Roman"/>
                <a:cs typeface="Times New Roman"/>
              </a:rPr>
              <a:t>True:</a:t>
            </a:r>
            <a:endParaRPr sz="70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773061" y="1545490"/>
            <a:ext cx="833119" cy="222885"/>
          </a:xfrm>
          <a:prstGeom prst="rect">
            <a:avLst/>
          </a:prstGeom>
        </p:spPr>
        <p:txBody>
          <a:bodyPr vert="horz" wrap="square" lIns="0" tIns="27940" rIns="0" bIns="0" rtlCol="0">
            <a:spAutoFit/>
          </a:bodyPr>
          <a:lstStyle/>
          <a:p>
            <a:pPr marL="12700" marR="5080">
              <a:lnSpc>
                <a:spcPts val="720"/>
              </a:lnSpc>
              <a:spcBef>
                <a:spcPts val="220"/>
              </a:spcBef>
            </a:pPr>
            <a:r>
              <a:rPr sz="700" spc="140" dirty="0">
                <a:latin typeface="Times New Roman"/>
                <a:cs typeface="Times New Roman"/>
              </a:rPr>
              <a:t>s</a:t>
            </a:r>
            <a:r>
              <a:rPr sz="700" spc="110" dirty="0">
                <a:latin typeface="Times New Roman"/>
                <a:cs typeface="Times New Roman"/>
              </a:rPr>
              <a:t> </a:t>
            </a:r>
            <a:r>
              <a:rPr sz="700" dirty="0">
                <a:latin typeface="Times New Roman"/>
                <a:cs typeface="Times New Roman"/>
              </a:rPr>
              <a:t>=</a:t>
            </a:r>
            <a:r>
              <a:rPr sz="700" spc="110" dirty="0">
                <a:latin typeface="Times New Roman"/>
                <a:cs typeface="Times New Roman"/>
              </a:rPr>
              <a:t> </a:t>
            </a:r>
            <a:r>
              <a:rPr sz="700" spc="-10" dirty="0">
                <a:latin typeface="Times New Roman"/>
                <a:cs typeface="Times New Roman"/>
              </a:rPr>
              <a:t>A.createNode()</a:t>
            </a:r>
            <a:r>
              <a:rPr sz="700" spc="55" dirty="0">
                <a:latin typeface="Times New Roman"/>
                <a:cs typeface="Times New Roman"/>
              </a:rPr>
              <a:t> S.add(s)</a:t>
            </a:r>
            <a:endParaRPr sz="700">
              <a:latin typeface="Times New Roman"/>
              <a:cs typeface="Times New Roman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1880158" y="1545490"/>
            <a:ext cx="967105" cy="222885"/>
          </a:xfrm>
          <a:prstGeom prst="rect">
            <a:avLst/>
          </a:prstGeom>
        </p:spPr>
        <p:txBody>
          <a:bodyPr vert="horz" wrap="square" lIns="0" tIns="27940" rIns="0" bIns="0" rtlCol="0">
            <a:spAutoFit/>
          </a:bodyPr>
          <a:lstStyle/>
          <a:p>
            <a:pPr marL="12700" marR="5080">
              <a:lnSpc>
                <a:spcPts val="720"/>
              </a:lnSpc>
              <a:spcBef>
                <a:spcPts val="220"/>
              </a:spcBef>
            </a:pPr>
            <a:r>
              <a:rPr sz="700" i="1" spc="65" dirty="0">
                <a:solidFill>
                  <a:srgbClr val="009600"/>
                </a:solidFill>
                <a:latin typeface="Times New Roman"/>
                <a:cs typeface="Times New Roman"/>
              </a:rPr>
              <a:t>#</a:t>
            </a:r>
            <a:r>
              <a:rPr sz="700" i="1" spc="80" dirty="0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sz="700" i="1" spc="75" dirty="0">
                <a:solidFill>
                  <a:srgbClr val="009600"/>
                </a:solidFill>
                <a:latin typeface="Times New Roman"/>
                <a:cs typeface="Times New Roman"/>
              </a:rPr>
              <a:t>create</a:t>
            </a:r>
            <a:r>
              <a:rPr sz="700" i="1" spc="80" dirty="0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sz="700" i="1" spc="65" dirty="0">
                <a:solidFill>
                  <a:srgbClr val="009600"/>
                </a:solidFill>
                <a:latin typeface="Times New Roman"/>
                <a:cs typeface="Times New Roman"/>
              </a:rPr>
              <a:t>a</a:t>
            </a:r>
            <a:r>
              <a:rPr sz="700" i="1" spc="85" dirty="0">
                <a:solidFill>
                  <a:srgbClr val="009600"/>
                </a:solidFill>
                <a:latin typeface="Times New Roman"/>
                <a:cs typeface="Times New Roman"/>
              </a:rPr>
              <a:t> Sybil</a:t>
            </a:r>
            <a:r>
              <a:rPr sz="700" i="1" spc="70" dirty="0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sz="700" i="1" spc="-20" dirty="0">
                <a:solidFill>
                  <a:srgbClr val="009600"/>
                </a:solidFill>
                <a:latin typeface="Times New Roman"/>
                <a:cs typeface="Times New Roman"/>
              </a:rPr>
              <a:t>node</a:t>
            </a:r>
            <a:r>
              <a:rPr sz="700" i="1" spc="65" dirty="0">
                <a:solidFill>
                  <a:srgbClr val="009600"/>
                </a:solidFill>
                <a:latin typeface="Times New Roman"/>
                <a:cs typeface="Times New Roman"/>
              </a:rPr>
              <a:t> #</a:t>
            </a:r>
            <a:r>
              <a:rPr sz="700" i="1" spc="100" dirty="0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sz="700" i="1" dirty="0">
                <a:solidFill>
                  <a:srgbClr val="009600"/>
                </a:solidFill>
                <a:latin typeface="Times New Roman"/>
                <a:cs typeface="Times New Roman"/>
              </a:rPr>
              <a:t>add</a:t>
            </a:r>
            <a:r>
              <a:rPr sz="700" i="1" spc="85" dirty="0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sz="700" i="1" spc="195" dirty="0">
                <a:solidFill>
                  <a:srgbClr val="009600"/>
                </a:solidFill>
                <a:latin typeface="Times New Roman"/>
                <a:cs typeface="Times New Roman"/>
              </a:rPr>
              <a:t>it</a:t>
            </a:r>
            <a:r>
              <a:rPr sz="700" i="1" spc="100" dirty="0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sz="700" i="1" spc="120" dirty="0">
                <a:solidFill>
                  <a:srgbClr val="009600"/>
                </a:solidFill>
                <a:latin typeface="Times New Roman"/>
                <a:cs typeface="Times New Roman"/>
              </a:rPr>
              <a:t>to</a:t>
            </a:r>
            <a:r>
              <a:rPr sz="700" i="1" spc="85" dirty="0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sz="700" i="1" spc="95" dirty="0">
                <a:solidFill>
                  <a:srgbClr val="009600"/>
                </a:solidFill>
                <a:latin typeface="Times New Roman"/>
                <a:cs typeface="Times New Roman"/>
              </a:rPr>
              <a:t>the</a:t>
            </a:r>
            <a:r>
              <a:rPr sz="700" i="1" spc="85" dirty="0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sz="700" i="1" spc="120" dirty="0">
                <a:solidFill>
                  <a:srgbClr val="009600"/>
                </a:solidFill>
                <a:latin typeface="Times New Roman"/>
                <a:cs typeface="Times New Roman"/>
              </a:rPr>
              <a:t>set</a:t>
            </a:r>
            <a:r>
              <a:rPr sz="700" i="1" spc="100" dirty="0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sz="700" i="1" spc="15" dirty="0">
                <a:solidFill>
                  <a:srgbClr val="009600"/>
                </a:solidFill>
                <a:latin typeface="Times New Roman"/>
                <a:cs typeface="Times New Roman"/>
              </a:rPr>
              <a:t>S</a:t>
            </a:r>
            <a:endParaRPr sz="700">
              <a:latin typeface="Times New Roman"/>
              <a:cs typeface="Times New Roman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448513" y="1555613"/>
            <a:ext cx="101600" cy="754380"/>
          </a:xfrm>
          <a:prstGeom prst="rect">
            <a:avLst/>
          </a:prstGeom>
        </p:spPr>
        <p:txBody>
          <a:bodyPr vert="horz" wrap="square" lIns="0" tIns="27305" rIns="0" bIns="0" rtlCol="0">
            <a:spAutoFit/>
          </a:bodyPr>
          <a:lstStyle/>
          <a:p>
            <a:pPr marL="50165">
              <a:lnSpc>
                <a:spcPct val="100000"/>
              </a:lnSpc>
              <a:spcBef>
                <a:spcPts val="215"/>
              </a:spcBef>
            </a:pPr>
            <a:r>
              <a:rPr sz="500" spc="45" dirty="0">
                <a:latin typeface="Times New Roman"/>
                <a:cs typeface="Times New Roman"/>
              </a:rPr>
              <a:t>7</a:t>
            </a:r>
            <a:endParaRPr sz="500">
              <a:latin typeface="Times New Roman"/>
              <a:cs typeface="Times New Roman"/>
            </a:endParaRPr>
          </a:p>
          <a:p>
            <a:pPr marL="50165">
              <a:lnSpc>
                <a:spcPct val="100000"/>
              </a:lnSpc>
              <a:spcBef>
                <a:spcPts val="120"/>
              </a:spcBef>
            </a:pPr>
            <a:r>
              <a:rPr sz="500" spc="45" dirty="0">
                <a:latin typeface="Times New Roman"/>
                <a:cs typeface="Times New Roman"/>
              </a:rPr>
              <a:t>8</a:t>
            </a:r>
            <a:endParaRPr sz="500">
              <a:latin typeface="Times New Roman"/>
              <a:cs typeface="Times New Roman"/>
            </a:endParaRPr>
          </a:p>
          <a:p>
            <a:pPr marL="50165">
              <a:lnSpc>
                <a:spcPct val="100000"/>
              </a:lnSpc>
              <a:spcBef>
                <a:spcPts val="114"/>
              </a:spcBef>
            </a:pPr>
            <a:r>
              <a:rPr sz="500" spc="45" dirty="0">
                <a:latin typeface="Times New Roman"/>
                <a:cs typeface="Times New Roman"/>
              </a:rPr>
              <a:t>9</a:t>
            </a:r>
            <a:endParaRPr sz="5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500" spc="-25" dirty="0">
                <a:latin typeface="Times New Roman"/>
                <a:cs typeface="Times New Roman"/>
              </a:rPr>
              <a:t>10</a:t>
            </a:r>
            <a:endParaRPr sz="5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500" spc="-25" dirty="0">
                <a:latin typeface="Times New Roman"/>
                <a:cs typeface="Times New Roman"/>
              </a:rPr>
              <a:t>11</a:t>
            </a:r>
            <a:endParaRPr sz="5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500" spc="-25" dirty="0">
                <a:latin typeface="Times New Roman"/>
                <a:cs typeface="Times New Roman"/>
              </a:rPr>
              <a:t>12</a:t>
            </a:r>
            <a:endParaRPr sz="5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500" spc="-25" dirty="0">
                <a:latin typeface="Times New Roman"/>
                <a:cs typeface="Times New Roman"/>
              </a:rPr>
              <a:t>13</a:t>
            </a:r>
            <a:endParaRPr sz="5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500" spc="-25" dirty="0">
                <a:latin typeface="Times New Roman"/>
                <a:cs typeface="Times New Roman"/>
              </a:rPr>
              <a:t>14</a:t>
            </a:r>
            <a:endParaRPr sz="500">
              <a:latin typeface="Times New Roman"/>
              <a:cs typeface="Times New Roman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773061" y="1818782"/>
            <a:ext cx="920115" cy="222885"/>
          </a:xfrm>
          <a:prstGeom prst="rect">
            <a:avLst/>
          </a:prstGeom>
        </p:spPr>
        <p:txBody>
          <a:bodyPr vert="horz" wrap="square" lIns="0" tIns="27940" rIns="0" bIns="0" rtlCol="0">
            <a:spAutoFit/>
          </a:bodyPr>
          <a:lstStyle/>
          <a:p>
            <a:pPr marL="12700" marR="5080">
              <a:lnSpc>
                <a:spcPts val="720"/>
              </a:lnSpc>
              <a:spcBef>
                <a:spcPts val="220"/>
              </a:spcBef>
            </a:pPr>
            <a:r>
              <a:rPr sz="700" spc="65" dirty="0">
                <a:latin typeface="Times New Roman"/>
                <a:cs typeface="Times New Roman"/>
              </a:rPr>
              <a:t>h</a:t>
            </a:r>
            <a:r>
              <a:rPr sz="700" spc="110" dirty="0">
                <a:latin typeface="Times New Roman"/>
                <a:cs typeface="Times New Roman"/>
              </a:rPr>
              <a:t> </a:t>
            </a:r>
            <a:r>
              <a:rPr sz="700" dirty="0">
                <a:latin typeface="Times New Roman"/>
                <a:cs typeface="Times New Roman"/>
              </a:rPr>
              <a:t>=</a:t>
            </a:r>
            <a:r>
              <a:rPr sz="700" spc="85" dirty="0">
                <a:latin typeface="Times New Roman"/>
                <a:cs typeface="Times New Roman"/>
              </a:rPr>
              <a:t> </a:t>
            </a:r>
            <a:r>
              <a:rPr sz="700" spc="-10" dirty="0">
                <a:latin typeface="Times New Roman"/>
                <a:cs typeface="Times New Roman"/>
              </a:rPr>
              <a:t>random.choice(H)</a:t>
            </a:r>
            <a:r>
              <a:rPr sz="700" spc="35" dirty="0">
                <a:latin typeface="Times New Roman"/>
                <a:cs typeface="Times New Roman"/>
              </a:rPr>
              <a:t> s.connectTo(h)</a:t>
            </a:r>
            <a:endParaRPr sz="700">
              <a:latin typeface="Times New Roman"/>
              <a:cs typeface="Times New Roman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1880158" y="1818782"/>
            <a:ext cx="1496060" cy="22288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ts val="780"/>
              </a:lnSpc>
              <a:spcBef>
                <a:spcPts val="95"/>
              </a:spcBef>
            </a:pPr>
            <a:r>
              <a:rPr sz="700" i="1" spc="65" dirty="0">
                <a:solidFill>
                  <a:srgbClr val="009600"/>
                </a:solidFill>
                <a:latin typeface="Times New Roman"/>
                <a:cs typeface="Times New Roman"/>
              </a:rPr>
              <a:t>#</a:t>
            </a:r>
            <a:r>
              <a:rPr sz="700" i="1" spc="105" dirty="0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sz="700" i="1" spc="80" dirty="0">
                <a:solidFill>
                  <a:srgbClr val="009600"/>
                </a:solidFill>
                <a:latin typeface="Times New Roman"/>
                <a:cs typeface="Times New Roman"/>
              </a:rPr>
              <a:t>pick</a:t>
            </a:r>
            <a:r>
              <a:rPr sz="700" i="1" spc="100" dirty="0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sz="700" i="1" dirty="0">
                <a:solidFill>
                  <a:srgbClr val="009600"/>
                </a:solidFill>
                <a:latin typeface="Times New Roman"/>
                <a:cs typeface="Times New Roman"/>
              </a:rPr>
              <a:t>an</a:t>
            </a:r>
            <a:r>
              <a:rPr sz="700" i="1" spc="85" dirty="0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sz="700" i="1" spc="70" dirty="0">
                <a:solidFill>
                  <a:srgbClr val="009600"/>
                </a:solidFill>
                <a:latin typeface="Times New Roman"/>
                <a:cs typeface="Times New Roman"/>
              </a:rPr>
              <a:t>arbitrary</a:t>
            </a:r>
            <a:r>
              <a:rPr sz="700" i="1" spc="75" dirty="0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sz="700" i="1" spc="60" dirty="0">
                <a:solidFill>
                  <a:srgbClr val="009600"/>
                </a:solidFill>
                <a:latin typeface="Times New Roman"/>
                <a:cs typeface="Times New Roman"/>
              </a:rPr>
              <a:t>honest</a:t>
            </a:r>
            <a:r>
              <a:rPr sz="700" i="1" spc="80" dirty="0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sz="700" i="1" spc="-20" dirty="0">
                <a:solidFill>
                  <a:srgbClr val="009600"/>
                </a:solidFill>
                <a:latin typeface="Times New Roman"/>
                <a:cs typeface="Times New Roman"/>
              </a:rPr>
              <a:t>node</a:t>
            </a:r>
            <a:endParaRPr sz="700">
              <a:latin typeface="Times New Roman"/>
              <a:cs typeface="Times New Roman"/>
            </a:endParaRPr>
          </a:p>
          <a:p>
            <a:pPr marL="12700">
              <a:lnSpc>
                <a:spcPts val="780"/>
              </a:lnSpc>
            </a:pPr>
            <a:r>
              <a:rPr sz="700" i="1" spc="65" dirty="0">
                <a:solidFill>
                  <a:srgbClr val="009600"/>
                </a:solidFill>
                <a:latin typeface="Times New Roman"/>
                <a:cs typeface="Times New Roman"/>
              </a:rPr>
              <a:t>#</a:t>
            </a:r>
            <a:r>
              <a:rPr sz="700" i="1" spc="95" dirty="0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sz="700" i="1" spc="50" dirty="0">
                <a:solidFill>
                  <a:srgbClr val="009600"/>
                </a:solidFill>
                <a:latin typeface="Times New Roman"/>
                <a:cs typeface="Times New Roman"/>
              </a:rPr>
              <a:t>connect</a:t>
            </a:r>
            <a:r>
              <a:rPr sz="700" i="1" spc="85" dirty="0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sz="700" i="1" spc="95" dirty="0">
                <a:solidFill>
                  <a:srgbClr val="009600"/>
                </a:solidFill>
                <a:latin typeface="Times New Roman"/>
                <a:cs typeface="Times New Roman"/>
              </a:rPr>
              <a:t>the</a:t>
            </a:r>
            <a:r>
              <a:rPr sz="700" i="1" spc="85" dirty="0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sz="700" i="1" dirty="0">
                <a:solidFill>
                  <a:srgbClr val="009600"/>
                </a:solidFill>
                <a:latin typeface="Times New Roman"/>
                <a:cs typeface="Times New Roman"/>
              </a:rPr>
              <a:t>new</a:t>
            </a:r>
            <a:r>
              <a:rPr sz="700" i="1" spc="85" dirty="0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sz="700" i="1" spc="100" dirty="0">
                <a:solidFill>
                  <a:srgbClr val="009600"/>
                </a:solidFill>
                <a:latin typeface="Times New Roman"/>
                <a:cs typeface="Times New Roman"/>
              </a:rPr>
              <a:t>sybil</a:t>
            </a:r>
            <a:r>
              <a:rPr sz="700" i="1" spc="80" dirty="0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sz="700" i="1" dirty="0">
                <a:solidFill>
                  <a:srgbClr val="009600"/>
                </a:solidFill>
                <a:latin typeface="Times New Roman"/>
                <a:cs typeface="Times New Roman"/>
              </a:rPr>
              <a:t>node</a:t>
            </a:r>
            <a:r>
              <a:rPr sz="700" i="1" spc="95" dirty="0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sz="700" i="1" spc="120" dirty="0">
                <a:solidFill>
                  <a:srgbClr val="009600"/>
                </a:solidFill>
                <a:latin typeface="Times New Roman"/>
                <a:cs typeface="Times New Roman"/>
              </a:rPr>
              <a:t>to</a:t>
            </a:r>
            <a:r>
              <a:rPr sz="700" i="1" spc="114" dirty="0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sz="700" i="1" spc="15" dirty="0">
                <a:solidFill>
                  <a:srgbClr val="009600"/>
                </a:solidFill>
                <a:latin typeface="Times New Roman"/>
                <a:cs typeface="Times New Roman"/>
              </a:rPr>
              <a:t>h</a:t>
            </a:r>
            <a:endParaRPr sz="700">
              <a:latin typeface="Times New Roman"/>
              <a:cs typeface="Times New Roman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771575" y="2092073"/>
            <a:ext cx="2341245" cy="22288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ts val="780"/>
              </a:lnSpc>
              <a:spcBef>
                <a:spcPts val="95"/>
              </a:spcBef>
            </a:pPr>
            <a:r>
              <a:rPr sz="700" b="1" spc="175" dirty="0">
                <a:solidFill>
                  <a:srgbClr val="FF0059"/>
                </a:solidFill>
                <a:latin typeface="Times New Roman"/>
                <a:cs typeface="Times New Roman"/>
              </a:rPr>
              <a:t>if</a:t>
            </a:r>
            <a:r>
              <a:rPr sz="700" b="1" spc="135" dirty="0">
                <a:solidFill>
                  <a:srgbClr val="FF0059"/>
                </a:solidFill>
                <a:latin typeface="Times New Roman"/>
                <a:cs typeface="Times New Roman"/>
              </a:rPr>
              <a:t> </a:t>
            </a:r>
            <a:r>
              <a:rPr sz="700" b="1" spc="65" dirty="0">
                <a:solidFill>
                  <a:srgbClr val="FF0059"/>
                </a:solidFill>
                <a:latin typeface="Times New Roman"/>
                <a:cs typeface="Times New Roman"/>
              </a:rPr>
              <a:t>len</a:t>
            </a:r>
            <a:r>
              <a:rPr sz="700" spc="65" dirty="0">
                <a:latin typeface="Times New Roman"/>
                <a:cs typeface="Times New Roman"/>
              </a:rPr>
              <a:t>(S)</a:t>
            </a:r>
            <a:r>
              <a:rPr sz="700" spc="165" dirty="0">
                <a:latin typeface="Times New Roman"/>
                <a:cs typeface="Times New Roman"/>
              </a:rPr>
              <a:t> </a:t>
            </a:r>
            <a:r>
              <a:rPr sz="700" spc="220" dirty="0">
                <a:latin typeface="Times New Roman"/>
                <a:cs typeface="Times New Roman"/>
              </a:rPr>
              <a:t>/</a:t>
            </a:r>
            <a:r>
              <a:rPr sz="700" spc="150" dirty="0">
                <a:latin typeface="Times New Roman"/>
                <a:cs typeface="Times New Roman"/>
              </a:rPr>
              <a:t> </a:t>
            </a:r>
            <a:r>
              <a:rPr sz="700" b="1" dirty="0">
                <a:solidFill>
                  <a:srgbClr val="FF0059"/>
                </a:solidFill>
                <a:latin typeface="Times New Roman"/>
                <a:cs typeface="Times New Roman"/>
              </a:rPr>
              <a:t>len</a:t>
            </a:r>
            <a:r>
              <a:rPr sz="700" dirty="0">
                <a:latin typeface="Times New Roman"/>
                <a:cs typeface="Times New Roman"/>
              </a:rPr>
              <a:t>(H)</a:t>
            </a:r>
            <a:r>
              <a:rPr sz="700" spc="155" dirty="0">
                <a:latin typeface="Times New Roman"/>
                <a:cs typeface="Times New Roman"/>
              </a:rPr>
              <a:t> </a:t>
            </a:r>
            <a:r>
              <a:rPr sz="700" dirty="0">
                <a:latin typeface="Times New Roman"/>
                <a:cs typeface="Times New Roman"/>
              </a:rPr>
              <a:t>&gt;</a:t>
            </a:r>
            <a:r>
              <a:rPr sz="700" spc="190" dirty="0">
                <a:latin typeface="Times New Roman"/>
                <a:cs typeface="Times New Roman"/>
              </a:rPr>
              <a:t> </a:t>
            </a:r>
            <a:r>
              <a:rPr sz="700" spc="110" dirty="0">
                <a:latin typeface="Times New Roman"/>
                <a:cs typeface="Times New Roman"/>
              </a:rPr>
              <a:t>d:</a:t>
            </a:r>
            <a:r>
              <a:rPr sz="700" spc="215" dirty="0">
                <a:latin typeface="Times New Roman"/>
                <a:cs typeface="Times New Roman"/>
              </a:rPr>
              <a:t>  </a:t>
            </a:r>
            <a:r>
              <a:rPr sz="700" i="1" spc="65" dirty="0">
                <a:solidFill>
                  <a:srgbClr val="009600"/>
                </a:solidFill>
                <a:latin typeface="Times New Roman"/>
                <a:cs typeface="Times New Roman"/>
              </a:rPr>
              <a:t>#</a:t>
            </a:r>
            <a:r>
              <a:rPr sz="700" i="1" spc="135" dirty="0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sz="700" i="1" dirty="0">
                <a:solidFill>
                  <a:srgbClr val="009600"/>
                </a:solidFill>
                <a:latin typeface="Times New Roman"/>
                <a:cs typeface="Times New Roman"/>
              </a:rPr>
              <a:t>enough</a:t>
            </a:r>
            <a:r>
              <a:rPr sz="700" i="1" spc="114" dirty="0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sz="700" i="1" spc="100" dirty="0">
                <a:solidFill>
                  <a:srgbClr val="009600"/>
                </a:solidFill>
                <a:latin typeface="Times New Roman"/>
                <a:cs typeface="Times New Roman"/>
              </a:rPr>
              <a:t>sybil</a:t>
            </a:r>
            <a:r>
              <a:rPr sz="700" i="1" spc="110" dirty="0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sz="700" i="1" dirty="0">
                <a:solidFill>
                  <a:srgbClr val="009600"/>
                </a:solidFill>
                <a:latin typeface="Times New Roman"/>
                <a:cs typeface="Times New Roman"/>
              </a:rPr>
              <a:t>nodes</a:t>
            </a:r>
            <a:r>
              <a:rPr sz="700" i="1" spc="120" dirty="0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sz="700" i="1" spc="125" dirty="0">
                <a:solidFill>
                  <a:srgbClr val="009600"/>
                </a:solidFill>
                <a:latin typeface="Times New Roman"/>
                <a:cs typeface="Times New Roman"/>
              </a:rPr>
              <a:t>for...</a:t>
            </a:r>
            <a:endParaRPr sz="700">
              <a:latin typeface="Times New Roman"/>
              <a:cs typeface="Times New Roman"/>
            </a:endParaRPr>
          </a:p>
          <a:p>
            <a:pPr marL="191135">
              <a:lnSpc>
                <a:spcPts val="780"/>
              </a:lnSpc>
              <a:tabLst>
                <a:tab pos="1120775" algn="l"/>
              </a:tabLst>
            </a:pPr>
            <a:r>
              <a:rPr sz="700" spc="60" dirty="0">
                <a:latin typeface="Times New Roman"/>
                <a:cs typeface="Times New Roman"/>
              </a:rPr>
              <a:t>A.attack()</a:t>
            </a:r>
            <a:r>
              <a:rPr sz="700" dirty="0">
                <a:latin typeface="Times New Roman"/>
                <a:cs typeface="Times New Roman"/>
              </a:rPr>
              <a:t>	</a:t>
            </a:r>
            <a:r>
              <a:rPr sz="700" i="1" spc="65" dirty="0">
                <a:solidFill>
                  <a:srgbClr val="009600"/>
                </a:solidFill>
                <a:latin typeface="Times New Roman"/>
                <a:cs typeface="Times New Roman"/>
              </a:rPr>
              <a:t>#</a:t>
            </a:r>
            <a:r>
              <a:rPr sz="700" i="1" spc="85" dirty="0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sz="700" i="1" spc="120" dirty="0">
                <a:solidFill>
                  <a:srgbClr val="009600"/>
                </a:solidFill>
                <a:latin typeface="Times New Roman"/>
                <a:cs typeface="Times New Roman"/>
              </a:rPr>
              <a:t>...an</a:t>
            </a:r>
            <a:r>
              <a:rPr sz="700" i="1" spc="65" dirty="0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sz="700" i="1" spc="70" dirty="0">
                <a:solidFill>
                  <a:srgbClr val="009600"/>
                </a:solidFill>
                <a:latin typeface="Times New Roman"/>
                <a:cs typeface="Times New Roman"/>
              </a:rPr>
              <a:t>attack</a:t>
            </a:r>
            <a:endParaRPr sz="700">
              <a:latin typeface="Times New Roman"/>
              <a:cs typeface="Times New Roman"/>
            </a:endParaRPr>
          </a:p>
        </p:txBody>
      </p:sp>
      <p:grpSp>
        <p:nvGrpSpPr>
          <p:cNvPr id="11" name="object 11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12" name="object 12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object 13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4" name="object 14"/>
          <p:cNvSpPr txBox="1"/>
          <p:nvPr/>
        </p:nvSpPr>
        <p:spPr>
          <a:xfrm>
            <a:off x="53467" y="3349927"/>
            <a:ext cx="553720" cy="104139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10" dirty="0">
                <a:latin typeface="Arial"/>
                <a:cs typeface="Arial"/>
                <a:hlinkClick r:id="rId4" action="ppaction://hlinksldjump"/>
              </a:rPr>
              <a:t>Trusting</a:t>
            </a:r>
            <a:r>
              <a:rPr sz="500" spc="-5" dirty="0">
                <a:latin typeface="Arial"/>
                <a:cs typeface="Arial"/>
                <a:hlinkClick r:id="rId4" action="ppaction://hlinksldjump"/>
              </a:rPr>
              <a:t> </a:t>
            </a:r>
            <a:r>
              <a:rPr sz="500" dirty="0">
                <a:latin typeface="Arial"/>
                <a:cs typeface="Arial"/>
                <a:hlinkClick r:id="rId4" action="ppaction://hlinksldjump"/>
              </a:rPr>
              <a:t>an</a:t>
            </a:r>
            <a:r>
              <a:rPr sz="500" spc="-5" dirty="0">
                <a:latin typeface="Arial"/>
                <a:cs typeface="Arial"/>
                <a:hlinkClick r:id="rId4" action="ppaction://hlinksldjump"/>
              </a:rPr>
              <a:t> </a:t>
            </a:r>
            <a:r>
              <a:rPr sz="500" spc="-10" dirty="0">
                <a:latin typeface="Arial"/>
                <a:cs typeface="Arial"/>
                <a:hlinkClick r:id="rId4" action="ppaction://hlinksldjump"/>
              </a:rPr>
              <a:t>identity</a:t>
            </a:r>
            <a:endParaRPr sz="500">
              <a:latin typeface="Arial"/>
              <a:cs typeface="Arial"/>
            </a:endParaRPr>
          </a:p>
        </p:txBody>
      </p:sp>
    </p:spTree>
  </p:cSld>
  <p:clrMapOvr>
    <a:masterClrMapping/>
  </p:clrMapOvr>
  <p:transition>
    <p:fade/>
  </p:transition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467" y="-1515"/>
            <a:ext cx="4501515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3724910" algn="l"/>
              </a:tabLst>
            </a:pPr>
            <a:r>
              <a:rPr sz="500" spc="-10" dirty="0">
                <a:latin typeface="Arial"/>
                <a:cs typeface="Arial"/>
                <a:hlinkClick r:id="rId2" action="ppaction://hlinksldjump"/>
              </a:rPr>
              <a:t>Security</a:t>
            </a:r>
            <a:r>
              <a:rPr sz="500" dirty="0">
                <a:latin typeface="Arial"/>
                <a:cs typeface="Arial"/>
              </a:rPr>
              <a:t>	</a:t>
            </a: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Trust</a:t>
            </a:r>
            <a:r>
              <a:rPr sz="500" spc="-25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in</a:t>
            </a:r>
            <a:r>
              <a:rPr sz="500" spc="-2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distributed</a:t>
            </a:r>
            <a:r>
              <a:rPr sz="500" spc="-2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systems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/>
              <a:t>Sybil</a:t>
            </a:r>
            <a:r>
              <a:rPr spc="-35" dirty="0"/>
              <a:t> </a:t>
            </a:r>
            <a:r>
              <a:rPr spc="-10" dirty="0"/>
              <a:t>attack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334594" y="514774"/>
            <a:ext cx="3633470" cy="107188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25400">
              <a:lnSpc>
                <a:spcPct val="100000"/>
              </a:lnSpc>
              <a:spcBef>
                <a:spcPts val="95"/>
              </a:spcBef>
            </a:pP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Essence:</a:t>
            </a:r>
            <a:r>
              <a:rPr sz="1000" spc="1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Just</a:t>
            </a:r>
            <a:r>
              <a:rPr sz="1000" spc="-4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create</a:t>
            </a:r>
            <a:r>
              <a:rPr sz="1000" spc="-4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multiple</a:t>
            </a:r>
            <a:r>
              <a:rPr sz="1000" spc="-4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identities,</a:t>
            </a:r>
            <a:r>
              <a:rPr sz="1000" spc="-4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but</a:t>
            </a:r>
            <a:r>
              <a:rPr sz="1000" spc="-4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owned</a:t>
            </a:r>
            <a:r>
              <a:rPr sz="1000" spc="-4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by</a:t>
            </a:r>
            <a:r>
              <a:rPr sz="1000" spc="-4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one</a:t>
            </a:r>
            <a:r>
              <a:rPr sz="1000" spc="-4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entity</a:t>
            </a:r>
            <a:endParaRPr sz="1000">
              <a:latin typeface="Arial"/>
              <a:cs typeface="Arial"/>
            </a:endParaRPr>
          </a:p>
          <a:p>
            <a:pPr marL="278130" indent="-120650">
              <a:lnSpc>
                <a:spcPct val="100000"/>
              </a:lnSpc>
              <a:spcBef>
                <a:spcPts val="700"/>
              </a:spcBef>
              <a:buClr>
                <a:srgbClr val="3333B2"/>
              </a:buClr>
              <a:buFont typeface="Menlo"/>
              <a:buChar char="•"/>
              <a:tabLst>
                <a:tab pos="278765" algn="l"/>
              </a:tabLst>
            </a:pPr>
            <a:r>
              <a:rPr sz="900" dirty="0">
                <a:latin typeface="Arial"/>
                <a:cs typeface="Arial"/>
              </a:rPr>
              <a:t>In</a:t>
            </a:r>
            <a:r>
              <a:rPr sz="900" spc="-1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1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case</a:t>
            </a:r>
            <a:r>
              <a:rPr sz="900" spc="-1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of</a:t>
            </a:r>
            <a:r>
              <a:rPr sz="900" spc="-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</a:t>
            </a:r>
            <a:r>
              <a:rPr sz="900" spc="-10" dirty="0">
                <a:latin typeface="Arial"/>
                <a:cs typeface="Arial"/>
              </a:rPr>
              <a:t> peer-to-</a:t>
            </a:r>
            <a:r>
              <a:rPr sz="900" dirty="0">
                <a:latin typeface="Arial"/>
                <a:cs typeface="Arial"/>
              </a:rPr>
              <a:t>peer</a:t>
            </a:r>
            <a:r>
              <a:rPr sz="900" spc="-10" dirty="0">
                <a:latin typeface="Arial"/>
                <a:cs typeface="Arial"/>
              </a:rPr>
              <a:t> network:</a:t>
            </a:r>
            <a:endParaRPr sz="900">
              <a:latin typeface="Arial"/>
              <a:cs typeface="Arial"/>
            </a:endParaRPr>
          </a:p>
          <a:p>
            <a:pPr marL="164465">
              <a:lnSpc>
                <a:spcPts val="780"/>
              </a:lnSpc>
              <a:spcBef>
                <a:spcPts val="835"/>
              </a:spcBef>
            </a:pPr>
            <a:r>
              <a:rPr sz="500" dirty="0">
                <a:latin typeface="Times New Roman"/>
                <a:cs typeface="Times New Roman"/>
              </a:rPr>
              <a:t>1</a:t>
            </a:r>
            <a:r>
              <a:rPr sz="500" spc="430" dirty="0">
                <a:latin typeface="Times New Roman"/>
                <a:cs typeface="Times New Roman"/>
              </a:rPr>
              <a:t> </a:t>
            </a:r>
            <a:r>
              <a:rPr sz="700" dirty="0">
                <a:latin typeface="Times New Roman"/>
                <a:cs typeface="Times New Roman"/>
              </a:rPr>
              <a:t>H</a:t>
            </a:r>
            <a:r>
              <a:rPr sz="700" spc="100" dirty="0">
                <a:latin typeface="Times New Roman"/>
                <a:cs typeface="Times New Roman"/>
              </a:rPr>
              <a:t> </a:t>
            </a:r>
            <a:r>
              <a:rPr sz="700" dirty="0">
                <a:latin typeface="Times New Roman"/>
                <a:cs typeface="Times New Roman"/>
              </a:rPr>
              <a:t>=</a:t>
            </a:r>
            <a:r>
              <a:rPr sz="700" spc="85" dirty="0">
                <a:latin typeface="Times New Roman"/>
                <a:cs typeface="Times New Roman"/>
              </a:rPr>
              <a:t> </a:t>
            </a:r>
            <a:r>
              <a:rPr sz="700" b="1" spc="105" dirty="0">
                <a:solidFill>
                  <a:srgbClr val="FF0059"/>
                </a:solidFill>
                <a:latin typeface="Times New Roman"/>
                <a:cs typeface="Times New Roman"/>
              </a:rPr>
              <a:t>set</a:t>
            </a:r>
            <a:r>
              <a:rPr sz="700" b="1" spc="70" dirty="0">
                <a:solidFill>
                  <a:srgbClr val="FF0059"/>
                </a:solidFill>
                <a:latin typeface="Times New Roman"/>
                <a:cs typeface="Times New Roman"/>
              </a:rPr>
              <a:t> </a:t>
            </a:r>
            <a:r>
              <a:rPr sz="700" spc="100" dirty="0">
                <a:latin typeface="Times New Roman"/>
                <a:cs typeface="Times New Roman"/>
              </a:rPr>
              <a:t>of</a:t>
            </a:r>
            <a:r>
              <a:rPr sz="700" spc="65" dirty="0">
                <a:latin typeface="Times New Roman"/>
                <a:cs typeface="Times New Roman"/>
              </a:rPr>
              <a:t> </a:t>
            </a:r>
            <a:r>
              <a:rPr sz="700" spc="60" dirty="0">
                <a:latin typeface="Times New Roman"/>
                <a:cs typeface="Times New Roman"/>
              </a:rPr>
              <a:t>honest</a:t>
            </a:r>
            <a:r>
              <a:rPr sz="700" spc="55" dirty="0">
                <a:latin typeface="Times New Roman"/>
                <a:cs typeface="Times New Roman"/>
              </a:rPr>
              <a:t> </a:t>
            </a:r>
            <a:r>
              <a:rPr sz="700" spc="-20" dirty="0">
                <a:latin typeface="Times New Roman"/>
                <a:cs typeface="Times New Roman"/>
              </a:rPr>
              <a:t>nodes</a:t>
            </a:r>
            <a:endParaRPr sz="700">
              <a:latin typeface="Times New Roman"/>
              <a:cs typeface="Times New Roman"/>
            </a:endParaRPr>
          </a:p>
          <a:p>
            <a:pPr marL="164465">
              <a:lnSpc>
                <a:spcPts val="715"/>
              </a:lnSpc>
            </a:pPr>
            <a:r>
              <a:rPr sz="500" dirty="0">
                <a:latin typeface="Times New Roman"/>
                <a:cs typeface="Times New Roman"/>
              </a:rPr>
              <a:t>2</a:t>
            </a:r>
            <a:r>
              <a:rPr sz="500" spc="470" dirty="0">
                <a:latin typeface="Times New Roman"/>
                <a:cs typeface="Times New Roman"/>
              </a:rPr>
              <a:t> </a:t>
            </a:r>
            <a:r>
              <a:rPr sz="700" dirty="0">
                <a:latin typeface="Times New Roman"/>
                <a:cs typeface="Times New Roman"/>
              </a:rPr>
              <a:t>S</a:t>
            </a:r>
            <a:r>
              <a:rPr sz="700" spc="120" dirty="0">
                <a:latin typeface="Times New Roman"/>
                <a:cs typeface="Times New Roman"/>
              </a:rPr>
              <a:t> </a:t>
            </a:r>
            <a:r>
              <a:rPr sz="700" dirty="0">
                <a:latin typeface="Times New Roman"/>
                <a:cs typeface="Times New Roman"/>
              </a:rPr>
              <a:t>=</a:t>
            </a:r>
            <a:r>
              <a:rPr sz="700" spc="100" dirty="0">
                <a:latin typeface="Times New Roman"/>
                <a:cs typeface="Times New Roman"/>
              </a:rPr>
              <a:t> </a:t>
            </a:r>
            <a:r>
              <a:rPr sz="700" b="1" spc="105" dirty="0">
                <a:solidFill>
                  <a:srgbClr val="FF0059"/>
                </a:solidFill>
                <a:latin typeface="Times New Roman"/>
                <a:cs typeface="Times New Roman"/>
              </a:rPr>
              <a:t>set</a:t>
            </a:r>
            <a:r>
              <a:rPr sz="700" b="1" spc="90" dirty="0">
                <a:solidFill>
                  <a:srgbClr val="FF0059"/>
                </a:solidFill>
                <a:latin typeface="Times New Roman"/>
                <a:cs typeface="Times New Roman"/>
              </a:rPr>
              <a:t> </a:t>
            </a:r>
            <a:r>
              <a:rPr sz="700" spc="100" dirty="0">
                <a:latin typeface="Times New Roman"/>
                <a:cs typeface="Times New Roman"/>
              </a:rPr>
              <a:t>of</a:t>
            </a:r>
            <a:r>
              <a:rPr sz="700" spc="80" dirty="0">
                <a:latin typeface="Times New Roman"/>
                <a:cs typeface="Times New Roman"/>
              </a:rPr>
              <a:t> </a:t>
            </a:r>
            <a:r>
              <a:rPr sz="700" spc="70" dirty="0">
                <a:latin typeface="Times New Roman"/>
                <a:cs typeface="Times New Roman"/>
              </a:rPr>
              <a:t>Sybil </a:t>
            </a:r>
            <a:r>
              <a:rPr sz="700" spc="-20" dirty="0">
                <a:latin typeface="Times New Roman"/>
                <a:cs typeface="Times New Roman"/>
              </a:rPr>
              <a:t>nodes</a:t>
            </a:r>
            <a:endParaRPr sz="700">
              <a:latin typeface="Times New Roman"/>
              <a:cs typeface="Times New Roman"/>
            </a:endParaRPr>
          </a:p>
          <a:p>
            <a:pPr marL="164465">
              <a:lnSpc>
                <a:spcPts val="715"/>
              </a:lnSpc>
            </a:pPr>
            <a:r>
              <a:rPr sz="500" dirty="0">
                <a:latin typeface="Times New Roman"/>
                <a:cs typeface="Times New Roman"/>
              </a:rPr>
              <a:t>3</a:t>
            </a:r>
            <a:r>
              <a:rPr sz="500" spc="434" dirty="0">
                <a:latin typeface="Times New Roman"/>
                <a:cs typeface="Times New Roman"/>
              </a:rPr>
              <a:t> </a:t>
            </a:r>
            <a:r>
              <a:rPr sz="700" dirty="0">
                <a:latin typeface="Times New Roman"/>
                <a:cs typeface="Times New Roman"/>
              </a:rPr>
              <a:t>A</a:t>
            </a:r>
            <a:r>
              <a:rPr sz="700" spc="100" dirty="0">
                <a:latin typeface="Times New Roman"/>
                <a:cs typeface="Times New Roman"/>
              </a:rPr>
              <a:t> </a:t>
            </a:r>
            <a:r>
              <a:rPr sz="700" dirty="0">
                <a:latin typeface="Times New Roman"/>
                <a:cs typeface="Times New Roman"/>
              </a:rPr>
              <a:t>=</a:t>
            </a:r>
            <a:r>
              <a:rPr sz="700" spc="75" dirty="0">
                <a:latin typeface="Times New Roman"/>
                <a:cs typeface="Times New Roman"/>
              </a:rPr>
              <a:t> </a:t>
            </a:r>
            <a:r>
              <a:rPr sz="700" spc="55" dirty="0">
                <a:latin typeface="Times New Roman"/>
                <a:cs typeface="Times New Roman"/>
              </a:rPr>
              <a:t>Attacker</a:t>
            </a:r>
            <a:r>
              <a:rPr sz="700" spc="60" dirty="0">
                <a:latin typeface="Times New Roman"/>
                <a:cs typeface="Times New Roman"/>
              </a:rPr>
              <a:t> </a:t>
            </a:r>
            <a:r>
              <a:rPr sz="700" spc="-20" dirty="0">
                <a:latin typeface="Times New Roman"/>
                <a:cs typeface="Times New Roman"/>
              </a:rPr>
              <a:t>node</a:t>
            </a:r>
            <a:endParaRPr sz="700">
              <a:latin typeface="Times New Roman"/>
              <a:cs typeface="Times New Roman"/>
            </a:endParaRPr>
          </a:p>
          <a:p>
            <a:pPr marL="164465">
              <a:lnSpc>
                <a:spcPts val="780"/>
              </a:lnSpc>
            </a:pPr>
            <a:r>
              <a:rPr sz="500" dirty="0">
                <a:latin typeface="Times New Roman"/>
                <a:cs typeface="Times New Roman"/>
              </a:rPr>
              <a:t>4</a:t>
            </a:r>
            <a:r>
              <a:rPr sz="500" spc="220" dirty="0">
                <a:latin typeface="Times New Roman"/>
                <a:cs typeface="Times New Roman"/>
              </a:rPr>
              <a:t>  </a:t>
            </a:r>
            <a:r>
              <a:rPr sz="700" spc="65" dirty="0">
                <a:latin typeface="Times New Roman"/>
                <a:cs typeface="Times New Roman"/>
              </a:rPr>
              <a:t>d</a:t>
            </a:r>
            <a:r>
              <a:rPr sz="700" spc="175" dirty="0">
                <a:latin typeface="Times New Roman"/>
                <a:cs typeface="Times New Roman"/>
              </a:rPr>
              <a:t> </a:t>
            </a:r>
            <a:r>
              <a:rPr sz="700" dirty="0">
                <a:latin typeface="Times New Roman"/>
                <a:cs typeface="Times New Roman"/>
              </a:rPr>
              <a:t>=</a:t>
            </a:r>
            <a:r>
              <a:rPr sz="700" spc="140" dirty="0">
                <a:latin typeface="Times New Roman"/>
                <a:cs typeface="Times New Roman"/>
              </a:rPr>
              <a:t> </a:t>
            </a:r>
            <a:r>
              <a:rPr sz="700" dirty="0">
                <a:latin typeface="Times New Roman"/>
                <a:cs typeface="Times New Roman"/>
              </a:rPr>
              <a:t>minimal</a:t>
            </a:r>
            <a:r>
              <a:rPr sz="700" spc="105" dirty="0">
                <a:latin typeface="Times New Roman"/>
                <a:cs typeface="Times New Roman"/>
              </a:rPr>
              <a:t> </a:t>
            </a:r>
            <a:r>
              <a:rPr sz="700" spc="85" dirty="0">
                <a:latin typeface="Times New Roman"/>
                <a:cs typeface="Times New Roman"/>
              </a:rPr>
              <a:t>fraction</a:t>
            </a:r>
            <a:r>
              <a:rPr sz="700" spc="114" dirty="0">
                <a:latin typeface="Times New Roman"/>
                <a:cs typeface="Times New Roman"/>
              </a:rPr>
              <a:t> </a:t>
            </a:r>
            <a:r>
              <a:rPr sz="700" spc="100" dirty="0">
                <a:latin typeface="Times New Roman"/>
                <a:cs typeface="Times New Roman"/>
              </a:rPr>
              <a:t>of</a:t>
            </a:r>
            <a:r>
              <a:rPr sz="700" spc="125" dirty="0">
                <a:latin typeface="Times New Roman"/>
                <a:cs typeface="Times New Roman"/>
              </a:rPr>
              <a:t> </a:t>
            </a:r>
            <a:r>
              <a:rPr sz="700" spc="70" dirty="0">
                <a:latin typeface="Times New Roman"/>
                <a:cs typeface="Times New Roman"/>
              </a:rPr>
              <a:t>Sybil</a:t>
            </a:r>
            <a:r>
              <a:rPr sz="700" spc="114" dirty="0">
                <a:latin typeface="Times New Roman"/>
                <a:cs typeface="Times New Roman"/>
              </a:rPr>
              <a:t> </a:t>
            </a:r>
            <a:r>
              <a:rPr sz="700" dirty="0">
                <a:latin typeface="Times New Roman"/>
                <a:cs typeface="Times New Roman"/>
              </a:rPr>
              <a:t>nodes</a:t>
            </a:r>
            <a:r>
              <a:rPr sz="700" spc="110" dirty="0">
                <a:latin typeface="Times New Roman"/>
                <a:cs typeface="Times New Roman"/>
              </a:rPr>
              <a:t> </a:t>
            </a:r>
            <a:r>
              <a:rPr sz="700" dirty="0">
                <a:latin typeface="Times New Roman"/>
                <a:cs typeface="Times New Roman"/>
              </a:rPr>
              <a:t>needed</a:t>
            </a:r>
            <a:r>
              <a:rPr sz="700" spc="120" dirty="0">
                <a:latin typeface="Times New Roman"/>
                <a:cs typeface="Times New Roman"/>
              </a:rPr>
              <a:t> </a:t>
            </a:r>
            <a:r>
              <a:rPr sz="700" b="1" spc="80" dirty="0">
                <a:solidFill>
                  <a:srgbClr val="FF0059"/>
                </a:solidFill>
                <a:latin typeface="Times New Roman"/>
                <a:cs typeface="Times New Roman"/>
              </a:rPr>
              <a:t>for</a:t>
            </a:r>
            <a:r>
              <a:rPr sz="700" b="1" spc="130" dirty="0">
                <a:solidFill>
                  <a:srgbClr val="FF0059"/>
                </a:solidFill>
                <a:latin typeface="Times New Roman"/>
                <a:cs typeface="Times New Roman"/>
              </a:rPr>
              <a:t> </a:t>
            </a:r>
            <a:r>
              <a:rPr sz="700" spc="60" dirty="0">
                <a:latin typeface="Times New Roman"/>
                <a:cs typeface="Times New Roman"/>
              </a:rPr>
              <a:t>an</a:t>
            </a:r>
            <a:r>
              <a:rPr sz="700" spc="125" dirty="0">
                <a:latin typeface="Times New Roman"/>
                <a:cs typeface="Times New Roman"/>
              </a:rPr>
              <a:t> </a:t>
            </a:r>
            <a:r>
              <a:rPr sz="700" spc="75" dirty="0">
                <a:latin typeface="Times New Roman"/>
                <a:cs typeface="Times New Roman"/>
              </a:rPr>
              <a:t>attack</a:t>
            </a:r>
            <a:endParaRPr sz="700">
              <a:latin typeface="Times New Roman"/>
              <a:cs typeface="Times New Roman"/>
            </a:endParaRPr>
          </a:p>
          <a:p>
            <a:pPr marL="164465">
              <a:lnSpc>
                <a:spcPts val="560"/>
              </a:lnSpc>
              <a:spcBef>
                <a:spcPts val="75"/>
              </a:spcBef>
            </a:pPr>
            <a:r>
              <a:rPr sz="500" spc="45" dirty="0">
                <a:latin typeface="Times New Roman"/>
                <a:cs typeface="Times New Roman"/>
              </a:rPr>
              <a:t>5</a:t>
            </a:r>
            <a:endParaRPr sz="500">
              <a:latin typeface="Times New Roman"/>
              <a:cs typeface="Times New Roman"/>
            </a:endParaRPr>
          </a:p>
          <a:p>
            <a:pPr marL="164465">
              <a:lnSpc>
                <a:spcPts val="800"/>
              </a:lnSpc>
            </a:pPr>
            <a:r>
              <a:rPr sz="500" dirty="0">
                <a:latin typeface="Times New Roman"/>
                <a:cs typeface="Times New Roman"/>
              </a:rPr>
              <a:t>6</a:t>
            </a:r>
            <a:r>
              <a:rPr sz="500" spc="245" dirty="0">
                <a:latin typeface="Times New Roman"/>
                <a:cs typeface="Times New Roman"/>
              </a:rPr>
              <a:t>  </a:t>
            </a:r>
            <a:r>
              <a:rPr sz="700" b="1" dirty="0">
                <a:solidFill>
                  <a:srgbClr val="FF0059"/>
                </a:solidFill>
                <a:latin typeface="Times New Roman"/>
                <a:cs typeface="Times New Roman"/>
              </a:rPr>
              <a:t>while</a:t>
            </a:r>
            <a:r>
              <a:rPr sz="700" b="1" spc="145" dirty="0">
                <a:solidFill>
                  <a:srgbClr val="FF0059"/>
                </a:solidFill>
                <a:latin typeface="Times New Roman"/>
                <a:cs typeface="Times New Roman"/>
              </a:rPr>
              <a:t> </a:t>
            </a:r>
            <a:r>
              <a:rPr sz="700" spc="35" dirty="0">
                <a:latin typeface="Times New Roman"/>
                <a:cs typeface="Times New Roman"/>
              </a:rPr>
              <a:t>True:</a:t>
            </a:r>
            <a:endParaRPr sz="70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773061" y="1545490"/>
            <a:ext cx="833119" cy="222885"/>
          </a:xfrm>
          <a:prstGeom prst="rect">
            <a:avLst/>
          </a:prstGeom>
        </p:spPr>
        <p:txBody>
          <a:bodyPr vert="horz" wrap="square" lIns="0" tIns="27940" rIns="0" bIns="0" rtlCol="0">
            <a:spAutoFit/>
          </a:bodyPr>
          <a:lstStyle/>
          <a:p>
            <a:pPr marL="12700" marR="5080">
              <a:lnSpc>
                <a:spcPts val="720"/>
              </a:lnSpc>
              <a:spcBef>
                <a:spcPts val="220"/>
              </a:spcBef>
            </a:pPr>
            <a:r>
              <a:rPr sz="700" spc="140" dirty="0">
                <a:latin typeface="Times New Roman"/>
                <a:cs typeface="Times New Roman"/>
              </a:rPr>
              <a:t>s</a:t>
            </a:r>
            <a:r>
              <a:rPr sz="700" spc="110" dirty="0">
                <a:latin typeface="Times New Roman"/>
                <a:cs typeface="Times New Roman"/>
              </a:rPr>
              <a:t> </a:t>
            </a:r>
            <a:r>
              <a:rPr sz="700" dirty="0">
                <a:latin typeface="Times New Roman"/>
                <a:cs typeface="Times New Roman"/>
              </a:rPr>
              <a:t>=</a:t>
            </a:r>
            <a:r>
              <a:rPr sz="700" spc="110" dirty="0">
                <a:latin typeface="Times New Roman"/>
                <a:cs typeface="Times New Roman"/>
              </a:rPr>
              <a:t> </a:t>
            </a:r>
            <a:r>
              <a:rPr sz="700" spc="-10" dirty="0">
                <a:latin typeface="Times New Roman"/>
                <a:cs typeface="Times New Roman"/>
              </a:rPr>
              <a:t>A.createNode()</a:t>
            </a:r>
            <a:r>
              <a:rPr sz="700" spc="55" dirty="0">
                <a:latin typeface="Times New Roman"/>
                <a:cs typeface="Times New Roman"/>
              </a:rPr>
              <a:t> S.add(s)</a:t>
            </a:r>
            <a:endParaRPr sz="700">
              <a:latin typeface="Times New Roman"/>
              <a:cs typeface="Times New Roman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1880158" y="1545490"/>
            <a:ext cx="967105" cy="222885"/>
          </a:xfrm>
          <a:prstGeom prst="rect">
            <a:avLst/>
          </a:prstGeom>
        </p:spPr>
        <p:txBody>
          <a:bodyPr vert="horz" wrap="square" lIns="0" tIns="27940" rIns="0" bIns="0" rtlCol="0">
            <a:spAutoFit/>
          </a:bodyPr>
          <a:lstStyle/>
          <a:p>
            <a:pPr marL="12700" marR="5080">
              <a:lnSpc>
                <a:spcPts val="720"/>
              </a:lnSpc>
              <a:spcBef>
                <a:spcPts val="220"/>
              </a:spcBef>
            </a:pPr>
            <a:r>
              <a:rPr sz="700" i="1" spc="65" dirty="0">
                <a:solidFill>
                  <a:srgbClr val="009600"/>
                </a:solidFill>
                <a:latin typeface="Times New Roman"/>
                <a:cs typeface="Times New Roman"/>
              </a:rPr>
              <a:t>#</a:t>
            </a:r>
            <a:r>
              <a:rPr sz="700" i="1" spc="80" dirty="0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sz="700" i="1" spc="75" dirty="0">
                <a:solidFill>
                  <a:srgbClr val="009600"/>
                </a:solidFill>
                <a:latin typeface="Times New Roman"/>
                <a:cs typeface="Times New Roman"/>
              </a:rPr>
              <a:t>create</a:t>
            </a:r>
            <a:r>
              <a:rPr sz="700" i="1" spc="80" dirty="0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sz="700" i="1" spc="65" dirty="0">
                <a:solidFill>
                  <a:srgbClr val="009600"/>
                </a:solidFill>
                <a:latin typeface="Times New Roman"/>
                <a:cs typeface="Times New Roman"/>
              </a:rPr>
              <a:t>a</a:t>
            </a:r>
            <a:r>
              <a:rPr sz="700" i="1" spc="85" dirty="0">
                <a:solidFill>
                  <a:srgbClr val="009600"/>
                </a:solidFill>
                <a:latin typeface="Times New Roman"/>
                <a:cs typeface="Times New Roman"/>
              </a:rPr>
              <a:t> Sybil</a:t>
            </a:r>
            <a:r>
              <a:rPr sz="700" i="1" spc="70" dirty="0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sz="700" i="1" spc="-20" dirty="0">
                <a:solidFill>
                  <a:srgbClr val="009600"/>
                </a:solidFill>
                <a:latin typeface="Times New Roman"/>
                <a:cs typeface="Times New Roman"/>
              </a:rPr>
              <a:t>node</a:t>
            </a:r>
            <a:r>
              <a:rPr sz="700" i="1" spc="65" dirty="0">
                <a:solidFill>
                  <a:srgbClr val="009600"/>
                </a:solidFill>
                <a:latin typeface="Times New Roman"/>
                <a:cs typeface="Times New Roman"/>
              </a:rPr>
              <a:t> #</a:t>
            </a:r>
            <a:r>
              <a:rPr sz="700" i="1" spc="100" dirty="0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sz="700" i="1" dirty="0">
                <a:solidFill>
                  <a:srgbClr val="009600"/>
                </a:solidFill>
                <a:latin typeface="Times New Roman"/>
                <a:cs typeface="Times New Roman"/>
              </a:rPr>
              <a:t>add</a:t>
            </a:r>
            <a:r>
              <a:rPr sz="700" i="1" spc="85" dirty="0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sz="700" i="1" spc="195" dirty="0">
                <a:solidFill>
                  <a:srgbClr val="009600"/>
                </a:solidFill>
                <a:latin typeface="Times New Roman"/>
                <a:cs typeface="Times New Roman"/>
              </a:rPr>
              <a:t>it</a:t>
            </a:r>
            <a:r>
              <a:rPr sz="700" i="1" spc="100" dirty="0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sz="700" i="1" spc="120" dirty="0">
                <a:solidFill>
                  <a:srgbClr val="009600"/>
                </a:solidFill>
                <a:latin typeface="Times New Roman"/>
                <a:cs typeface="Times New Roman"/>
              </a:rPr>
              <a:t>to</a:t>
            </a:r>
            <a:r>
              <a:rPr sz="700" i="1" spc="85" dirty="0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sz="700" i="1" spc="95" dirty="0">
                <a:solidFill>
                  <a:srgbClr val="009600"/>
                </a:solidFill>
                <a:latin typeface="Times New Roman"/>
                <a:cs typeface="Times New Roman"/>
              </a:rPr>
              <a:t>the</a:t>
            </a:r>
            <a:r>
              <a:rPr sz="700" i="1" spc="85" dirty="0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sz="700" i="1" spc="120" dirty="0">
                <a:solidFill>
                  <a:srgbClr val="009600"/>
                </a:solidFill>
                <a:latin typeface="Times New Roman"/>
                <a:cs typeface="Times New Roman"/>
              </a:rPr>
              <a:t>set</a:t>
            </a:r>
            <a:r>
              <a:rPr sz="700" i="1" spc="100" dirty="0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sz="700" i="1" spc="15" dirty="0">
                <a:solidFill>
                  <a:srgbClr val="009600"/>
                </a:solidFill>
                <a:latin typeface="Times New Roman"/>
                <a:cs typeface="Times New Roman"/>
              </a:rPr>
              <a:t>S</a:t>
            </a:r>
            <a:endParaRPr sz="700">
              <a:latin typeface="Times New Roman"/>
              <a:cs typeface="Times New Roman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448513" y="1555613"/>
            <a:ext cx="101600" cy="754380"/>
          </a:xfrm>
          <a:prstGeom prst="rect">
            <a:avLst/>
          </a:prstGeom>
        </p:spPr>
        <p:txBody>
          <a:bodyPr vert="horz" wrap="square" lIns="0" tIns="27305" rIns="0" bIns="0" rtlCol="0">
            <a:spAutoFit/>
          </a:bodyPr>
          <a:lstStyle/>
          <a:p>
            <a:pPr marL="50165">
              <a:lnSpc>
                <a:spcPct val="100000"/>
              </a:lnSpc>
              <a:spcBef>
                <a:spcPts val="215"/>
              </a:spcBef>
            </a:pPr>
            <a:r>
              <a:rPr sz="500" spc="45" dirty="0">
                <a:latin typeface="Times New Roman"/>
                <a:cs typeface="Times New Roman"/>
              </a:rPr>
              <a:t>7</a:t>
            </a:r>
            <a:endParaRPr sz="500">
              <a:latin typeface="Times New Roman"/>
              <a:cs typeface="Times New Roman"/>
            </a:endParaRPr>
          </a:p>
          <a:p>
            <a:pPr marL="50165">
              <a:lnSpc>
                <a:spcPct val="100000"/>
              </a:lnSpc>
              <a:spcBef>
                <a:spcPts val="120"/>
              </a:spcBef>
            </a:pPr>
            <a:r>
              <a:rPr sz="500" spc="45" dirty="0">
                <a:latin typeface="Times New Roman"/>
                <a:cs typeface="Times New Roman"/>
              </a:rPr>
              <a:t>8</a:t>
            </a:r>
            <a:endParaRPr sz="500">
              <a:latin typeface="Times New Roman"/>
              <a:cs typeface="Times New Roman"/>
            </a:endParaRPr>
          </a:p>
          <a:p>
            <a:pPr marL="50165">
              <a:lnSpc>
                <a:spcPct val="100000"/>
              </a:lnSpc>
              <a:spcBef>
                <a:spcPts val="114"/>
              </a:spcBef>
            </a:pPr>
            <a:r>
              <a:rPr sz="500" spc="45" dirty="0">
                <a:latin typeface="Times New Roman"/>
                <a:cs typeface="Times New Roman"/>
              </a:rPr>
              <a:t>9</a:t>
            </a:r>
            <a:endParaRPr sz="5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500" spc="-25" dirty="0">
                <a:latin typeface="Times New Roman"/>
                <a:cs typeface="Times New Roman"/>
              </a:rPr>
              <a:t>10</a:t>
            </a:r>
            <a:endParaRPr sz="5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500" spc="-25" dirty="0">
                <a:latin typeface="Times New Roman"/>
                <a:cs typeface="Times New Roman"/>
              </a:rPr>
              <a:t>11</a:t>
            </a:r>
            <a:endParaRPr sz="5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500" spc="-25" dirty="0">
                <a:latin typeface="Times New Roman"/>
                <a:cs typeface="Times New Roman"/>
              </a:rPr>
              <a:t>12</a:t>
            </a:r>
            <a:endParaRPr sz="5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500" spc="-25" dirty="0">
                <a:latin typeface="Times New Roman"/>
                <a:cs typeface="Times New Roman"/>
              </a:rPr>
              <a:t>13</a:t>
            </a:r>
            <a:endParaRPr sz="5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500" spc="-25" dirty="0">
                <a:latin typeface="Times New Roman"/>
                <a:cs typeface="Times New Roman"/>
              </a:rPr>
              <a:t>14</a:t>
            </a:r>
            <a:endParaRPr sz="500">
              <a:latin typeface="Times New Roman"/>
              <a:cs typeface="Times New Roman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773061" y="1818782"/>
            <a:ext cx="920115" cy="222885"/>
          </a:xfrm>
          <a:prstGeom prst="rect">
            <a:avLst/>
          </a:prstGeom>
        </p:spPr>
        <p:txBody>
          <a:bodyPr vert="horz" wrap="square" lIns="0" tIns="27940" rIns="0" bIns="0" rtlCol="0">
            <a:spAutoFit/>
          </a:bodyPr>
          <a:lstStyle/>
          <a:p>
            <a:pPr marL="12700" marR="5080">
              <a:lnSpc>
                <a:spcPts val="720"/>
              </a:lnSpc>
              <a:spcBef>
                <a:spcPts val="220"/>
              </a:spcBef>
            </a:pPr>
            <a:r>
              <a:rPr sz="700" spc="65" dirty="0">
                <a:latin typeface="Times New Roman"/>
                <a:cs typeface="Times New Roman"/>
              </a:rPr>
              <a:t>h</a:t>
            </a:r>
            <a:r>
              <a:rPr sz="700" spc="110" dirty="0">
                <a:latin typeface="Times New Roman"/>
                <a:cs typeface="Times New Roman"/>
              </a:rPr>
              <a:t> </a:t>
            </a:r>
            <a:r>
              <a:rPr sz="700" dirty="0">
                <a:latin typeface="Times New Roman"/>
                <a:cs typeface="Times New Roman"/>
              </a:rPr>
              <a:t>=</a:t>
            </a:r>
            <a:r>
              <a:rPr sz="700" spc="85" dirty="0">
                <a:latin typeface="Times New Roman"/>
                <a:cs typeface="Times New Roman"/>
              </a:rPr>
              <a:t> </a:t>
            </a:r>
            <a:r>
              <a:rPr sz="700" spc="-10" dirty="0">
                <a:latin typeface="Times New Roman"/>
                <a:cs typeface="Times New Roman"/>
              </a:rPr>
              <a:t>random.choice(H)</a:t>
            </a:r>
            <a:r>
              <a:rPr sz="700" spc="35" dirty="0">
                <a:latin typeface="Times New Roman"/>
                <a:cs typeface="Times New Roman"/>
              </a:rPr>
              <a:t> s.connectTo(h)</a:t>
            </a:r>
            <a:endParaRPr sz="700">
              <a:latin typeface="Times New Roman"/>
              <a:cs typeface="Times New Roman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1880158" y="1818782"/>
            <a:ext cx="1496060" cy="22288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ts val="780"/>
              </a:lnSpc>
              <a:spcBef>
                <a:spcPts val="95"/>
              </a:spcBef>
            </a:pPr>
            <a:r>
              <a:rPr sz="700" i="1" spc="65" dirty="0">
                <a:solidFill>
                  <a:srgbClr val="009600"/>
                </a:solidFill>
                <a:latin typeface="Times New Roman"/>
                <a:cs typeface="Times New Roman"/>
              </a:rPr>
              <a:t>#</a:t>
            </a:r>
            <a:r>
              <a:rPr sz="700" i="1" spc="105" dirty="0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sz="700" i="1" spc="80" dirty="0">
                <a:solidFill>
                  <a:srgbClr val="009600"/>
                </a:solidFill>
                <a:latin typeface="Times New Roman"/>
                <a:cs typeface="Times New Roman"/>
              </a:rPr>
              <a:t>pick</a:t>
            </a:r>
            <a:r>
              <a:rPr sz="700" i="1" spc="100" dirty="0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sz="700" i="1" dirty="0">
                <a:solidFill>
                  <a:srgbClr val="009600"/>
                </a:solidFill>
                <a:latin typeface="Times New Roman"/>
                <a:cs typeface="Times New Roman"/>
              </a:rPr>
              <a:t>an</a:t>
            </a:r>
            <a:r>
              <a:rPr sz="700" i="1" spc="85" dirty="0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sz="700" i="1" spc="70" dirty="0">
                <a:solidFill>
                  <a:srgbClr val="009600"/>
                </a:solidFill>
                <a:latin typeface="Times New Roman"/>
                <a:cs typeface="Times New Roman"/>
              </a:rPr>
              <a:t>arbitrary</a:t>
            </a:r>
            <a:r>
              <a:rPr sz="700" i="1" spc="75" dirty="0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sz="700" i="1" spc="60" dirty="0">
                <a:solidFill>
                  <a:srgbClr val="009600"/>
                </a:solidFill>
                <a:latin typeface="Times New Roman"/>
                <a:cs typeface="Times New Roman"/>
              </a:rPr>
              <a:t>honest</a:t>
            </a:r>
            <a:r>
              <a:rPr sz="700" i="1" spc="80" dirty="0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sz="700" i="1" spc="-20" dirty="0">
                <a:solidFill>
                  <a:srgbClr val="009600"/>
                </a:solidFill>
                <a:latin typeface="Times New Roman"/>
                <a:cs typeface="Times New Roman"/>
              </a:rPr>
              <a:t>node</a:t>
            </a:r>
            <a:endParaRPr sz="700">
              <a:latin typeface="Times New Roman"/>
              <a:cs typeface="Times New Roman"/>
            </a:endParaRPr>
          </a:p>
          <a:p>
            <a:pPr marL="12700">
              <a:lnSpc>
                <a:spcPts val="780"/>
              </a:lnSpc>
            </a:pPr>
            <a:r>
              <a:rPr sz="700" i="1" spc="65" dirty="0">
                <a:solidFill>
                  <a:srgbClr val="009600"/>
                </a:solidFill>
                <a:latin typeface="Times New Roman"/>
                <a:cs typeface="Times New Roman"/>
              </a:rPr>
              <a:t>#</a:t>
            </a:r>
            <a:r>
              <a:rPr sz="700" i="1" spc="95" dirty="0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sz="700" i="1" spc="50" dirty="0">
                <a:solidFill>
                  <a:srgbClr val="009600"/>
                </a:solidFill>
                <a:latin typeface="Times New Roman"/>
                <a:cs typeface="Times New Roman"/>
              </a:rPr>
              <a:t>connect</a:t>
            </a:r>
            <a:r>
              <a:rPr sz="700" i="1" spc="85" dirty="0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sz="700" i="1" spc="95" dirty="0">
                <a:solidFill>
                  <a:srgbClr val="009600"/>
                </a:solidFill>
                <a:latin typeface="Times New Roman"/>
                <a:cs typeface="Times New Roman"/>
              </a:rPr>
              <a:t>the</a:t>
            </a:r>
            <a:r>
              <a:rPr sz="700" i="1" spc="85" dirty="0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sz="700" i="1" dirty="0">
                <a:solidFill>
                  <a:srgbClr val="009600"/>
                </a:solidFill>
                <a:latin typeface="Times New Roman"/>
                <a:cs typeface="Times New Roman"/>
              </a:rPr>
              <a:t>new</a:t>
            </a:r>
            <a:r>
              <a:rPr sz="700" i="1" spc="85" dirty="0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sz="700" i="1" spc="100" dirty="0">
                <a:solidFill>
                  <a:srgbClr val="009600"/>
                </a:solidFill>
                <a:latin typeface="Times New Roman"/>
                <a:cs typeface="Times New Roman"/>
              </a:rPr>
              <a:t>sybil</a:t>
            </a:r>
            <a:r>
              <a:rPr sz="700" i="1" spc="80" dirty="0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sz="700" i="1" dirty="0">
                <a:solidFill>
                  <a:srgbClr val="009600"/>
                </a:solidFill>
                <a:latin typeface="Times New Roman"/>
                <a:cs typeface="Times New Roman"/>
              </a:rPr>
              <a:t>node</a:t>
            </a:r>
            <a:r>
              <a:rPr sz="700" i="1" spc="95" dirty="0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sz="700" i="1" spc="120" dirty="0">
                <a:solidFill>
                  <a:srgbClr val="009600"/>
                </a:solidFill>
                <a:latin typeface="Times New Roman"/>
                <a:cs typeface="Times New Roman"/>
              </a:rPr>
              <a:t>to</a:t>
            </a:r>
            <a:r>
              <a:rPr sz="700" i="1" spc="114" dirty="0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sz="700" i="1" spc="15" dirty="0">
                <a:solidFill>
                  <a:srgbClr val="009600"/>
                </a:solidFill>
                <a:latin typeface="Times New Roman"/>
                <a:cs typeface="Times New Roman"/>
              </a:rPr>
              <a:t>h</a:t>
            </a:r>
            <a:endParaRPr sz="700">
              <a:latin typeface="Times New Roman"/>
              <a:cs typeface="Times New Roman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771575" y="2092073"/>
            <a:ext cx="2341245" cy="22288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ts val="780"/>
              </a:lnSpc>
              <a:spcBef>
                <a:spcPts val="95"/>
              </a:spcBef>
            </a:pPr>
            <a:r>
              <a:rPr sz="700" b="1" spc="175" dirty="0">
                <a:solidFill>
                  <a:srgbClr val="FF0059"/>
                </a:solidFill>
                <a:latin typeface="Times New Roman"/>
                <a:cs typeface="Times New Roman"/>
              </a:rPr>
              <a:t>if</a:t>
            </a:r>
            <a:r>
              <a:rPr sz="700" b="1" spc="135" dirty="0">
                <a:solidFill>
                  <a:srgbClr val="FF0059"/>
                </a:solidFill>
                <a:latin typeface="Times New Roman"/>
                <a:cs typeface="Times New Roman"/>
              </a:rPr>
              <a:t> </a:t>
            </a:r>
            <a:r>
              <a:rPr sz="700" b="1" spc="65" dirty="0">
                <a:solidFill>
                  <a:srgbClr val="FF0059"/>
                </a:solidFill>
                <a:latin typeface="Times New Roman"/>
                <a:cs typeface="Times New Roman"/>
              </a:rPr>
              <a:t>len</a:t>
            </a:r>
            <a:r>
              <a:rPr sz="700" spc="65" dirty="0">
                <a:latin typeface="Times New Roman"/>
                <a:cs typeface="Times New Roman"/>
              </a:rPr>
              <a:t>(S)</a:t>
            </a:r>
            <a:r>
              <a:rPr sz="700" spc="165" dirty="0">
                <a:latin typeface="Times New Roman"/>
                <a:cs typeface="Times New Roman"/>
              </a:rPr>
              <a:t> </a:t>
            </a:r>
            <a:r>
              <a:rPr sz="700" spc="220" dirty="0">
                <a:latin typeface="Times New Roman"/>
                <a:cs typeface="Times New Roman"/>
              </a:rPr>
              <a:t>/</a:t>
            </a:r>
            <a:r>
              <a:rPr sz="700" spc="150" dirty="0">
                <a:latin typeface="Times New Roman"/>
                <a:cs typeface="Times New Roman"/>
              </a:rPr>
              <a:t> </a:t>
            </a:r>
            <a:r>
              <a:rPr sz="700" b="1" dirty="0">
                <a:solidFill>
                  <a:srgbClr val="FF0059"/>
                </a:solidFill>
                <a:latin typeface="Times New Roman"/>
                <a:cs typeface="Times New Roman"/>
              </a:rPr>
              <a:t>len</a:t>
            </a:r>
            <a:r>
              <a:rPr sz="700" dirty="0">
                <a:latin typeface="Times New Roman"/>
                <a:cs typeface="Times New Roman"/>
              </a:rPr>
              <a:t>(H)</a:t>
            </a:r>
            <a:r>
              <a:rPr sz="700" spc="155" dirty="0">
                <a:latin typeface="Times New Roman"/>
                <a:cs typeface="Times New Roman"/>
              </a:rPr>
              <a:t> </a:t>
            </a:r>
            <a:r>
              <a:rPr sz="700" dirty="0">
                <a:latin typeface="Times New Roman"/>
                <a:cs typeface="Times New Roman"/>
              </a:rPr>
              <a:t>&gt;</a:t>
            </a:r>
            <a:r>
              <a:rPr sz="700" spc="190" dirty="0">
                <a:latin typeface="Times New Roman"/>
                <a:cs typeface="Times New Roman"/>
              </a:rPr>
              <a:t> </a:t>
            </a:r>
            <a:r>
              <a:rPr sz="700" spc="110" dirty="0">
                <a:latin typeface="Times New Roman"/>
                <a:cs typeface="Times New Roman"/>
              </a:rPr>
              <a:t>d:</a:t>
            </a:r>
            <a:r>
              <a:rPr sz="700" spc="215" dirty="0">
                <a:latin typeface="Times New Roman"/>
                <a:cs typeface="Times New Roman"/>
              </a:rPr>
              <a:t>  </a:t>
            </a:r>
            <a:r>
              <a:rPr sz="700" i="1" spc="65" dirty="0">
                <a:solidFill>
                  <a:srgbClr val="009600"/>
                </a:solidFill>
                <a:latin typeface="Times New Roman"/>
                <a:cs typeface="Times New Roman"/>
              </a:rPr>
              <a:t>#</a:t>
            </a:r>
            <a:r>
              <a:rPr sz="700" i="1" spc="135" dirty="0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sz="700" i="1" dirty="0">
                <a:solidFill>
                  <a:srgbClr val="009600"/>
                </a:solidFill>
                <a:latin typeface="Times New Roman"/>
                <a:cs typeface="Times New Roman"/>
              </a:rPr>
              <a:t>enough</a:t>
            </a:r>
            <a:r>
              <a:rPr sz="700" i="1" spc="114" dirty="0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sz="700" i="1" spc="100" dirty="0">
                <a:solidFill>
                  <a:srgbClr val="009600"/>
                </a:solidFill>
                <a:latin typeface="Times New Roman"/>
                <a:cs typeface="Times New Roman"/>
              </a:rPr>
              <a:t>sybil</a:t>
            </a:r>
            <a:r>
              <a:rPr sz="700" i="1" spc="110" dirty="0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sz="700" i="1" dirty="0">
                <a:solidFill>
                  <a:srgbClr val="009600"/>
                </a:solidFill>
                <a:latin typeface="Times New Roman"/>
                <a:cs typeface="Times New Roman"/>
              </a:rPr>
              <a:t>nodes</a:t>
            </a:r>
            <a:r>
              <a:rPr sz="700" i="1" spc="120" dirty="0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sz="700" i="1" spc="125" dirty="0">
                <a:solidFill>
                  <a:srgbClr val="009600"/>
                </a:solidFill>
                <a:latin typeface="Times New Roman"/>
                <a:cs typeface="Times New Roman"/>
              </a:rPr>
              <a:t>for...</a:t>
            </a:r>
            <a:endParaRPr sz="700">
              <a:latin typeface="Times New Roman"/>
              <a:cs typeface="Times New Roman"/>
            </a:endParaRPr>
          </a:p>
          <a:p>
            <a:pPr marL="191135">
              <a:lnSpc>
                <a:spcPts val="780"/>
              </a:lnSpc>
              <a:tabLst>
                <a:tab pos="1120775" algn="l"/>
              </a:tabLst>
            </a:pPr>
            <a:r>
              <a:rPr sz="700" spc="60" dirty="0">
                <a:latin typeface="Times New Roman"/>
                <a:cs typeface="Times New Roman"/>
              </a:rPr>
              <a:t>A.attack()</a:t>
            </a:r>
            <a:r>
              <a:rPr sz="700" dirty="0">
                <a:latin typeface="Times New Roman"/>
                <a:cs typeface="Times New Roman"/>
              </a:rPr>
              <a:t>	</a:t>
            </a:r>
            <a:r>
              <a:rPr sz="700" i="1" spc="65" dirty="0">
                <a:solidFill>
                  <a:srgbClr val="009600"/>
                </a:solidFill>
                <a:latin typeface="Times New Roman"/>
                <a:cs typeface="Times New Roman"/>
              </a:rPr>
              <a:t>#</a:t>
            </a:r>
            <a:r>
              <a:rPr sz="700" i="1" spc="85" dirty="0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sz="700" i="1" spc="120" dirty="0">
                <a:solidFill>
                  <a:srgbClr val="009600"/>
                </a:solidFill>
                <a:latin typeface="Times New Roman"/>
                <a:cs typeface="Times New Roman"/>
              </a:rPr>
              <a:t>...an</a:t>
            </a:r>
            <a:r>
              <a:rPr sz="700" i="1" spc="65" dirty="0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sz="700" i="1" spc="70" dirty="0">
                <a:solidFill>
                  <a:srgbClr val="009600"/>
                </a:solidFill>
                <a:latin typeface="Times New Roman"/>
                <a:cs typeface="Times New Roman"/>
              </a:rPr>
              <a:t>attack</a:t>
            </a:r>
            <a:endParaRPr sz="700">
              <a:latin typeface="Times New Roman"/>
              <a:cs typeface="Times New Roman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454748" y="2345122"/>
            <a:ext cx="3751579" cy="739140"/>
          </a:xfrm>
          <a:prstGeom prst="rect">
            <a:avLst/>
          </a:prstGeom>
        </p:spPr>
        <p:txBody>
          <a:bodyPr vert="horz" wrap="square" lIns="0" tIns="79375" rIns="0" bIns="0" rtlCol="0">
            <a:spAutoFit/>
          </a:bodyPr>
          <a:lstStyle/>
          <a:p>
            <a:pPr marL="158115" indent="-120650">
              <a:lnSpc>
                <a:spcPct val="100000"/>
              </a:lnSpc>
              <a:spcBef>
                <a:spcPts val="625"/>
              </a:spcBef>
              <a:buClr>
                <a:srgbClr val="3333B2"/>
              </a:buClr>
              <a:buFont typeface="Menlo"/>
              <a:buChar char="•"/>
              <a:tabLst>
                <a:tab pos="158750" algn="l"/>
              </a:tabLst>
            </a:pPr>
            <a:r>
              <a:rPr sz="900" dirty="0">
                <a:latin typeface="Arial"/>
                <a:cs typeface="Arial"/>
              </a:rPr>
              <a:t>In</a:t>
            </a:r>
            <a:r>
              <a:rPr sz="900" spc="-1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case</a:t>
            </a:r>
            <a:r>
              <a:rPr sz="900" spc="-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of</a:t>
            </a:r>
            <a:r>
              <a:rPr sz="900" spc="-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</a:t>
            </a:r>
            <a:r>
              <a:rPr sz="900" spc="-5" dirty="0">
                <a:latin typeface="Arial"/>
                <a:cs typeface="Arial"/>
              </a:rPr>
              <a:t> </a:t>
            </a:r>
            <a:r>
              <a:rPr sz="900" spc="-20" dirty="0">
                <a:latin typeface="Arial"/>
                <a:cs typeface="Arial"/>
              </a:rPr>
              <a:t>Web-</a:t>
            </a:r>
            <a:r>
              <a:rPr sz="900" spc="-10" dirty="0">
                <a:latin typeface="Arial"/>
                <a:cs typeface="Arial"/>
              </a:rPr>
              <a:t>of-trust:</a:t>
            </a:r>
            <a:endParaRPr sz="900">
              <a:latin typeface="Arial"/>
              <a:cs typeface="Arial"/>
            </a:endParaRPr>
          </a:p>
          <a:p>
            <a:pPr marL="410845" lvl="1" indent="-120650">
              <a:lnSpc>
                <a:spcPct val="100000"/>
              </a:lnSpc>
              <a:spcBef>
                <a:spcPts val="520"/>
              </a:spcBef>
              <a:buClr>
                <a:srgbClr val="3333B2"/>
              </a:buClr>
              <a:buFont typeface="Menlo"/>
              <a:buChar char="•"/>
              <a:tabLst>
                <a:tab pos="411480" algn="l"/>
              </a:tabLst>
            </a:pPr>
            <a:r>
              <a:rPr sz="900" dirty="0">
                <a:latin typeface="Arial"/>
                <a:cs typeface="Arial"/>
              </a:rPr>
              <a:t>Endorse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public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key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without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an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out-of-</a:t>
            </a:r>
            <a:r>
              <a:rPr sz="900" dirty="0">
                <a:latin typeface="Arial"/>
                <a:cs typeface="Arial"/>
              </a:rPr>
              <a:t>band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check.</a:t>
            </a:r>
            <a:endParaRPr sz="900">
              <a:latin typeface="Arial"/>
              <a:cs typeface="Arial"/>
            </a:endParaRPr>
          </a:p>
          <a:p>
            <a:pPr marL="410845" lvl="1" indent="-120650">
              <a:lnSpc>
                <a:spcPct val="100000"/>
              </a:lnSpc>
              <a:spcBef>
                <a:spcPts val="130"/>
              </a:spcBef>
              <a:buClr>
                <a:srgbClr val="3333B2"/>
              </a:buClr>
              <a:buFont typeface="Menlo"/>
              <a:buChar char="•"/>
              <a:tabLst>
                <a:tab pos="411480" algn="l"/>
              </a:tabLst>
            </a:pPr>
            <a:r>
              <a:rPr sz="900" i="1" dirty="0">
                <a:latin typeface="Arial"/>
                <a:cs typeface="Arial"/>
              </a:rPr>
              <a:t>Bob</a:t>
            </a:r>
            <a:r>
              <a:rPr sz="900" i="1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checks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with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i="1" dirty="0">
                <a:latin typeface="Arial"/>
                <a:cs typeface="Arial"/>
              </a:rPr>
              <a:t>k</a:t>
            </a:r>
            <a:r>
              <a:rPr sz="900" i="1" spc="10" dirty="0">
                <a:latin typeface="Arial"/>
                <a:cs typeface="Arial"/>
              </a:rPr>
              <a:t> </a:t>
            </a:r>
            <a:r>
              <a:rPr sz="900" i="1" spc="150" dirty="0">
                <a:latin typeface="Menlo"/>
                <a:cs typeface="Menlo"/>
              </a:rPr>
              <a:t>&gt;</a:t>
            </a:r>
            <a:r>
              <a:rPr sz="900" i="1" spc="-345" dirty="0">
                <a:latin typeface="Menlo"/>
                <a:cs typeface="Menlo"/>
              </a:rPr>
              <a:t> </a:t>
            </a:r>
            <a:r>
              <a:rPr sz="900" dirty="0">
                <a:latin typeface="Arial"/>
                <a:cs typeface="Arial"/>
              </a:rPr>
              <a:t>1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others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that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they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have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endorsed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i="1" dirty="0">
                <a:latin typeface="Arial"/>
                <a:cs typeface="Arial"/>
              </a:rPr>
              <a:t>Alice</a:t>
            </a:r>
            <a:r>
              <a:rPr sz="900" dirty="0">
                <a:latin typeface="Arial"/>
                <a:cs typeface="Arial"/>
              </a:rPr>
              <a:t>’s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spc="-20" dirty="0">
                <a:latin typeface="Arial"/>
                <a:cs typeface="Arial"/>
              </a:rPr>
              <a:t>key.</a:t>
            </a:r>
            <a:endParaRPr sz="900">
              <a:latin typeface="Arial"/>
              <a:cs typeface="Arial"/>
            </a:endParaRPr>
          </a:p>
          <a:p>
            <a:pPr marL="410845" lvl="1" indent="-120650">
              <a:lnSpc>
                <a:spcPct val="100000"/>
              </a:lnSpc>
              <a:spcBef>
                <a:spcPts val="125"/>
              </a:spcBef>
              <a:buClr>
                <a:srgbClr val="3333B2"/>
              </a:buClr>
              <a:buFont typeface="Menlo"/>
              <a:buChar char="•"/>
              <a:tabLst>
                <a:tab pos="411480" algn="l"/>
              </a:tabLst>
            </a:pPr>
            <a:r>
              <a:rPr sz="900" i="1" dirty="0">
                <a:latin typeface="Arial"/>
                <a:cs typeface="Arial"/>
              </a:rPr>
              <a:t>Alice</a:t>
            </a:r>
            <a:r>
              <a:rPr sz="900" i="1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creates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i="1" dirty="0">
                <a:latin typeface="Arial"/>
                <a:cs typeface="Arial"/>
              </a:rPr>
              <a:t>k</a:t>
            </a:r>
            <a:r>
              <a:rPr sz="900" i="1" spc="15" dirty="0">
                <a:latin typeface="Arial"/>
                <a:cs typeface="Arial"/>
              </a:rPr>
              <a:t> </a:t>
            </a:r>
            <a:r>
              <a:rPr sz="900" i="1" spc="150" dirty="0">
                <a:latin typeface="Menlo"/>
                <a:cs typeface="Menlo"/>
              </a:rPr>
              <a:t>&gt;</a:t>
            </a:r>
            <a:r>
              <a:rPr sz="900" i="1" spc="-345" dirty="0">
                <a:latin typeface="Menlo"/>
                <a:cs typeface="Menlo"/>
              </a:rPr>
              <a:t> </a:t>
            </a:r>
            <a:r>
              <a:rPr sz="900" dirty="0">
                <a:latin typeface="Arial"/>
                <a:cs typeface="Arial"/>
              </a:rPr>
              <a:t>1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identities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each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stating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her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key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is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valid.</a:t>
            </a:r>
            <a:endParaRPr sz="900">
              <a:latin typeface="Arial"/>
              <a:cs typeface="Arial"/>
            </a:endParaRPr>
          </a:p>
        </p:txBody>
      </p:sp>
      <p:grpSp>
        <p:nvGrpSpPr>
          <p:cNvPr id="12" name="object 12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13" name="object 13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" name="object 14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5" name="object 15"/>
          <p:cNvSpPr txBox="1"/>
          <p:nvPr/>
        </p:nvSpPr>
        <p:spPr>
          <a:xfrm>
            <a:off x="53467" y="3349927"/>
            <a:ext cx="553720" cy="104139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10" dirty="0">
                <a:latin typeface="Arial"/>
                <a:cs typeface="Arial"/>
                <a:hlinkClick r:id="rId4" action="ppaction://hlinksldjump"/>
              </a:rPr>
              <a:t>Trusting</a:t>
            </a:r>
            <a:r>
              <a:rPr sz="500" spc="-5" dirty="0">
                <a:latin typeface="Arial"/>
                <a:cs typeface="Arial"/>
                <a:hlinkClick r:id="rId4" action="ppaction://hlinksldjump"/>
              </a:rPr>
              <a:t> </a:t>
            </a:r>
            <a:r>
              <a:rPr sz="500" dirty="0">
                <a:latin typeface="Arial"/>
                <a:cs typeface="Arial"/>
                <a:hlinkClick r:id="rId4" action="ppaction://hlinksldjump"/>
              </a:rPr>
              <a:t>an</a:t>
            </a:r>
            <a:r>
              <a:rPr sz="500" spc="-5" dirty="0">
                <a:latin typeface="Arial"/>
                <a:cs typeface="Arial"/>
                <a:hlinkClick r:id="rId4" action="ppaction://hlinksldjump"/>
              </a:rPr>
              <a:t> </a:t>
            </a:r>
            <a:r>
              <a:rPr sz="500" spc="-10" dirty="0">
                <a:latin typeface="Arial"/>
                <a:cs typeface="Arial"/>
                <a:hlinkClick r:id="rId4" action="ppaction://hlinksldjump"/>
              </a:rPr>
              <a:t>identity</a:t>
            </a:r>
            <a:endParaRPr sz="500">
              <a:latin typeface="Arial"/>
              <a:cs typeface="Arial"/>
            </a:endParaRPr>
          </a:p>
        </p:txBody>
      </p:sp>
    </p:spTree>
  </p:cSld>
  <p:clrMapOvr>
    <a:masterClrMapping/>
  </p:clrMapOvr>
  <p:transition>
    <p:fade/>
  </p:transition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467" y="-1515"/>
            <a:ext cx="4501515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3724910" algn="l"/>
              </a:tabLst>
            </a:pPr>
            <a:r>
              <a:rPr sz="500" spc="-10" dirty="0">
                <a:latin typeface="Arial"/>
                <a:cs typeface="Arial"/>
                <a:hlinkClick r:id="rId2" action="ppaction://hlinksldjump"/>
              </a:rPr>
              <a:t>Security</a:t>
            </a:r>
            <a:r>
              <a:rPr sz="500" dirty="0">
                <a:latin typeface="Arial"/>
                <a:cs typeface="Arial"/>
              </a:rPr>
              <a:t>	</a:t>
            </a: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Trust</a:t>
            </a:r>
            <a:r>
              <a:rPr sz="500" spc="-25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in</a:t>
            </a:r>
            <a:r>
              <a:rPr sz="500" spc="-2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distributed</a:t>
            </a:r>
            <a:r>
              <a:rPr sz="500" spc="-2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systems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/>
              <a:t>Eclipse</a:t>
            </a:r>
            <a:r>
              <a:rPr spc="-45" dirty="0"/>
              <a:t> </a:t>
            </a:r>
            <a:r>
              <a:rPr spc="-10" dirty="0"/>
              <a:t>attack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343204" y="471706"/>
            <a:ext cx="3808095" cy="702310"/>
          </a:xfrm>
          <a:prstGeom prst="rect">
            <a:avLst/>
          </a:prstGeom>
        </p:spPr>
        <p:txBody>
          <a:bodyPr vert="horz" wrap="square" lIns="0" tIns="55244" rIns="0" bIns="0" rtlCol="0">
            <a:spAutoFit/>
          </a:bodyPr>
          <a:lstStyle/>
          <a:p>
            <a:pPr marL="16510">
              <a:lnSpc>
                <a:spcPct val="100000"/>
              </a:lnSpc>
              <a:spcBef>
                <a:spcPts val="434"/>
              </a:spcBef>
            </a:pP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Essence:</a:t>
            </a:r>
            <a:r>
              <a:rPr sz="1000" spc="3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spc="-25" dirty="0">
                <a:solidFill>
                  <a:srgbClr val="3333B2"/>
                </a:solidFill>
                <a:latin typeface="Arial"/>
                <a:cs typeface="Arial"/>
              </a:rPr>
              <a:t>Try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to</a:t>
            </a:r>
            <a:r>
              <a:rPr sz="1000" spc="-2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isolate</a:t>
            </a:r>
            <a:r>
              <a:rPr sz="1000" spc="-2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a</a:t>
            </a:r>
            <a:r>
              <a:rPr sz="1000" spc="-3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node</a:t>
            </a:r>
            <a:r>
              <a:rPr sz="1000" spc="-2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from</a:t>
            </a:r>
            <a:r>
              <a:rPr sz="1000" spc="-2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the</a:t>
            </a:r>
            <a:r>
              <a:rPr sz="1000" spc="-2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network</a:t>
            </a:r>
            <a:endParaRPr sz="1000">
              <a:latin typeface="Arial"/>
              <a:cs typeface="Arial"/>
            </a:endParaRPr>
          </a:p>
          <a:p>
            <a:pPr marL="12700" marR="5080" indent="3810">
              <a:lnSpc>
                <a:spcPct val="111600"/>
              </a:lnSpc>
              <a:spcBef>
                <a:spcPts val="175"/>
              </a:spcBef>
            </a:pPr>
            <a:r>
              <a:rPr sz="900" dirty="0">
                <a:solidFill>
                  <a:srgbClr val="4C994C"/>
                </a:solidFill>
                <a:latin typeface="Arial"/>
                <a:cs typeface="Arial"/>
              </a:rPr>
              <a:t>Example</a:t>
            </a:r>
            <a:r>
              <a:rPr sz="900" dirty="0">
                <a:latin typeface="Arial"/>
                <a:cs typeface="Arial"/>
              </a:rPr>
              <a:t>:</a:t>
            </a:r>
            <a:r>
              <a:rPr sz="900" spc="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hub</a:t>
            </a:r>
            <a:r>
              <a:rPr sz="900" spc="-2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attack</a:t>
            </a:r>
            <a:r>
              <a:rPr sz="900" spc="-2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in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case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of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gossip-</a:t>
            </a:r>
            <a:r>
              <a:rPr sz="900" dirty="0">
                <a:latin typeface="Arial"/>
                <a:cs typeface="Arial"/>
              </a:rPr>
              <a:t>based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service.</a:t>
            </a:r>
            <a:r>
              <a:rPr sz="900" spc="4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In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this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case, </a:t>
            </a:r>
            <a:r>
              <a:rPr sz="900" dirty="0">
                <a:latin typeface="Arial"/>
                <a:cs typeface="Arial"/>
              </a:rPr>
              <a:t>when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exchanging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links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to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other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peers,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colluding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node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returns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links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only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25" dirty="0">
                <a:latin typeface="Arial"/>
                <a:cs typeface="Arial"/>
              </a:rPr>
              <a:t>to </a:t>
            </a:r>
            <a:r>
              <a:rPr sz="900" dirty="0">
                <a:latin typeface="Arial"/>
                <a:cs typeface="Arial"/>
              </a:rPr>
              <a:t>other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colluders.</a:t>
            </a:r>
            <a:endParaRPr sz="900">
              <a:latin typeface="Arial"/>
              <a:cs typeface="Arial"/>
            </a:endParaRPr>
          </a:p>
        </p:txBody>
      </p:sp>
      <p:pic>
        <p:nvPicPr>
          <p:cNvPr id="5" name="object 5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065702" y="1303152"/>
            <a:ext cx="2480508" cy="1175110"/>
          </a:xfrm>
          <a:prstGeom prst="rect">
            <a:avLst/>
          </a:prstGeom>
        </p:spPr>
      </p:pic>
      <p:sp>
        <p:nvSpPr>
          <p:cNvPr id="6" name="object 6"/>
          <p:cNvSpPr txBox="1"/>
          <p:nvPr/>
        </p:nvSpPr>
        <p:spPr>
          <a:xfrm>
            <a:off x="343547" y="2633822"/>
            <a:ext cx="2123440" cy="56832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900" spc="-10" dirty="0">
                <a:latin typeface="Arial"/>
                <a:cs typeface="Arial"/>
              </a:rPr>
              <a:t>Affected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node:</a:t>
            </a:r>
            <a:r>
              <a:rPr sz="900" spc="4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has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links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only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to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colluders.</a:t>
            </a:r>
            <a:endParaRPr sz="900">
              <a:latin typeface="Arial"/>
              <a:cs typeface="Arial"/>
            </a:endParaRPr>
          </a:p>
          <a:p>
            <a:pPr marL="15875">
              <a:lnSpc>
                <a:spcPct val="100000"/>
              </a:lnSpc>
              <a:spcBef>
                <a:spcPts val="815"/>
              </a:spcBef>
            </a:pP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General</a:t>
            </a:r>
            <a:r>
              <a:rPr sz="1000" spc="-5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solution</a:t>
            </a:r>
            <a:endParaRPr sz="1000">
              <a:latin typeface="Arial"/>
              <a:cs typeface="Arial"/>
            </a:endParaRPr>
          </a:p>
          <a:p>
            <a:pPr marL="15875">
              <a:lnSpc>
                <a:spcPct val="100000"/>
              </a:lnSpc>
              <a:spcBef>
                <a:spcPts val="105"/>
              </a:spcBef>
            </a:pPr>
            <a:r>
              <a:rPr sz="900" dirty="0">
                <a:latin typeface="Arial"/>
                <a:cs typeface="Arial"/>
              </a:rPr>
              <a:t>Use</a:t>
            </a:r>
            <a:r>
              <a:rPr sz="900" spc="-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 </a:t>
            </a:r>
            <a:r>
              <a:rPr sz="900" spc="-10" dirty="0">
                <a:latin typeface="Arial"/>
                <a:cs typeface="Arial"/>
              </a:rPr>
              <a:t>centralized</a:t>
            </a:r>
            <a:r>
              <a:rPr sz="900" spc="-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certification</a:t>
            </a:r>
            <a:r>
              <a:rPr sz="900" spc="-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authority.</a:t>
            </a:r>
            <a:endParaRPr sz="900">
              <a:latin typeface="Arial"/>
              <a:cs typeface="Arial"/>
            </a:endParaRPr>
          </a:p>
        </p:txBody>
      </p:sp>
      <p:grpSp>
        <p:nvGrpSpPr>
          <p:cNvPr id="7" name="object 7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8" name="object 8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0" name="object 10"/>
          <p:cNvSpPr txBox="1"/>
          <p:nvPr/>
        </p:nvSpPr>
        <p:spPr>
          <a:xfrm>
            <a:off x="53467" y="3349927"/>
            <a:ext cx="553720" cy="104139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10" dirty="0">
                <a:latin typeface="Arial"/>
                <a:cs typeface="Arial"/>
                <a:hlinkClick r:id="rId5" action="ppaction://hlinksldjump"/>
              </a:rPr>
              <a:t>Trusting</a:t>
            </a:r>
            <a:r>
              <a:rPr sz="500" spc="-5" dirty="0">
                <a:latin typeface="Arial"/>
                <a:cs typeface="Arial"/>
                <a:hlinkClick r:id="rId5" action="ppaction://hlinksldjump"/>
              </a:rPr>
              <a:t> </a:t>
            </a:r>
            <a:r>
              <a:rPr sz="500" dirty="0">
                <a:latin typeface="Arial"/>
                <a:cs typeface="Arial"/>
                <a:hlinkClick r:id="rId5" action="ppaction://hlinksldjump"/>
              </a:rPr>
              <a:t>an</a:t>
            </a:r>
            <a:r>
              <a:rPr sz="500" spc="-5" dirty="0">
                <a:latin typeface="Arial"/>
                <a:cs typeface="Arial"/>
                <a:hlinkClick r:id="rId5" action="ppaction://hlinksldjump"/>
              </a:rPr>
              <a:t> </a:t>
            </a:r>
            <a:r>
              <a:rPr sz="500" spc="-10" dirty="0">
                <a:latin typeface="Arial"/>
                <a:cs typeface="Arial"/>
                <a:hlinkClick r:id="rId5" action="ppaction://hlinksldjump"/>
              </a:rPr>
              <a:t>identity</a:t>
            </a:r>
            <a:endParaRPr sz="500">
              <a:latin typeface="Arial"/>
              <a:cs typeface="Arial"/>
            </a:endParaRPr>
          </a:p>
        </p:txBody>
      </p:sp>
    </p:spTree>
  </p:cSld>
  <p:clrMapOvr>
    <a:masterClrMapping/>
  </p:clrMapOvr>
  <p:transition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467" y="-1515"/>
            <a:ext cx="4501515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3850640" algn="l"/>
              </a:tabLst>
            </a:pPr>
            <a:r>
              <a:rPr sz="500" spc="-10" dirty="0">
                <a:latin typeface="Arial"/>
                <a:cs typeface="Arial"/>
                <a:hlinkClick r:id="rId2" action="ppaction://hlinksldjump"/>
              </a:rPr>
              <a:t>Security</a:t>
            </a:r>
            <a:r>
              <a:rPr sz="500" dirty="0">
                <a:latin typeface="Arial"/>
                <a:cs typeface="Arial"/>
              </a:rPr>
              <a:t>	</a:t>
            </a: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2" action="ppaction://hlinksldjump"/>
              </a:rPr>
              <a:t>Introduction</a:t>
            </a:r>
            <a:r>
              <a:rPr sz="500" spc="-25" dirty="0">
                <a:solidFill>
                  <a:srgbClr val="FFFFFF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2" action="ppaction://hlinksldjump"/>
              </a:rPr>
              <a:t>to</a:t>
            </a:r>
            <a:r>
              <a:rPr sz="500" spc="-20" dirty="0">
                <a:solidFill>
                  <a:srgbClr val="FFFFFF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2" action="ppaction://hlinksldjump"/>
              </a:rPr>
              <a:t>security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/>
              <a:t>Security</a:t>
            </a:r>
            <a:r>
              <a:rPr spc="-35" dirty="0"/>
              <a:t> </a:t>
            </a:r>
            <a:r>
              <a:rPr spc="-10" dirty="0"/>
              <a:t>mechanisms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467448" y="499583"/>
            <a:ext cx="3796665" cy="109601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45415" marR="17780" indent="-120650">
              <a:lnSpc>
                <a:spcPct val="111600"/>
              </a:lnSpc>
              <a:spcBef>
                <a:spcPts val="100"/>
              </a:spcBef>
              <a:buClr>
                <a:srgbClr val="3333B2"/>
              </a:buClr>
              <a:buFont typeface="Menlo"/>
              <a:buChar char="•"/>
              <a:tabLst>
                <a:tab pos="146050" algn="l"/>
              </a:tabLst>
            </a:pPr>
            <a:r>
              <a:rPr sz="900" dirty="0">
                <a:solidFill>
                  <a:srgbClr val="C80000"/>
                </a:solidFill>
                <a:latin typeface="Arial"/>
                <a:cs typeface="Arial"/>
              </a:rPr>
              <a:t>Encryption</a:t>
            </a:r>
            <a:r>
              <a:rPr sz="900" dirty="0">
                <a:latin typeface="Arial"/>
                <a:cs typeface="Arial"/>
              </a:rPr>
              <a:t>:</a:t>
            </a:r>
            <a:r>
              <a:rPr sz="900" spc="4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transform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data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to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something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an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attacker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cannot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understand, </a:t>
            </a:r>
            <a:r>
              <a:rPr sz="900" dirty="0">
                <a:latin typeface="Arial"/>
                <a:cs typeface="Arial"/>
              </a:rPr>
              <a:t>or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that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can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be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checked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for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modificatons.</a:t>
            </a:r>
            <a:endParaRPr sz="900">
              <a:latin typeface="Arial"/>
              <a:cs typeface="Arial"/>
            </a:endParaRPr>
          </a:p>
          <a:p>
            <a:pPr marL="145415" indent="-120650">
              <a:lnSpc>
                <a:spcPct val="100000"/>
              </a:lnSpc>
              <a:spcBef>
                <a:spcPts val="525"/>
              </a:spcBef>
              <a:buClr>
                <a:srgbClr val="3333B2"/>
              </a:buClr>
              <a:buFont typeface="Menlo"/>
              <a:buChar char="•"/>
              <a:tabLst>
                <a:tab pos="146050" algn="l"/>
              </a:tabLst>
            </a:pPr>
            <a:r>
              <a:rPr sz="900" dirty="0">
                <a:solidFill>
                  <a:srgbClr val="C80000"/>
                </a:solidFill>
                <a:latin typeface="Arial"/>
                <a:cs typeface="Arial"/>
              </a:rPr>
              <a:t>Authentication</a:t>
            </a:r>
            <a:r>
              <a:rPr sz="900" dirty="0">
                <a:latin typeface="Arial"/>
                <a:cs typeface="Arial"/>
              </a:rPr>
              <a:t>:</a:t>
            </a:r>
            <a:r>
              <a:rPr sz="900" spc="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verify</a:t>
            </a:r>
            <a:r>
              <a:rPr sz="900" spc="-4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</a:t>
            </a:r>
            <a:r>
              <a:rPr sz="900" spc="-4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claimed</a:t>
            </a:r>
            <a:r>
              <a:rPr sz="900" spc="-4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identity.</a:t>
            </a:r>
            <a:endParaRPr sz="900">
              <a:latin typeface="Arial"/>
              <a:cs typeface="Arial"/>
            </a:endParaRPr>
          </a:p>
          <a:p>
            <a:pPr marL="145415" marR="145415" indent="-120650">
              <a:lnSpc>
                <a:spcPct val="111600"/>
              </a:lnSpc>
              <a:spcBef>
                <a:spcPts val="395"/>
              </a:spcBef>
              <a:buClr>
                <a:srgbClr val="3333B2"/>
              </a:buClr>
              <a:buFont typeface="Menlo"/>
              <a:buChar char="•"/>
              <a:tabLst>
                <a:tab pos="146050" algn="l"/>
              </a:tabLst>
            </a:pPr>
            <a:r>
              <a:rPr sz="900" dirty="0">
                <a:solidFill>
                  <a:srgbClr val="C80000"/>
                </a:solidFill>
                <a:latin typeface="Arial"/>
                <a:cs typeface="Arial"/>
              </a:rPr>
              <a:t>Authorization</a:t>
            </a:r>
            <a:r>
              <a:rPr sz="900" dirty="0">
                <a:latin typeface="Arial"/>
                <a:cs typeface="Arial"/>
              </a:rPr>
              <a:t>:</a:t>
            </a:r>
            <a:r>
              <a:rPr sz="900" spc="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check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an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authenticated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entity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whether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it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has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proper </a:t>
            </a:r>
            <a:r>
              <a:rPr sz="900" dirty="0">
                <a:latin typeface="Arial"/>
                <a:cs typeface="Arial"/>
              </a:rPr>
              <a:t>rights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to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access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resources.</a:t>
            </a:r>
            <a:endParaRPr sz="900">
              <a:latin typeface="Arial"/>
              <a:cs typeface="Arial"/>
            </a:endParaRPr>
          </a:p>
          <a:p>
            <a:pPr marL="145415" indent="-120650">
              <a:lnSpc>
                <a:spcPct val="100000"/>
              </a:lnSpc>
              <a:spcBef>
                <a:spcPts val="525"/>
              </a:spcBef>
              <a:buClr>
                <a:srgbClr val="3333B2"/>
              </a:buClr>
              <a:buFont typeface="Menlo"/>
              <a:buChar char="•"/>
              <a:tabLst>
                <a:tab pos="146050" algn="l"/>
              </a:tabLst>
            </a:pPr>
            <a:r>
              <a:rPr sz="900" dirty="0">
                <a:solidFill>
                  <a:srgbClr val="C80000"/>
                </a:solidFill>
                <a:latin typeface="Arial"/>
                <a:cs typeface="Arial"/>
              </a:rPr>
              <a:t>Monitoring</a:t>
            </a:r>
            <a:r>
              <a:rPr sz="900" spc="-15" dirty="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C80000"/>
                </a:solidFill>
                <a:latin typeface="Arial"/>
                <a:cs typeface="Arial"/>
              </a:rPr>
              <a:t>and</a:t>
            </a:r>
            <a:r>
              <a:rPr sz="900" spc="-15" dirty="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C80000"/>
                </a:solidFill>
                <a:latin typeface="Arial"/>
                <a:cs typeface="Arial"/>
              </a:rPr>
              <a:t>auditing</a:t>
            </a:r>
            <a:r>
              <a:rPr sz="900" dirty="0">
                <a:latin typeface="Arial"/>
                <a:cs typeface="Arial"/>
              </a:rPr>
              <a:t>:</a:t>
            </a:r>
            <a:r>
              <a:rPr sz="900" spc="4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(continuously)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trace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access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to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resources</a:t>
            </a:r>
            <a:endParaRPr sz="900">
              <a:latin typeface="Arial"/>
              <a:cs typeface="Arial"/>
            </a:endParaRPr>
          </a:p>
        </p:txBody>
      </p:sp>
      <p:grpSp>
        <p:nvGrpSpPr>
          <p:cNvPr id="5" name="object 5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6" name="object 6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8" name="object 8"/>
          <p:cNvSpPr txBox="1"/>
          <p:nvPr/>
        </p:nvSpPr>
        <p:spPr>
          <a:xfrm>
            <a:off x="53467" y="3349927"/>
            <a:ext cx="1223645" cy="104139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dirty="0">
                <a:latin typeface="Arial"/>
                <a:cs typeface="Arial"/>
                <a:hlinkClick r:id="rId2" action="ppaction://hlinksldjump"/>
              </a:rPr>
              <a:t>Security</a:t>
            </a:r>
            <a:r>
              <a:rPr sz="500" spc="-25" dirty="0">
                <a:latin typeface="Arial"/>
                <a:cs typeface="Arial"/>
                <a:hlinkClick r:id="rId2" action="ppaction://hlinksldjump"/>
              </a:rPr>
              <a:t> </a:t>
            </a:r>
            <a:r>
              <a:rPr sz="500" dirty="0">
                <a:latin typeface="Arial"/>
                <a:cs typeface="Arial"/>
                <a:hlinkClick r:id="rId2" action="ppaction://hlinksldjump"/>
              </a:rPr>
              <a:t>threats,</a:t>
            </a:r>
            <a:r>
              <a:rPr sz="500" spc="-25" dirty="0">
                <a:latin typeface="Arial"/>
                <a:cs typeface="Arial"/>
                <a:hlinkClick r:id="rId2" action="ppaction://hlinksldjump"/>
              </a:rPr>
              <a:t> </a:t>
            </a:r>
            <a:r>
              <a:rPr sz="500" dirty="0">
                <a:latin typeface="Arial"/>
                <a:cs typeface="Arial"/>
                <a:hlinkClick r:id="rId2" action="ppaction://hlinksldjump"/>
              </a:rPr>
              <a:t>policies,</a:t>
            </a:r>
            <a:r>
              <a:rPr sz="500" spc="-25" dirty="0">
                <a:latin typeface="Arial"/>
                <a:cs typeface="Arial"/>
                <a:hlinkClick r:id="rId2" action="ppaction://hlinksldjump"/>
              </a:rPr>
              <a:t> </a:t>
            </a:r>
            <a:r>
              <a:rPr sz="500" dirty="0">
                <a:latin typeface="Arial"/>
                <a:cs typeface="Arial"/>
                <a:hlinkClick r:id="rId2" action="ppaction://hlinksldjump"/>
              </a:rPr>
              <a:t>and</a:t>
            </a:r>
            <a:r>
              <a:rPr sz="500" spc="-25" dirty="0">
                <a:latin typeface="Arial"/>
                <a:cs typeface="Arial"/>
                <a:hlinkClick r:id="rId2" action="ppaction://hlinksldjump"/>
              </a:rPr>
              <a:t> </a:t>
            </a:r>
            <a:r>
              <a:rPr sz="500" spc="-10" dirty="0">
                <a:latin typeface="Arial"/>
                <a:cs typeface="Arial"/>
                <a:hlinkClick r:id="rId2" action="ppaction://hlinksldjump"/>
              </a:rPr>
              <a:t>mechanisms</a:t>
            </a:r>
            <a:endParaRPr sz="500">
              <a:latin typeface="Arial"/>
              <a:cs typeface="Arial"/>
            </a:endParaRPr>
          </a:p>
        </p:txBody>
      </p:sp>
    </p:spTree>
  </p:cSld>
  <p:clrMapOvr>
    <a:masterClrMapping/>
  </p:clrMapOvr>
  <p:transition>
    <p:fade/>
  </p:transition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467" y="-1515"/>
            <a:ext cx="4501515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3724910" algn="l"/>
              </a:tabLst>
            </a:pPr>
            <a:r>
              <a:rPr sz="500" spc="-10" dirty="0">
                <a:latin typeface="Arial"/>
                <a:cs typeface="Arial"/>
                <a:hlinkClick r:id="rId2" action="ppaction://hlinksldjump"/>
              </a:rPr>
              <a:t>Security</a:t>
            </a:r>
            <a:r>
              <a:rPr sz="500" dirty="0">
                <a:latin typeface="Arial"/>
                <a:cs typeface="Arial"/>
              </a:rPr>
              <a:t>	</a:t>
            </a: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Trust</a:t>
            </a:r>
            <a:r>
              <a:rPr sz="500" spc="-25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in</a:t>
            </a:r>
            <a:r>
              <a:rPr sz="500" spc="-2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distributed</a:t>
            </a:r>
            <a:r>
              <a:rPr sz="500" spc="-2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systems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pc="-10" dirty="0"/>
              <a:t>Preventing</a:t>
            </a:r>
            <a:r>
              <a:rPr spc="-30" dirty="0"/>
              <a:t> </a:t>
            </a:r>
            <a:r>
              <a:rPr dirty="0"/>
              <a:t>Sybil</a:t>
            </a:r>
            <a:r>
              <a:rPr spc="-30" dirty="0"/>
              <a:t> </a:t>
            </a:r>
            <a:r>
              <a:rPr dirty="0"/>
              <a:t>attacks:</a:t>
            </a:r>
            <a:r>
              <a:rPr spc="45" dirty="0"/>
              <a:t> </a:t>
            </a:r>
            <a:r>
              <a:rPr spc="-10" dirty="0"/>
              <a:t>Blockchain</a:t>
            </a:r>
            <a:r>
              <a:rPr spc="-30" dirty="0"/>
              <a:t> </a:t>
            </a:r>
            <a:r>
              <a:rPr spc="-10" dirty="0"/>
              <a:t>solutions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334594" y="470520"/>
            <a:ext cx="3863975" cy="1111885"/>
          </a:xfrm>
          <a:prstGeom prst="rect">
            <a:avLst/>
          </a:prstGeom>
        </p:spPr>
        <p:txBody>
          <a:bodyPr vert="horz" wrap="square" lIns="0" tIns="56515" rIns="0" bIns="0" rtlCol="0">
            <a:spAutoFit/>
          </a:bodyPr>
          <a:lstStyle/>
          <a:p>
            <a:pPr marL="25400">
              <a:lnSpc>
                <a:spcPct val="100000"/>
              </a:lnSpc>
              <a:spcBef>
                <a:spcPts val="445"/>
              </a:spcBef>
            </a:pP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Essence:</a:t>
            </a:r>
            <a:r>
              <a:rPr sz="1000" spc="3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creating</a:t>
            </a:r>
            <a:r>
              <a:rPr sz="1000" spc="-3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an</a:t>
            </a:r>
            <a:r>
              <a:rPr sz="1000" spc="-2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identity</a:t>
            </a:r>
            <a:r>
              <a:rPr sz="1000" spc="-3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comes</a:t>
            </a:r>
            <a:r>
              <a:rPr sz="1000" spc="-2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at</a:t>
            </a:r>
            <a:r>
              <a:rPr sz="1000" spc="-3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a</a:t>
            </a:r>
            <a:r>
              <a:rPr sz="1000" spc="-2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spc="-20" dirty="0">
                <a:solidFill>
                  <a:srgbClr val="3333B2"/>
                </a:solidFill>
                <a:latin typeface="Arial"/>
                <a:cs typeface="Arial"/>
              </a:rPr>
              <a:t>cost</a:t>
            </a:r>
            <a:endParaRPr sz="1000">
              <a:latin typeface="Arial"/>
              <a:cs typeface="Arial"/>
            </a:endParaRPr>
          </a:p>
          <a:p>
            <a:pPr marL="25400">
              <a:lnSpc>
                <a:spcPct val="100000"/>
              </a:lnSpc>
              <a:spcBef>
                <a:spcPts val="309"/>
              </a:spcBef>
            </a:pPr>
            <a:r>
              <a:rPr sz="900" dirty="0">
                <a:latin typeface="Arial"/>
                <a:cs typeface="Arial"/>
              </a:rPr>
              <a:t>In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case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of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permissionless</a:t>
            </a:r>
            <a:r>
              <a:rPr sz="900" spc="-2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spc="-10" dirty="0">
                <a:solidFill>
                  <a:srgbClr val="3333B2"/>
                </a:solidFill>
                <a:latin typeface="Arial"/>
                <a:cs typeface="Arial"/>
              </a:rPr>
              <a:t>blockchains</a:t>
            </a:r>
            <a:r>
              <a:rPr sz="900" spc="-10" dirty="0">
                <a:latin typeface="Arial"/>
                <a:cs typeface="Arial"/>
              </a:rPr>
              <a:t>:</a:t>
            </a:r>
            <a:endParaRPr sz="900">
              <a:latin typeface="Arial"/>
              <a:cs typeface="Arial"/>
            </a:endParaRPr>
          </a:p>
          <a:p>
            <a:pPr marL="278130" marR="49530" indent="-120650">
              <a:lnSpc>
                <a:spcPct val="111600"/>
              </a:lnSpc>
              <a:spcBef>
                <a:spcPts val="395"/>
              </a:spcBef>
              <a:buClr>
                <a:srgbClr val="3333B2"/>
              </a:buClr>
              <a:buFont typeface="Menlo"/>
              <a:buChar char="•"/>
              <a:tabLst>
                <a:tab pos="278765" algn="l"/>
              </a:tabLst>
            </a:pPr>
            <a:r>
              <a:rPr sz="900" spc="-10" dirty="0">
                <a:solidFill>
                  <a:srgbClr val="C80000"/>
                </a:solidFill>
                <a:latin typeface="Arial"/>
                <a:cs typeface="Arial"/>
              </a:rPr>
              <a:t>Proof-of-</a:t>
            </a:r>
            <a:r>
              <a:rPr sz="900" dirty="0">
                <a:solidFill>
                  <a:srgbClr val="C80000"/>
                </a:solidFill>
                <a:latin typeface="Arial"/>
                <a:cs typeface="Arial"/>
              </a:rPr>
              <a:t>Work</a:t>
            </a:r>
            <a:r>
              <a:rPr sz="900" dirty="0">
                <a:latin typeface="Arial"/>
                <a:cs typeface="Arial"/>
              </a:rPr>
              <a:t>:</a:t>
            </a:r>
            <a:r>
              <a:rPr sz="900" spc="4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Let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validators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run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computational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race.</a:t>
            </a:r>
            <a:r>
              <a:rPr sz="900" spc="4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This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approach </a:t>
            </a:r>
            <a:r>
              <a:rPr sz="900" dirty="0">
                <a:latin typeface="Arial"/>
                <a:cs typeface="Arial"/>
              </a:rPr>
              <a:t>requires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considerable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computational</a:t>
            </a:r>
            <a:r>
              <a:rPr sz="900" spc="-2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spc="-10" dirty="0">
                <a:solidFill>
                  <a:srgbClr val="3333B2"/>
                </a:solidFill>
                <a:latin typeface="Arial"/>
                <a:cs typeface="Arial"/>
              </a:rPr>
              <a:t>resources</a:t>
            </a:r>
            <a:endParaRPr sz="900">
              <a:latin typeface="Arial"/>
              <a:cs typeface="Arial"/>
            </a:endParaRPr>
          </a:p>
          <a:p>
            <a:pPr marL="278130" marR="17780" indent="-120650">
              <a:lnSpc>
                <a:spcPct val="111600"/>
              </a:lnSpc>
              <a:spcBef>
                <a:spcPts val="400"/>
              </a:spcBef>
              <a:buClr>
                <a:srgbClr val="3333B2"/>
              </a:buClr>
              <a:buFont typeface="Menlo"/>
              <a:buChar char="•"/>
              <a:tabLst>
                <a:tab pos="278765" algn="l"/>
              </a:tabLst>
            </a:pPr>
            <a:r>
              <a:rPr sz="900" spc="-10" dirty="0">
                <a:solidFill>
                  <a:srgbClr val="C80000"/>
                </a:solidFill>
                <a:latin typeface="Arial"/>
                <a:cs typeface="Arial"/>
              </a:rPr>
              <a:t>Proof-of-</a:t>
            </a:r>
            <a:r>
              <a:rPr sz="900" dirty="0">
                <a:solidFill>
                  <a:srgbClr val="C80000"/>
                </a:solidFill>
                <a:latin typeface="Arial"/>
                <a:cs typeface="Arial"/>
              </a:rPr>
              <a:t>Stake</a:t>
            </a:r>
            <a:r>
              <a:rPr sz="900" dirty="0">
                <a:latin typeface="Arial"/>
                <a:cs typeface="Arial"/>
              </a:rPr>
              <a:t>:</a:t>
            </a:r>
            <a:r>
              <a:rPr sz="900" spc="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Pick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validator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as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function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of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number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of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tokens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25" dirty="0">
                <a:latin typeface="Arial"/>
                <a:cs typeface="Arial"/>
              </a:rPr>
              <a:t>it </a:t>
            </a:r>
            <a:r>
              <a:rPr sz="900" dirty="0">
                <a:latin typeface="Arial"/>
                <a:cs typeface="Arial"/>
              </a:rPr>
              <a:t>owns.</a:t>
            </a:r>
            <a:r>
              <a:rPr sz="900" spc="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This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approach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requires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risking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loss</a:t>
            </a:r>
            <a:r>
              <a:rPr sz="900" spc="-3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of</a:t>
            </a:r>
            <a:r>
              <a:rPr sz="900" spc="-3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spc="-10" dirty="0">
                <a:solidFill>
                  <a:srgbClr val="3333B2"/>
                </a:solidFill>
                <a:latin typeface="Arial"/>
                <a:cs typeface="Arial"/>
              </a:rPr>
              <a:t>tokens</a:t>
            </a:r>
            <a:r>
              <a:rPr sz="900" spc="-10" dirty="0">
                <a:latin typeface="Arial"/>
                <a:cs typeface="Arial"/>
              </a:rPr>
              <a:t>.</a:t>
            </a:r>
            <a:endParaRPr sz="900">
              <a:latin typeface="Arial"/>
              <a:cs typeface="Arial"/>
            </a:endParaRPr>
          </a:p>
        </p:txBody>
      </p:sp>
      <p:grpSp>
        <p:nvGrpSpPr>
          <p:cNvPr id="5" name="object 5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6" name="object 6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8" name="object 8"/>
          <p:cNvSpPr txBox="1"/>
          <p:nvPr/>
        </p:nvSpPr>
        <p:spPr>
          <a:xfrm>
            <a:off x="53467" y="3349927"/>
            <a:ext cx="553720" cy="104139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10" dirty="0">
                <a:latin typeface="Arial"/>
                <a:cs typeface="Arial"/>
                <a:hlinkClick r:id="rId4" action="ppaction://hlinksldjump"/>
              </a:rPr>
              <a:t>Trusting</a:t>
            </a:r>
            <a:r>
              <a:rPr sz="500" spc="-5" dirty="0">
                <a:latin typeface="Arial"/>
                <a:cs typeface="Arial"/>
                <a:hlinkClick r:id="rId4" action="ppaction://hlinksldjump"/>
              </a:rPr>
              <a:t> </a:t>
            </a:r>
            <a:r>
              <a:rPr sz="500" dirty="0">
                <a:latin typeface="Arial"/>
                <a:cs typeface="Arial"/>
                <a:hlinkClick r:id="rId4" action="ppaction://hlinksldjump"/>
              </a:rPr>
              <a:t>an</a:t>
            </a:r>
            <a:r>
              <a:rPr sz="500" spc="-5" dirty="0">
                <a:latin typeface="Arial"/>
                <a:cs typeface="Arial"/>
                <a:hlinkClick r:id="rId4" action="ppaction://hlinksldjump"/>
              </a:rPr>
              <a:t> </a:t>
            </a:r>
            <a:r>
              <a:rPr sz="500" spc="-10" dirty="0">
                <a:latin typeface="Arial"/>
                <a:cs typeface="Arial"/>
                <a:hlinkClick r:id="rId4" action="ppaction://hlinksldjump"/>
              </a:rPr>
              <a:t>identity</a:t>
            </a:r>
            <a:endParaRPr sz="500">
              <a:latin typeface="Arial"/>
              <a:cs typeface="Arial"/>
            </a:endParaRPr>
          </a:p>
        </p:txBody>
      </p:sp>
    </p:spTree>
  </p:cSld>
  <p:clrMapOvr>
    <a:masterClrMapping/>
  </p:clrMapOvr>
  <p:transition>
    <p:fade/>
  </p:transition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467" y="-1515"/>
            <a:ext cx="4501515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3724910" algn="l"/>
              </a:tabLst>
            </a:pPr>
            <a:r>
              <a:rPr sz="500" spc="-10" dirty="0">
                <a:latin typeface="Arial"/>
                <a:cs typeface="Arial"/>
                <a:hlinkClick r:id="rId2" action="ppaction://hlinksldjump"/>
              </a:rPr>
              <a:t>Security</a:t>
            </a:r>
            <a:r>
              <a:rPr sz="500" dirty="0">
                <a:latin typeface="Arial"/>
                <a:cs typeface="Arial"/>
              </a:rPr>
              <a:t>	</a:t>
            </a: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Trust</a:t>
            </a:r>
            <a:r>
              <a:rPr sz="500" spc="-25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in</a:t>
            </a:r>
            <a:r>
              <a:rPr sz="500" spc="-2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distributed</a:t>
            </a:r>
            <a:r>
              <a:rPr sz="500" spc="-2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systems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pc="-10" dirty="0"/>
              <a:t>Preventing</a:t>
            </a:r>
            <a:r>
              <a:rPr spc="-30" dirty="0"/>
              <a:t> </a:t>
            </a:r>
            <a:r>
              <a:rPr dirty="0"/>
              <a:t>Sybil</a:t>
            </a:r>
            <a:r>
              <a:rPr spc="-30" dirty="0"/>
              <a:t> </a:t>
            </a:r>
            <a:r>
              <a:rPr dirty="0"/>
              <a:t>attacks:</a:t>
            </a:r>
            <a:r>
              <a:rPr spc="50" dirty="0"/>
              <a:t> </a:t>
            </a:r>
            <a:r>
              <a:rPr spc="-10" dirty="0"/>
              <a:t>Decentralized</a:t>
            </a:r>
            <a:r>
              <a:rPr spc="-30" dirty="0"/>
              <a:t> </a:t>
            </a:r>
            <a:r>
              <a:rPr spc="-10" dirty="0"/>
              <a:t>accounting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317728" y="514774"/>
            <a:ext cx="3968750" cy="214757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95"/>
              </a:spcBef>
            </a:pPr>
            <a:r>
              <a:rPr sz="1000" dirty="0">
                <a:solidFill>
                  <a:srgbClr val="4C994C"/>
                </a:solidFill>
                <a:latin typeface="Arial"/>
                <a:cs typeface="Arial"/>
              </a:rPr>
              <a:t>A</a:t>
            </a:r>
            <a:r>
              <a:rPr sz="1000" spc="-25" dirty="0">
                <a:solidFill>
                  <a:srgbClr val="4C994C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4C994C"/>
                </a:solidFill>
                <a:latin typeface="Arial"/>
                <a:cs typeface="Arial"/>
              </a:rPr>
              <a:t>simple</a:t>
            </a:r>
            <a:r>
              <a:rPr sz="1000" spc="-25" dirty="0">
                <a:solidFill>
                  <a:srgbClr val="4C994C"/>
                </a:solidFill>
                <a:latin typeface="Arial"/>
                <a:cs typeface="Arial"/>
              </a:rPr>
              <a:t> </a:t>
            </a:r>
            <a:r>
              <a:rPr sz="1000" spc="-10" dirty="0">
                <a:solidFill>
                  <a:srgbClr val="4C994C"/>
                </a:solidFill>
                <a:latin typeface="Arial"/>
                <a:cs typeface="Arial"/>
              </a:rPr>
              <a:t>example</a:t>
            </a:r>
            <a:endParaRPr sz="1000">
              <a:latin typeface="Arial"/>
              <a:cs typeface="Arial"/>
            </a:endParaRPr>
          </a:p>
          <a:p>
            <a:pPr marL="295275" marR="30480" indent="-120650">
              <a:lnSpc>
                <a:spcPct val="111600"/>
              </a:lnSpc>
              <a:spcBef>
                <a:spcPts val="570"/>
              </a:spcBef>
              <a:buClr>
                <a:srgbClr val="3333B2"/>
              </a:buClr>
              <a:buFont typeface="Menlo"/>
              <a:buChar char="•"/>
              <a:tabLst>
                <a:tab pos="295910" algn="l"/>
              </a:tabLst>
            </a:pPr>
            <a:r>
              <a:rPr sz="900" dirty="0">
                <a:latin typeface="Arial"/>
                <a:cs typeface="Arial"/>
              </a:rPr>
              <a:t>Each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node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i="1" dirty="0">
                <a:latin typeface="Arial"/>
                <a:cs typeface="Arial"/>
              </a:rPr>
              <a:t>P</a:t>
            </a:r>
            <a:r>
              <a:rPr sz="900" i="1" spc="4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maintains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list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of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nodes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interested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in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doing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work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for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i="1" dirty="0">
                <a:latin typeface="Arial"/>
                <a:cs typeface="Arial"/>
              </a:rPr>
              <a:t>P</a:t>
            </a:r>
            <a:r>
              <a:rPr sz="900" dirty="0">
                <a:latin typeface="Arial"/>
                <a:cs typeface="Arial"/>
              </a:rPr>
              <a:t>:</a:t>
            </a:r>
            <a:r>
              <a:rPr sz="900" spc="35" dirty="0">
                <a:latin typeface="Arial"/>
                <a:cs typeface="Arial"/>
              </a:rPr>
              <a:t> </a:t>
            </a:r>
            <a:r>
              <a:rPr sz="900" spc="-25" dirty="0">
                <a:latin typeface="Arial"/>
                <a:cs typeface="Arial"/>
              </a:rPr>
              <a:t>the </a:t>
            </a:r>
            <a:r>
              <a:rPr sz="900" dirty="0">
                <a:solidFill>
                  <a:srgbClr val="C80000"/>
                </a:solidFill>
                <a:latin typeface="Arial"/>
                <a:cs typeface="Arial"/>
              </a:rPr>
              <a:t>choice</a:t>
            </a:r>
            <a:r>
              <a:rPr sz="900" spc="-20" dirty="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C80000"/>
                </a:solidFill>
                <a:latin typeface="Arial"/>
                <a:cs typeface="Arial"/>
              </a:rPr>
              <a:t>set</a:t>
            </a:r>
            <a:r>
              <a:rPr sz="900" spc="-15" dirty="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of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i="1" dirty="0">
                <a:latin typeface="Arial"/>
                <a:cs typeface="Arial"/>
              </a:rPr>
              <a:t>P</a:t>
            </a:r>
            <a:r>
              <a:rPr sz="900" i="1" spc="4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(</a:t>
            </a:r>
            <a:r>
              <a:rPr sz="900" i="1" spc="-10" dirty="0">
                <a:latin typeface="Arial"/>
                <a:cs typeface="Arial"/>
              </a:rPr>
              <a:t>choice</a:t>
            </a:r>
            <a:r>
              <a:rPr sz="900" spc="-10" dirty="0">
                <a:latin typeface="Arial"/>
                <a:cs typeface="Arial"/>
              </a:rPr>
              <a:t>(</a:t>
            </a:r>
            <a:r>
              <a:rPr sz="900" i="1" spc="-10" dirty="0">
                <a:latin typeface="Arial"/>
                <a:cs typeface="Arial"/>
              </a:rPr>
              <a:t>P</a:t>
            </a:r>
            <a:r>
              <a:rPr sz="900" spc="-10" dirty="0">
                <a:latin typeface="Arial"/>
                <a:cs typeface="Arial"/>
              </a:rPr>
              <a:t>)).</a:t>
            </a:r>
            <a:endParaRPr sz="900">
              <a:latin typeface="Arial"/>
              <a:cs typeface="Arial"/>
            </a:endParaRPr>
          </a:p>
          <a:p>
            <a:pPr marL="295275" marR="430530" indent="-120650">
              <a:lnSpc>
                <a:spcPct val="111600"/>
              </a:lnSpc>
              <a:spcBef>
                <a:spcPts val="395"/>
              </a:spcBef>
              <a:buClr>
                <a:srgbClr val="3333B2"/>
              </a:buClr>
              <a:buFont typeface="Menlo"/>
              <a:buChar char="•"/>
              <a:tabLst>
                <a:tab pos="295910" algn="l"/>
              </a:tabLst>
            </a:pPr>
            <a:r>
              <a:rPr sz="900" dirty="0">
                <a:latin typeface="Arial"/>
                <a:cs typeface="Arial"/>
              </a:rPr>
              <a:t>Selecting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i="1" dirty="0">
                <a:latin typeface="Arial"/>
                <a:cs typeface="Arial"/>
              </a:rPr>
              <a:t>Q</a:t>
            </a:r>
            <a:r>
              <a:rPr sz="900" i="1" spc="-15" dirty="0">
                <a:latin typeface="Arial"/>
                <a:cs typeface="Arial"/>
              </a:rPr>
              <a:t> </a:t>
            </a:r>
            <a:r>
              <a:rPr sz="900" i="1" spc="50" dirty="0">
                <a:latin typeface="Menlo"/>
                <a:cs typeface="Menlo"/>
              </a:rPr>
              <a:t>∈</a:t>
            </a:r>
            <a:r>
              <a:rPr sz="900" i="1" spc="-345" dirty="0">
                <a:latin typeface="Menlo"/>
                <a:cs typeface="Menlo"/>
              </a:rPr>
              <a:t> </a:t>
            </a:r>
            <a:r>
              <a:rPr sz="900" i="1" dirty="0">
                <a:latin typeface="Arial"/>
                <a:cs typeface="Arial"/>
              </a:rPr>
              <a:t>choice</a:t>
            </a:r>
            <a:r>
              <a:rPr sz="900" dirty="0">
                <a:latin typeface="Arial"/>
                <a:cs typeface="Arial"/>
              </a:rPr>
              <a:t>(</a:t>
            </a:r>
            <a:r>
              <a:rPr sz="900" i="1" dirty="0">
                <a:latin typeface="Arial"/>
                <a:cs typeface="Arial"/>
              </a:rPr>
              <a:t>P</a:t>
            </a:r>
            <a:r>
              <a:rPr sz="900" dirty="0">
                <a:latin typeface="Arial"/>
                <a:cs typeface="Arial"/>
              </a:rPr>
              <a:t>)</a:t>
            </a:r>
            <a:r>
              <a:rPr sz="900" spc="-1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depends</a:t>
            </a:r>
            <a:r>
              <a:rPr sz="900" spc="-1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on</a:t>
            </a:r>
            <a:r>
              <a:rPr sz="900" spc="-10" dirty="0">
                <a:latin typeface="Arial"/>
                <a:cs typeface="Arial"/>
              </a:rPr>
              <a:t> </a:t>
            </a:r>
            <a:r>
              <a:rPr sz="900" i="1" dirty="0">
                <a:latin typeface="Arial"/>
                <a:cs typeface="Arial"/>
              </a:rPr>
              <a:t>Q</a:t>
            </a:r>
            <a:r>
              <a:rPr sz="900" dirty="0">
                <a:latin typeface="Arial"/>
                <a:cs typeface="Arial"/>
              </a:rPr>
              <a:t>’s</a:t>
            </a:r>
            <a:r>
              <a:rPr sz="900" spc="-1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work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for</a:t>
            </a:r>
            <a:r>
              <a:rPr sz="900" spc="-1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others</a:t>
            </a:r>
            <a:r>
              <a:rPr sz="900" spc="-1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(i.e.,</a:t>
            </a:r>
            <a:r>
              <a:rPr sz="900" spc="-10" dirty="0">
                <a:latin typeface="Arial"/>
                <a:cs typeface="Arial"/>
              </a:rPr>
              <a:t> </a:t>
            </a:r>
            <a:r>
              <a:rPr sz="900" spc="-25" dirty="0">
                <a:latin typeface="Arial"/>
                <a:cs typeface="Arial"/>
              </a:rPr>
              <a:t>its </a:t>
            </a:r>
            <a:r>
              <a:rPr sz="900" spc="-10" dirty="0">
                <a:solidFill>
                  <a:srgbClr val="C80000"/>
                </a:solidFill>
                <a:latin typeface="Arial"/>
                <a:cs typeface="Arial"/>
              </a:rPr>
              <a:t>reputation</a:t>
            </a:r>
            <a:r>
              <a:rPr sz="900" spc="-10" dirty="0">
                <a:latin typeface="Arial"/>
                <a:cs typeface="Arial"/>
              </a:rPr>
              <a:t>).</a:t>
            </a:r>
            <a:endParaRPr sz="900">
              <a:latin typeface="Arial"/>
              <a:cs typeface="Arial"/>
            </a:endParaRPr>
          </a:p>
          <a:p>
            <a:pPr marL="295275" marR="107314" indent="-120650">
              <a:lnSpc>
                <a:spcPct val="111600"/>
              </a:lnSpc>
              <a:spcBef>
                <a:spcPts val="400"/>
              </a:spcBef>
              <a:buClr>
                <a:srgbClr val="3333B2"/>
              </a:buClr>
              <a:buFont typeface="Menlo"/>
              <a:buChar char="•"/>
              <a:tabLst>
                <a:tab pos="295910" algn="l"/>
              </a:tabLst>
            </a:pPr>
            <a:r>
              <a:rPr sz="900" i="1" dirty="0">
                <a:latin typeface="Arial"/>
                <a:cs typeface="Arial"/>
              </a:rPr>
              <a:t>P</a:t>
            </a:r>
            <a:r>
              <a:rPr sz="900" i="1" spc="4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maintains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(</a:t>
            </a:r>
            <a:r>
              <a:rPr sz="900" spc="-10" dirty="0">
                <a:solidFill>
                  <a:srgbClr val="3333B2"/>
                </a:solidFill>
                <a:latin typeface="Arial"/>
                <a:cs typeface="Arial"/>
              </a:rPr>
              <a:t>subjective</a:t>
            </a:r>
            <a:r>
              <a:rPr sz="900" spc="-10" dirty="0">
                <a:latin typeface="Arial"/>
                <a:cs typeface="Arial"/>
              </a:rPr>
              <a:t>)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view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on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reputations.</a:t>
            </a:r>
            <a:r>
              <a:rPr sz="900" spc="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Of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course,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i="1" dirty="0">
                <a:latin typeface="Arial"/>
                <a:cs typeface="Arial"/>
              </a:rPr>
              <a:t>P</a:t>
            </a:r>
            <a:r>
              <a:rPr sz="900" i="1" spc="4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knows </a:t>
            </a:r>
            <a:r>
              <a:rPr sz="900" dirty="0">
                <a:latin typeface="Arial"/>
                <a:cs typeface="Arial"/>
              </a:rPr>
              <a:t>precisely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what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it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has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done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for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others,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and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what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others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have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done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for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i="1" spc="-25" dirty="0">
                <a:latin typeface="Arial"/>
                <a:cs typeface="Arial"/>
              </a:rPr>
              <a:t>P</a:t>
            </a:r>
            <a:r>
              <a:rPr sz="900" spc="-25" dirty="0">
                <a:latin typeface="Arial"/>
                <a:cs typeface="Arial"/>
              </a:rPr>
              <a:t>.</a:t>
            </a:r>
            <a:endParaRPr sz="900">
              <a:latin typeface="Arial"/>
              <a:cs typeface="Arial"/>
            </a:endParaRPr>
          </a:p>
          <a:p>
            <a:pPr marL="295275" indent="-121285">
              <a:lnSpc>
                <a:spcPct val="100000"/>
              </a:lnSpc>
              <a:spcBef>
                <a:spcPts val="525"/>
              </a:spcBef>
              <a:buClr>
                <a:srgbClr val="3333B2"/>
              </a:buClr>
              <a:buFont typeface="Menlo"/>
              <a:buChar char="•"/>
              <a:tabLst>
                <a:tab pos="295910" algn="l"/>
              </a:tabLst>
            </a:pPr>
            <a:r>
              <a:rPr sz="900" i="1" dirty="0">
                <a:latin typeface="Arial"/>
                <a:cs typeface="Arial"/>
              </a:rPr>
              <a:t>P</a:t>
            </a:r>
            <a:r>
              <a:rPr sz="900" i="1" spc="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can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compute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solidFill>
                  <a:srgbClr val="C80000"/>
                </a:solidFill>
                <a:latin typeface="Arial"/>
                <a:cs typeface="Arial"/>
              </a:rPr>
              <a:t>capacity</a:t>
            </a:r>
            <a:r>
              <a:rPr sz="900" spc="-20" dirty="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(</a:t>
            </a:r>
            <a:r>
              <a:rPr sz="900" i="1" spc="-10" dirty="0">
                <a:latin typeface="Arial"/>
                <a:cs typeface="Arial"/>
              </a:rPr>
              <a:t>cap</a:t>
            </a:r>
            <a:r>
              <a:rPr sz="900" spc="-10" dirty="0">
                <a:latin typeface="Arial"/>
                <a:cs typeface="Arial"/>
              </a:rPr>
              <a:t>(</a:t>
            </a:r>
            <a:r>
              <a:rPr sz="900" i="1" spc="-10" dirty="0">
                <a:latin typeface="Arial"/>
                <a:cs typeface="Arial"/>
              </a:rPr>
              <a:t>Q</a:t>
            </a:r>
            <a:r>
              <a:rPr sz="900" spc="-10" dirty="0">
                <a:latin typeface="Arial"/>
                <a:cs typeface="Arial"/>
              </a:rPr>
              <a:t>):</a:t>
            </a:r>
            <a:endParaRPr sz="900">
              <a:latin typeface="Arial"/>
              <a:cs typeface="Arial"/>
            </a:endParaRPr>
          </a:p>
          <a:p>
            <a:pPr marL="1091565">
              <a:lnSpc>
                <a:spcPct val="100000"/>
              </a:lnSpc>
              <a:spcBef>
                <a:spcPts val="969"/>
              </a:spcBef>
            </a:pPr>
            <a:r>
              <a:rPr sz="900" i="1" dirty="0">
                <a:latin typeface="Arial"/>
                <a:cs typeface="Arial"/>
              </a:rPr>
              <a:t>cap</a:t>
            </a:r>
            <a:r>
              <a:rPr sz="900" dirty="0">
                <a:latin typeface="Arial"/>
                <a:cs typeface="Arial"/>
              </a:rPr>
              <a:t>(</a:t>
            </a:r>
            <a:r>
              <a:rPr sz="900" i="1" dirty="0">
                <a:latin typeface="Arial"/>
                <a:cs typeface="Arial"/>
              </a:rPr>
              <a:t>Q</a:t>
            </a:r>
            <a:r>
              <a:rPr sz="900" dirty="0">
                <a:latin typeface="Arial"/>
                <a:cs typeface="Arial"/>
              </a:rPr>
              <a:t>)</a:t>
            </a:r>
            <a:r>
              <a:rPr sz="900" spc="-5" dirty="0">
                <a:latin typeface="Arial"/>
                <a:cs typeface="Arial"/>
              </a:rPr>
              <a:t> </a:t>
            </a:r>
            <a:r>
              <a:rPr sz="900" spc="185" dirty="0">
                <a:latin typeface="Arial"/>
                <a:cs typeface="Arial"/>
              </a:rPr>
              <a:t>=</a:t>
            </a:r>
            <a:r>
              <a:rPr sz="900" spc="-5" dirty="0">
                <a:latin typeface="Arial"/>
                <a:cs typeface="Arial"/>
              </a:rPr>
              <a:t> </a:t>
            </a:r>
            <a:r>
              <a:rPr sz="900" spc="-45" dirty="0">
                <a:latin typeface="Arial"/>
                <a:cs typeface="Arial"/>
              </a:rPr>
              <a:t>max</a:t>
            </a:r>
            <a:r>
              <a:rPr sz="900" i="1" spc="-45" dirty="0">
                <a:latin typeface="Menlo"/>
                <a:cs typeface="Menlo"/>
              </a:rPr>
              <a:t>{</a:t>
            </a:r>
            <a:r>
              <a:rPr sz="900" i="1" spc="-45" dirty="0">
                <a:latin typeface="Arial"/>
                <a:cs typeface="Arial"/>
              </a:rPr>
              <a:t>MF</a:t>
            </a:r>
            <a:r>
              <a:rPr sz="900" i="1" spc="-114" dirty="0">
                <a:latin typeface="Arial"/>
                <a:cs typeface="Arial"/>
              </a:rPr>
              <a:t> </a:t>
            </a:r>
            <a:r>
              <a:rPr sz="900" spc="-75" dirty="0">
                <a:latin typeface="Arial"/>
                <a:cs typeface="Arial"/>
              </a:rPr>
              <a:t>(</a:t>
            </a:r>
            <a:r>
              <a:rPr sz="900" i="1" spc="-75" dirty="0">
                <a:latin typeface="Arial"/>
                <a:cs typeface="Arial"/>
              </a:rPr>
              <a:t>Q</a:t>
            </a:r>
            <a:r>
              <a:rPr sz="900" i="1" spc="-75" dirty="0">
                <a:latin typeface="Menlo"/>
                <a:cs typeface="Menlo"/>
              </a:rPr>
              <a:t>,</a:t>
            </a:r>
            <a:r>
              <a:rPr sz="900" i="1" spc="-420" dirty="0">
                <a:latin typeface="Menlo"/>
                <a:cs typeface="Menlo"/>
              </a:rPr>
              <a:t> </a:t>
            </a:r>
            <a:r>
              <a:rPr sz="900" i="1" spc="55" dirty="0">
                <a:latin typeface="Arial"/>
                <a:cs typeface="Arial"/>
              </a:rPr>
              <a:t>P</a:t>
            </a:r>
            <a:r>
              <a:rPr sz="900" spc="55" dirty="0">
                <a:latin typeface="Arial"/>
                <a:cs typeface="Arial"/>
              </a:rPr>
              <a:t>)</a:t>
            </a:r>
            <a:r>
              <a:rPr sz="900" spc="-90" dirty="0">
                <a:latin typeface="Arial"/>
                <a:cs typeface="Arial"/>
              </a:rPr>
              <a:t> </a:t>
            </a:r>
            <a:r>
              <a:rPr sz="900" i="1" spc="85" dirty="0">
                <a:latin typeface="Menlo"/>
                <a:cs typeface="Menlo"/>
              </a:rPr>
              <a:t>−</a:t>
            </a:r>
            <a:r>
              <a:rPr sz="900" i="1" spc="85" dirty="0">
                <a:latin typeface="Arial"/>
                <a:cs typeface="Arial"/>
              </a:rPr>
              <a:t>MF</a:t>
            </a:r>
            <a:r>
              <a:rPr sz="900" i="1" spc="-114" dirty="0">
                <a:latin typeface="Arial"/>
                <a:cs typeface="Arial"/>
              </a:rPr>
              <a:t> </a:t>
            </a:r>
            <a:r>
              <a:rPr sz="900" spc="-70" dirty="0">
                <a:latin typeface="Arial"/>
                <a:cs typeface="Arial"/>
              </a:rPr>
              <a:t>(</a:t>
            </a:r>
            <a:r>
              <a:rPr sz="900" i="1" spc="-70" dirty="0">
                <a:latin typeface="Arial"/>
                <a:cs typeface="Arial"/>
              </a:rPr>
              <a:t>P</a:t>
            </a:r>
            <a:r>
              <a:rPr sz="900" i="1" spc="-70" dirty="0">
                <a:latin typeface="Menlo"/>
                <a:cs typeface="Menlo"/>
              </a:rPr>
              <a:t>,</a:t>
            </a:r>
            <a:r>
              <a:rPr sz="900" i="1" spc="-420" dirty="0">
                <a:latin typeface="Menlo"/>
                <a:cs typeface="Menlo"/>
              </a:rPr>
              <a:t> </a:t>
            </a:r>
            <a:r>
              <a:rPr sz="900" i="1" spc="-75" dirty="0">
                <a:latin typeface="Arial"/>
                <a:cs typeface="Arial"/>
              </a:rPr>
              <a:t>Q</a:t>
            </a:r>
            <a:r>
              <a:rPr sz="900" spc="-75" dirty="0">
                <a:latin typeface="Arial"/>
                <a:cs typeface="Arial"/>
              </a:rPr>
              <a:t>)</a:t>
            </a:r>
            <a:r>
              <a:rPr sz="900" i="1" spc="-75" dirty="0">
                <a:latin typeface="Menlo"/>
                <a:cs typeface="Menlo"/>
              </a:rPr>
              <a:t>,</a:t>
            </a:r>
            <a:r>
              <a:rPr sz="900" i="1" spc="-420" dirty="0">
                <a:latin typeface="Menlo"/>
                <a:cs typeface="Menlo"/>
              </a:rPr>
              <a:t> </a:t>
            </a:r>
            <a:r>
              <a:rPr sz="900" spc="-25" dirty="0">
                <a:latin typeface="Arial"/>
                <a:cs typeface="Arial"/>
              </a:rPr>
              <a:t>0</a:t>
            </a:r>
            <a:r>
              <a:rPr sz="900" i="1" spc="-25" dirty="0">
                <a:latin typeface="Menlo"/>
                <a:cs typeface="Menlo"/>
              </a:rPr>
              <a:t>}</a:t>
            </a:r>
            <a:endParaRPr sz="900">
              <a:latin typeface="Menlo"/>
              <a:cs typeface="Menlo"/>
            </a:endParaRPr>
          </a:p>
          <a:p>
            <a:pPr marL="295275" marR="55880" indent="-4445">
              <a:lnSpc>
                <a:spcPct val="111600"/>
              </a:lnSpc>
              <a:spcBef>
                <a:spcPts val="850"/>
              </a:spcBef>
            </a:pPr>
            <a:r>
              <a:rPr sz="900" dirty="0">
                <a:latin typeface="Arial"/>
                <a:cs typeface="Arial"/>
              </a:rPr>
              <a:t>with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i="1" spc="-10" dirty="0">
                <a:latin typeface="Arial"/>
                <a:cs typeface="Arial"/>
              </a:rPr>
              <a:t>MF</a:t>
            </a:r>
            <a:r>
              <a:rPr sz="900" i="1" spc="-140" dirty="0">
                <a:latin typeface="Arial"/>
                <a:cs typeface="Arial"/>
              </a:rPr>
              <a:t> </a:t>
            </a:r>
            <a:r>
              <a:rPr sz="900" spc="-70" dirty="0">
                <a:latin typeface="Arial"/>
                <a:cs typeface="Arial"/>
              </a:rPr>
              <a:t>(</a:t>
            </a:r>
            <a:r>
              <a:rPr sz="900" i="1" spc="-70" dirty="0">
                <a:latin typeface="Arial"/>
                <a:cs typeface="Arial"/>
              </a:rPr>
              <a:t>P</a:t>
            </a:r>
            <a:r>
              <a:rPr sz="900" i="1" spc="-70" dirty="0">
                <a:latin typeface="Menlo"/>
                <a:cs typeface="Menlo"/>
              </a:rPr>
              <a:t>,</a:t>
            </a:r>
            <a:r>
              <a:rPr sz="900" i="1" spc="-445" dirty="0">
                <a:latin typeface="Menlo"/>
                <a:cs typeface="Menlo"/>
              </a:rPr>
              <a:t> </a:t>
            </a:r>
            <a:r>
              <a:rPr sz="900" i="1" dirty="0">
                <a:latin typeface="Arial"/>
                <a:cs typeface="Arial"/>
              </a:rPr>
              <a:t>Q</a:t>
            </a:r>
            <a:r>
              <a:rPr sz="900" dirty="0">
                <a:latin typeface="Arial"/>
                <a:cs typeface="Arial"/>
              </a:rPr>
              <a:t>)</a:t>
            </a:r>
            <a:r>
              <a:rPr sz="900" spc="-1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1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amount</a:t>
            </a:r>
            <a:r>
              <a:rPr sz="900" spc="-1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of</a:t>
            </a:r>
            <a:r>
              <a:rPr sz="900" spc="-1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work</a:t>
            </a:r>
            <a:r>
              <a:rPr sz="900" spc="-1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that</a:t>
            </a:r>
            <a:r>
              <a:rPr sz="900" spc="-10" dirty="0">
                <a:latin typeface="Arial"/>
                <a:cs typeface="Arial"/>
              </a:rPr>
              <a:t> </a:t>
            </a:r>
            <a:r>
              <a:rPr sz="900" i="1" dirty="0">
                <a:latin typeface="Arial"/>
                <a:cs typeface="Arial"/>
              </a:rPr>
              <a:t>P</a:t>
            </a:r>
            <a:r>
              <a:rPr sz="900" i="1" spc="5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has,</a:t>
            </a:r>
            <a:r>
              <a:rPr sz="900" spc="-1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or</a:t>
            </a:r>
            <a:r>
              <a:rPr sz="900" spc="-1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could</a:t>
            </a:r>
            <a:r>
              <a:rPr sz="900" spc="-10" dirty="0">
                <a:latin typeface="Arial"/>
                <a:cs typeface="Arial"/>
              </a:rPr>
              <a:t> have contributed </a:t>
            </a:r>
            <a:r>
              <a:rPr sz="900" dirty="0">
                <a:latin typeface="Arial"/>
                <a:cs typeface="Arial"/>
              </a:rPr>
              <a:t>to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work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done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for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i="1" dirty="0">
                <a:latin typeface="Arial"/>
                <a:cs typeface="Arial"/>
              </a:rPr>
              <a:t>Q</a:t>
            </a:r>
            <a:r>
              <a:rPr sz="900" dirty="0">
                <a:latin typeface="Arial"/>
                <a:cs typeface="Arial"/>
              </a:rPr>
              <a:t>,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including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work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done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by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others.</a:t>
            </a:r>
            <a:endParaRPr sz="900">
              <a:latin typeface="Arial"/>
              <a:cs typeface="Arial"/>
            </a:endParaRPr>
          </a:p>
        </p:txBody>
      </p:sp>
      <p:grpSp>
        <p:nvGrpSpPr>
          <p:cNvPr id="5" name="object 5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6" name="object 6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8" name="object 8"/>
          <p:cNvSpPr txBox="1"/>
          <p:nvPr/>
        </p:nvSpPr>
        <p:spPr>
          <a:xfrm>
            <a:off x="53467" y="3349927"/>
            <a:ext cx="553720" cy="104139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10" dirty="0">
                <a:latin typeface="Arial"/>
                <a:cs typeface="Arial"/>
                <a:hlinkClick r:id="rId4" action="ppaction://hlinksldjump"/>
              </a:rPr>
              <a:t>Trusting</a:t>
            </a:r>
            <a:r>
              <a:rPr sz="500" spc="-5" dirty="0">
                <a:latin typeface="Arial"/>
                <a:cs typeface="Arial"/>
                <a:hlinkClick r:id="rId4" action="ppaction://hlinksldjump"/>
              </a:rPr>
              <a:t> </a:t>
            </a:r>
            <a:r>
              <a:rPr sz="500" dirty="0">
                <a:latin typeface="Arial"/>
                <a:cs typeface="Arial"/>
                <a:hlinkClick r:id="rId4" action="ppaction://hlinksldjump"/>
              </a:rPr>
              <a:t>an</a:t>
            </a:r>
            <a:r>
              <a:rPr sz="500" spc="-5" dirty="0">
                <a:latin typeface="Arial"/>
                <a:cs typeface="Arial"/>
                <a:hlinkClick r:id="rId4" action="ppaction://hlinksldjump"/>
              </a:rPr>
              <a:t> </a:t>
            </a:r>
            <a:r>
              <a:rPr sz="500" spc="-10" dirty="0">
                <a:latin typeface="Arial"/>
                <a:cs typeface="Arial"/>
                <a:hlinkClick r:id="rId4" action="ppaction://hlinksldjump"/>
              </a:rPr>
              <a:t>identity</a:t>
            </a:r>
            <a:endParaRPr sz="500">
              <a:latin typeface="Arial"/>
              <a:cs typeface="Arial"/>
            </a:endParaRPr>
          </a:p>
        </p:txBody>
      </p:sp>
    </p:spTree>
  </p:cSld>
  <p:clrMapOvr>
    <a:masterClrMapping/>
  </p:clrMapOvr>
  <p:transition>
    <p:fade/>
  </p:transition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467" y="-1515"/>
            <a:ext cx="4501515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3724910" algn="l"/>
              </a:tabLst>
            </a:pPr>
            <a:r>
              <a:rPr sz="500" spc="-10" dirty="0">
                <a:latin typeface="Arial"/>
                <a:cs typeface="Arial"/>
                <a:hlinkClick r:id="rId2" action="ppaction://hlinksldjump"/>
              </a:rPr>
              <a:t>Security</a:t>
            </a:r>
            <a:r>
              <a:rPr sz="500" dirty="0">
                <a:latin typeface="Arial"/>
                <a:cs typeface="Arial"/>
              </a:rPr>
              <a:t>	</a:t>
            </a: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Trust</a:t>
            </a:r>
            <a:r>
              <a:rPr sz="500" spc="-25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in</a:t>
            </a:r>
            <a:r>
              <a:rPr sz="500" spc="-2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distributed</a:t>
            </a:r>
            <a:r>
              <a:rPr sz="500" spc="-2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systems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pc="-10" dirty="0"/>
              <a:t>Preventing</a:t>
            </a:r>
            <a:r>
              <a:rPr spc="-30" dirty="0"/>
              <a:t> </a:t>
            </a:r>
            <a:r>
              <a:rPr dirty="0"/>
              <a:t>Sybil</a:t>
            </a:r>
            <a:r>
              <a:rPr spc="-30" dirty="0"/>
              <a:t> </a:t>
            </a:r>
            <a:r>
              <a:rPr dirty="0"/>
              <a:t>attacks:</a:t>
            </a:r>
            <a:r>
              <a:rPr spc="50" dirty="0"/>
              <a:t> </a:t>
            </a:r>
            <a:r>
              <a:rPr spc="-10" dirty="0"/>
              <a:t>Decentralized</a:t>
            </a:r>
            <a:r>
              <a:rPr spc="-30" dirty="0"/>
              <a:t> </a:t>
            </a:r>
            <a:r>
              <a:rPr spc="-10" dirty="0"/>
              <a:t>accounting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334594" y="514774"/>
            <a:ext cx="3939540" cy="912494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25400">
              <a:lnSpc>
                <a:spcPct val="100000"/>
              </a:lnSpc>
              <a:spcBef>
                <a:spcPts val="95"/>
              </a:spcBef>
            </a:pP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Essence:</a:t>
            </a:r>
            <a:r>
              <a:rPr sz="1000" spc="2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Keep</a:t>
            </a:r>
            <a:r>
              <a:rPr sz="1000" spc="-3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track</a:t>
            </a:r>
            <a:r>
              <a:rPr sz="1000" spc="-3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of</a:t>
            </a:r>
            <a:r>
              <a:rPr sz="1000" spc="-3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work</a:t>
            </a:r>
            <a:r>
              <a:rPr sz="1000" spc="-3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that</a:t>
            </a:r>
            <a:r>
              <a:rPr sz="1000" spc="-3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nodes</a:t>
            </a:r>
            <a:r>
              <a:rPr sz="1000" spc="-3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do</a:t>
            </a:r>
            <a:r>
              <a:rPr sz="1000" spc="-3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for</a:t>
            </a:r>
            <a:r>
              <a:rPr sz="1000" spc="-3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each</a:t>
            </a:r>
            <a:r>
              <a:rPr sz="1000" spc="-3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other</a:t>
            </a:r>
            <a:endParaRPr sz="1000">
              <a:latin typeface="Arial"/>
              <a:cs typeface="Arial"/>
            </a:endParaRPr>
          </a:p>
          <a:p>
            <a:pPr marL="274955" marR="17780" indent="-117475">
              <a:lnSpc>
                <a:spcPct val="111600"/>
              </a:lnSpc>
              <a:spcBef>
                <a:spcPts val="570"/>
              </a:spcBef>
              <a:buClr>
                <a:srgbClr val="3333B2"/>
              </a:buClr>
              <a:buFont typeface="Menlo"/>
              <a:buChar char="•"/>
              <a:tabLst>
                <a:tab pos="274955" algn="l"/>
              </a:tabLst>
            </a:pPr>
            <a:r>
              <a:rPr sz="900" spc="-20" dirty="0">
                <a:latin typeface="Arial"/>
                <a:cs typeface="Arial"/>
              </a:rPr>
              <a:t>Assume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i="1" dirty="0">
                <a:latin typeface="Arial"/>
                <a:cs typeface="Arial"/>
              </a:rPr>
              <a:t>R</a:t>
            </a:r>
            <a:r>
              <a:rPr sz="900" i="1" spc="1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directly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contributed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3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units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of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work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for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i="1" dirty="0">
                <a:latin typeface="Arial"/>
                <a:cs typeface="Arial"/>
              </a:rPr>
              <a:t>Q</a:t>
            </a:r>
            <a:r>
              <a:rPr sz="900" dirty="0">
                <a:latin typeface="Arial"/>
                <a:cs typeface="Arial"/>
              </a:rPr>
              <a:t>,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and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i="1" dirty="0">
                <a:latin typeface="Arial"/>
                <a:cs typeface="Arial"/>
              </a:rPr>
              <a:t>R</a:t>
            </a:r>
            <a:r>
              <a:rPr sz="900" i="1" spc="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had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processed </a:t>
            </a:r>
            <a:r>
              <a:rPr sz="900" dirty="0">
                <a:latin typeface="Arial"/>
                <a:cs typeface="Arial"/>
              </a:rPr>
              <a:t>7</a:t>
            </a:r>
            <a:r>
              <a:rPr sz="900" spc="-4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units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for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i="1" dirty="0">
                <a:latin typeface="Arial"/>
                <a:cs typeface="Arial"/>
              </a:rPr>
              <a:t>P</a:t>
            </a:r>
            <a:r>
              <a:rPr sz="900" i="1" spc="40" dirty="0">
                <a:latin typeface="Arial"/>
                <a:cs typeface="Arial"/>
              </a:rPr>
              <a:t> </a:t>
            </a:r>
            <a:r>
              <a:rPr sz="900" i="1" spc="350" dirty="0">
                <a:latin typeface="Menlo"/>
                <a:cs typeface="Menlo"/>
              </a:rPr>
              <a:t>⇒</a:t>
            </a:r>
            <a:r>
              <a:rPr sz="900" i="1" spc="-295" dirty="0">
                <a:latin typeface="Menlo"/>
                <a:cs typeface="Menlo"/>
              </a:rPr>
              <a:t> </a:t>
            </a:r>
            <a:r>
              <a:rPr sz="900" i="1" dirty="0">
                <a:latin typeface="Arial"/>
                <a:cs typeface="Arial"/>
              </a:rPr>
              <a:t>P</a:t>
            </a:r>
            <a:r>
              <a:rPr sz="900" i="1" spc="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may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have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contributed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3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units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of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work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for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i="1" dirty="0">
                <a:latin typeface="Arial"/>
                <a:cs typeface="Arial"/>
              </a:rPr>
              <a:t>Q</a:t>
            </a:r>
            <a:r>
              <a:rPr sz="900" dirty="0">
                <a:latin typeface="Arial"/>
                <a:cs typeface="Arial"/>
              </a:rPr>
              <a:t>,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through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i="1" spc="-25" dirty="0">
                <a:latin typeface="Arial"/>
                <a:cs typeface="Arial"/>
              </a:rPr>
              <a:t>R</a:t>
            </a:r>
            <a:r>
              <a:rPr sz="900" spc="-25" dirty="0">
                <a:latin typeface="Arial"/>
                <a:cs typeface="Arial"/>
              </a:rPr>
              <a:t>.</a:t>
            </a:r>
            <a:endParaRPr sz="900">
              <a:latin typeface="Arial"/>
              <a:cs typeface="Arial"/>
            </a:endParaRPr>
          </a:p>
          <a:p>
            <a:pPr marL="274320" marR="286385" indent="-116205">
              <a:lnSpc>
                <a:spcPct val="111600"/>
              </a:lnSpc>
              <a:spcBef>
                <a:spcPts val="395"/>
              </a:spcBef>
              <a:buFont typeface="Menlo"/>
              <a:buChar char="•"/>
              <a:tabLst>
                <a:tab pos="278765" algn="l"/>
              </a:tabLst>
            </a:pP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Reasoning</a:t>
            </a:r>
            <a:r>
              <a:rPr sz="900" dirty="0">
                <a:latin typeface="Arial"/>
                <a:cs typeface="Arial"/>
              </a:rPr>
              <a:t>:</a:t>
            </a:r>
            <a:r>
              <a:rPr sz="900" spc="30" dirty="0">
                <a:latin typeface="Arial"/>
                <a:cs typeface="Arial"/>
              </a:rPr>
              <a:t> </a:t>
            </a:r>
            <a:r>
              <a:rPr sz="900" i="1" dirty="0">
                <a:latin typeface="Arial"/>
                <a:cs typeface="Arial"/>
              </a:rPr>
              <a:t>R</a:t>
            </a:r>
            <a:r>
              <a:rPr sz="900" i="1" spc="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may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never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have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been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able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to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work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for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i="1" dirty="0">
                <a:latin typeface="Arial"/>
                <a:cs typeface="Arial"/>
              </a:rPr>
              <a:t>Q</a:t>
            </a:r>
            <a:r>
              <a:rPr sz="900" dirty="0">
                <a:latin typeface="Arial"/>
                <a:cs typeface="Arial"/>
              </a:rPr>
              <a:t>,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if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it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had</a:t>
            </a:r>
            <a:r>
              <a:rPr sz="900" spc="-25" dirty="0">
                <a:latin typeface="Arial"/>
                <a:cs typeface="Arial"/>
              </a:rPr>
              <a:t> not </a:t>
            </a:r>
            <a:r>
              <a:rPr sz="900" dirty="0">
                <a:latin typeface="Arial"/>
                <a:cs typeface="Arial"/>
              </a:rPr>
              <a:t>worked</a:t>
            </a:r>
            <a:r>
              <a:rPr sz="900" spc="-5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for</a:t>
            </a:r>
            <a:r>
              <a:rPr sz="900" spc="-50" dirty="0">
                <a:latin typeface="Arial"/>
                <a:cs typeface="Arial"/>
              </a:rPr>
              <a:t> </a:t>
            </a:r>
            <a:r>
              <a:rPr sz="900" i="1" spc="-25" dirty="0">
                <a:latin typeface="Arial"/>
                <a:cs typeface="Arial"/>
              </a:rPr>
              <a:t>P</a:t>
            </a:r>
            <a:r>
              <a:rPr sz="900" spc="-25" dirty="0">
                <a:latin typeface="Arial"/>
                <a:cs typeface="Arial"/>
              </a:rPr>
              <a:t>.</a:t>
            </a:r>
            <a:endParaRPr sz="900">
              <a:latin typeface="Arial"/>
              <a:cs typeface="Arial"/>
            </a:endParaRPr>
          </a:p>
        </p:txBody>
      </p:sp>
      <p:grpSp>
        <p:nvGrpSpPr>
          <p:cNvPr id="5" name="object 5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6" name="object 6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8" name="object 8"/>
          <p:cNvSpPr txBox="1"/>
          <p:nvPr/>
        </p:nvSpPr>
        <p:spPr>
          <a:xfrm>
            <a:off x="53467" y="3349927"/>
            <a:ext cx="553720" cy="104139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10" dirty="0">
                <a:latin typeface="Arial"/>
                <a:cs typeface="Arial"/>
                <a:hlinkClick r:id="rId4" action="ppaction://hlinksldjump"/>
              </a:rPr>
              <a:t>Trusting</a:t>
            </a:r>
            <a:r>
              <a:rPr sz="500" spc="-5" dirty="0">
                <a:latin typeface="Arial"/>
                <a:cs typeface="Arial"/>
                <a:hlinkClick r:id="rId4" action="ppaction://hlinksldjump"/>
              </a:rPr>
              <a:t> </a:t>
            </a:r>
            <a:r>
              <a:rPr sz="500" dirty="0">
                <a:latin typeface="Arial"/>
                <a:cs typeface="Arial"/>
                <a:hlinkClick r:id="rId4" action="ppaction://hlinksldjump"/>
              </a:rPr>
              <a:t>an</a:t>
            </a:r>
            <a:r>
              <a:rPr sz="500" spc="-5" dirty="0">
                <a:latin typeface="Arial"/>
                <a:cs typeface="Arial"/>
                <a:hlinkClick r:id="rId4" action="ppaction://hlinksldjump"/>
              </a:rPr>
              <a:t> </a:t>
            </a:r>
            <a:r>
              <a:rPr sz="500" spc="-10" dirty="0">
                <a:latin typeface="Arial"/>
                <a:cs typeface="Arial"/>
                <a:hlinkClick r:id="rId4" action="ppaction://hlinksldjump"/>
              </a:rPr>
              <a:t>identity</a:t>
            </a:r>
            <a:endParaRPr sz="500">
              <a:latin typeface="Arial"/>
              <a:cs typeface="Arial"/>
            </a:endParaRPr>
          </a:p>
        </p:txBody>
      </p:sp>
    </p:spTree>
  </p:cSld>
  <p:clrMapOvr>
    <a:masterClrMapping/>
  </p:clrMapOvr>
  <p:transition>
    <p:fade/>
  </p:transition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467" y="-1515"/>
            <a:ext cx="255270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500" spc="-10" dirty="0">
                <a:latin typeface="Arial"/>
                <a:cs typeface="Arial"/>
                <a:hlinkClick r:id="rId2" action="ppaction://hlinksldjump"/>
              </a:rPr>
              <a:t>Security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2303995" y="0"/>
            <a:ext cx="2304415" cy="107950"/>
          </a:xfrm>
          <a:custGeom>
            <a:avLst/>
            <a:gdLst/>
            <a:ahLst/>
            <a:cxnLst/>
            <a:rect l="l" t="t" r="r" b="b"/>
            <a:pathLst>
              <a:path w="2304415" h="107950">
                <a:moveTo>
                  <a:pt x="2303995" y="0"/>
                </a:moveTo>
                <a:lnTo>
                  <a:pt x="0" y="0"/>
                </a:lnTo>
                <a:lnTo>
                  <a:pt x="0" y="107530"/>
                </a:lnTo>
                <a:lnTo>
                  <a:pt x="2303995" y="107530"/>
                </a:lnTo>
                <a:lnTo>
                  <a:pt x="2303995" y="0"/>
                </a:lnTo>
                <a:close/>
              </a:path>
            </a:pathLst>
          </a:custGeom>
          <a:solidFill>
            <a:srgbClr val="8484D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3766184" y="-1515"/>
            <a:ext cx="788670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Trust</a:t>
            </a:r>
            <a:r>
              <a:rPr sz="500" spc="-25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in</a:t>
            </a:r>
            <a:r>
              <a:rPr sz="500" spc="-2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distributed</a:t>
            </a:r>
            <a:r>
              <a:rPr sz="500" spc="-2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systems</a:t>
            </a:r>
            <a:endParaRPr sz="5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69900" y="197711"/>
            <a:ext cx="3582035" cy="960119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95"/>
              </a:spcBef>
            </a:pPr>
            <a:r>
              <a:rPr sz="1200" spc="-10" dirty="0">
                <a:solidFill>
                  <a:srgbClr val="3333B2"/>
                </a:solidFill>
                <a:latin typeface="Arial"/>
                <a:cs typeface="Arial"/>
              </a:rPr>
              <a:t>Preventing</a:t>
            </a:r>
            <a:r>
              <a:rPr sz="1200" spc="-3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3333B2"/>
                </a:solidFill>
                <a:latin typeface="Arial"/>
                <a:cs typeface="Arial"/>
              </a:rPr>
              <a:t>Sybil</a:t>
            </a:r>
            <a:r>
              <a:rPr sz="1200" spc="-3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3333B2"/>
                </a:solidFill>
                <a:latin typeface="Arial"/>
                <a:cs typeface="Arial"/>
              </a:rPr>
              <a:t>attacks:</a:t>
            </a:r>
            <a:r>
              <a:rPr sz="1200" spc="5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200" spc="-10" dirty="0">
                <a:solidFill>
                  <a:srgbClr val="3333B2"/>
                </a:solidFill>
                <a:latin typeface="Arial"/>
                <a:cs typeface="Arial"/>
              </a:rPr>
              <a:t>Decentralized</a:t>
            </a:r>
            <a:r>
              <a:rPr sz="1200" spc="-3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200" spc="-10" dirty="0">
                <a:solidFill>
                  <a:srgbClr val="3333B2"/>
                </a:solidFill>
                <a:latin typeface="Arial"/>
                <a:cs typeface="Arial"/>
              </a:rPr>
              <a:t>accounting</a:t>
            </a:r>
            <a:endParaRPr sz="1200">
              <a:latin typeface="Arial"/>
              <a:cs typeface="Arial"/>
            </a:endParaRPr>
          </a:p>
          <a:p>
            <a:pPr marL="289560">
              <a:lnSpc>
                <a:spcPct val="100000"/>
              </a:lnSpc>
              <a:spcBef>
                <a:spcPts val="1055"/>
              </a:spcBef>
            </a:pPr>
            <a:r>
              <a:rPr sz="1000" dirty="0">
                <a:solidFill>
                  <a:srgbClr val="4C994C"/>
                </a:solidFill>
                <a:latin typeface="Arial"/>
                <a:cs typeface="Arial"/>
              </a:rPr>
              <a:t>How</a:t>
            </a:r>
            <a:r>
              <a:rPr sz="1000" spc="-40" dirty="0">
                <a:solidFill>
                  <a:srgbClr val="4C994C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4C994C"/>
                </a:solidFill>
                <a:latin typeface="Arial"/>
                <a:cs typeface="Arial"/>
              </a:rPr>
              <a:t>Sybil</a:t>
            </a:r>
            <a:r>
              <a:rPr sz="1000" spc="-35" dirty="0">
                <a:solidFill>
                  <a:srgbClr val="4C994C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4C994C"/>
                </a:solidFill>
                <a:latin typeface="Arial"/>
                <a:cs typeface="Arial"/>
              </a:rPr>
              <a:t>attacks</a:t>
            </a:r>
            <a:r>
              <a:rPr sz="1000" spc="-35" dirty="0">
                <a:solidFill>
                  <a:srgbClr val="4C994C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4C994C"/>
                </a:solidFill>
                <a:latin typeface="Arial"/>
                <a:cs typeface="Arial"/>
              </a:rPr>
              <a:t>are</a:t>
            </a:r>
            <a:r>
              <a:rPr sz="1000" spc="-35" dirty="0">
                <a:solidFill>
                  <a:srgbClr val="4C994C"/>
                </a:solidFill>
                <a:latin typeface="Arial"/>
                <a:cs typeface="Arial"/>
              </a:rPr>
              <a:t> </a:t>
            </a:r>
            <a:r>
              <a:rPr sz="1000" spc="-10" dirty="0">
                <a:solidFill>
                  <a:srgbClr val="4C994C"/>
                </a:solidFill>
                <a:latin typeface="Arial"/>
                <a:cs typeface="Arial"/>
              </a:rPr>
              <a:t>prevented</a:t>
            </a:r>
            <a:endParaRPr sz="1000">
              <a:latin typeface="Arial"/>
              <a:cs typeface="Arial"/>
            </a:endParaRPr>
          </a:p>
          <a:p>
            <a:pPr marL="120014" marR="68580" indent="-120650" algn="r">
              <a:lnSpc>
                <a:spcPts val="795"/>
              </a:lnSpc>
              <a:spcBef>
                <a:spcPts val="700"/>
              </a:spcBef>
              <a:buClr>
                <a:srgbClr val="3333B2"/>
              </a:buClr>
              <a:buFont typeface="Menlo"/>
              <a:buChar char="•"/>
              <a:tabLst>
                <a:tab pos="120650" algn="l"/>
              </a:tabLst>
            </a:pPr>
            <a:r>
              <a:rPr sz="900" dirty="0">
                <a:latin typeface="Arial"/>
                <a:cs typeface="Arial"/>
              </a:rPr>
              <a:t>Let</a:t>
            </a:r>
            <a:r>
              <a:rPr sz="900" spc="5" dirty="0">
                <a:latin typeface="Arial"/>
                <a:cs typeface="Arial"/>
              </a:rPr>
              <a:t> </a:t>
            </a:r>
            <a:r>
              <a:rPr sz="900" i="1" dirty="0">
                <a:latin typeface="Arial"/>
                <a:cs typeface="Arial"/>
              </a:rPr>
              <a:t>Q </a:t>
            </a:r>
            <a:r>
              <a:rPr sz="900" i="1" spc="50" dirty="0">
                <a:latin typeface="Menlo"/>
                <a:cs typeface="Menlo"/>
              </a:rPr>
              <a:t>∈</a:t>
            </a:r>
            <a:r>
              <a:rPr sz="900" i="1" spc="-335" dirty="0">
                <a:latin typeface="Menlo"/>
                <a:cs typeface="Menlo"/>
              </a:rPr>
              <a:t> </a:t>
            </a:r>
            <a:r>
              <a:rPr sz="900" i="1" dirty="0">
                <a:latin typeface="Arial"/>
                <a:cs typeface="Arial"/>
              </a:rPr>
              <a:t>choice</a:t>
            </a:r>
            <a:r>
              <a:rPr sz="900" dirty="0">
                <a:latin typeface="Arial"/>
                <a:cs typeface="Arial"/>
              </a:rPr>
              <a:t>(</a:t>
            </a:r>
            <a:r>
              <a:rPr sz="900" i="1" dirty="0">
                <a:latin typeface="Arial"/>
                <a:cs typeface="Arial"/>
              </a:rPr>
              <a:t>P</a:t>
            </a:r>
            <a:r>
              <a:rPr sz="900" dirty="0">
                <a:latin typeface="Arial"/>
                <a:cs typeface="Arial"/>
              </a:rPr>
              <a:t>)</a:t>
            </a:r>
            <a:r>
              <a:rPr sz="900" spc="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create</a:t>
            </a:r>
            <a:r>
              <a:rPr sz="900" spc="5" dirty="0">
                <a:latin typeface="Arial"/>
                <a:cs typeface="Arial"/>
              </a:rPr>
              <a:t> </a:t>
            </a:r>
            <a:r>
              <a:rPr sz="900" i="1" dirty="0">
                <a:latin typeface="Arial"/>
                <a:cs typeface="Arial"/>
              </a:rPr>
              <a:t>n</a:t>
            </a:r>
            <a:r>
              <a:rPr sz="900" i="1" spc="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Sybil</a:t>
            </a:r>
            <a:r>
              <a:rPr sz="900" spc="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nodes</a:t>
            </a:r>
            <a:r>
              <a:rPr sz="900" spc="10" dirty="0">
                <a:latin typeface="Arial"/>
                <a:cs typeface="Arial"/>
              </a:rPr>
              <a:t> </a:t>
            </a:r>
            <a:r>
              <a:rPr sz="900" i="1" spc="-165" dirty="0">
                <a:latin typeface="Arial"/>
                <a:cs typeface="Arial"/>
              </a:rPr>
              <a:t>Q</a:t>
            </a:r>
            <a:r>
              <a:rPr sz="1050" i="1" spc="-247" baseline="27777" dirty="0">
                <a:latin typeface="Menlo"/>
                <a:cs typeface="Menlo"/>
              </a:rPr>
              <a:t>∗</a:t>
            </a:r>
            <a:r>
              <a:rPr sz="900" i="1" spc="-165" dirty="0">
                <a:latin typeface="Menlo"/>
                <a:cs typeface="Menlo"/>
              </a:rPr>
              <a:t>,...,</a:t>
            </a:r>
            <a:r>
              <a:rPr sz="900" i="1" spc="-445" dirty="0">
                <a:latin typeface="Menlo"/>
                <a:cs typeface="Menlo"/>
              </a:rPr>
              <a:t> </a:t>
            </a:r>
            <a:r>
              <a:rPr sz="900" i="1" dirty="0">
                <a:latin typeface="Arial"/>
                <a:cs typeface="Arial"/>
              </a:rPr>
              <a:t>Q</a:t>
            </a:r>
            <a:r>
              <a:rPr sz="1050" i="1" baseline="27777" dirty="0">
                <a:latin typeface="Menlo"/>
                <a:cs typeface="Menlo"/>
              </a:rPr>
              <a:t>∗</a:t>
            </a:r>
            <a:r>
              <a:rPr sz="900" dirty="0">
                <a:latin typeface="Arial"/>
                <a:cs typeface="Arial"/>
              </a:rPr>
              <a:t>;</a:t>
            </a:r>
            <a:r>
              <a:rPr sz="900" spc="10" dirty="0">
                <a:latin typeface="Arial"/>
                <a:cs typeface="Arial"/>
              </a:rPr>
              <a:t> </a:t>
            </a:r>
            <a:r>
              <a:rPr sz="900" i="1" dirty="0">
                <a:latin typeface="Arial"/>
                <a:cs typeface="Arial"/>
              </a:rPr>
              <a:t>Q </a:t>
            </a:r>
            <a:r>
              <a:rPr sz="900" spc="185" dirty="0">
                <a:latin typeface="Arial"/>
                <a:cs typeface="Arial"/>
              </a:rPr>
              <a:t>=</a:t>
            </a:r>
            <a:r>
              <a:rPr sz="900" spc="-45" dirty="0">
                <a:latin typeface="Arial"/>
                <a:cs typeface="Arial"/>
              </a:rPr>
              <a:t> </a:t>
            </a:r>
            <a:r>
              <a:rPr sz="900" i="1" spc="-25" dirty="0">
                <a:latin typeface="Arial"/>
                <a:cs typeface="Arial"/>
              </a:rPr>
              <a:t>Q</a:t>
            </a:r>
            <a:r>
              <a:rPr sz="1050" i="1" spc="-37" baseline="27777" dirty="0">
                <a:latin typeface="Menlo"/>
                <a:cs typeface="Menlo"/>
              </a:rPr>
              <a:t>∗</a:t>
            </a:r>
            <a:endParaRPr sz="1050" baseline="27777">
              <a:latin typeface="Menlo"/>
              <a:cs typeface="Menlo"/>
            </a:endParaRPr>
          </a:p>
          <a:p>
            <a:pPr marR="68580" algn="r">
              <a:lnSpc>
                <a:spcPts val="555"/>
              </a:lnSpc>
              <a:tabLst>
                <a:tab pos="365125" algn="l"/>
                <a:tab pos="810260" algn="l"/>
              </a:tabLst>
            </a:pPr>
            <a:r>
              <a:rPr sz="700" i="1" spc="-50" dirty="0">
                <a:latin typeface="Arial"/>
                <a:cs typeface="Arial"/>
              </a:rPr>
              <a:t>1</a:t>
            </a:r>
            <a:r>
              <a:rPr sz="700" i="1" dirty="0">
                <a:latin typeface="Arial"/>
                <a:cs typeface="Arial"/>
              </a:rPr>
              <a:t>	</a:t>
            </a:r>
            <a:r>
              <a:rPr sz="1050" i="1" spc="-75" baseline="7936" dirty="0">
                <a:latin typeface="Arial"/>
                <a:cs typeface="Arial"/>
              </a:rPr>
              <a:t>n</a:t>
            </a:r>
            <a:r>
              <a:rPr sz="1050" i="1" baseline="7936" dirty="0">
                <a:latin typeface="Arial"/>
                <a:cs typeface="Arial"/>
              </a:rPr>
              <a:t>	</a:t>
            </a:r>
            <a:r>
              <a:rPr sz="700" i="1" spc="-50" dirty="0">
                <a:latin typeface="Arial"/>
                <a:cs typeface="Arial"/>
              </a:rPr>
              <a:t>0</a:t>
            </a:r>
            <a:endParaRPr sz="700">
              <a:latin typeface="Arial"/>
              <a:cs typeface="Arial"/>
            </a:endParaRPr>
          </a:p>
          <a:p>
            <a:pPr marL="542925" indent="-120650">
              <a:lnSpc>
                <a:spcPts val="800"/>
              </a:lnSpc>
              <a:spcBef>
                <a:spcPts val="254"/>
              </a:spcBef>
              <a:buClr>
                <a:srgbClr val="3333B2"/>
              </a:buClr>
              <a:buFont typeface="Menlo"/>
              <a:buChar char="•"/>
              <a:tabLst>
                <a:tab pos="543560" algn="l"/>
              </a:tabLst>
            </a:pPr>
            <a:r>
              <a:rPr sz="900" dirty="0">
                <a:latin typeface="Arial"/>
                <a:cs typeface="Arial"/>
              </a:rPr>
              <a:t>For</a:t>
            </a:r>
            <a:r>
              <a:rPr sz="900" spc="-6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work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by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i="1" spc="-30" dirty="0">
                <a:latin typeface="Arial"/>
                <a:cs typeface="Arial"/>
              </a:rPr>
              <a:t>Q</a:t>
            </a:r>
            <a:r>
              <a:rPr sz="1050" i="1" spc="-44" baseline="27777" dirty="0">
                <a:latin typeface="Menlo"/>
                <a:cs typeface="Menlo"/>
              </a:rPr>
              <a:t>∗</a:t>
            </a:r>
            <a:r>
              <a:rPr sz="1050" i="1" spc="-187" baseline="27777" dirty="0">
                <a:latin typeface="Menlo"/>
                <a:cs typeface="Menlo"/>
              </a:rPr>
              <a:t> </a:t>
            </a:r>
            <a:r>
              <a:rPr sz="900" dirty="0">
                <a:latin typeface="Arial"/>
                <a:cs typeface="Arial"/>
              </a:rPr>
              <a:t>for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i="1" spc="-30" dirty="0">
                <a:latin typeface="Arial"/>
                <a:cs typeface="Arial"/>
              </a:rPr>
              <a:t>Q</a:t>
            </a:r>
            <a:r>
              <a:rPr sz="1050" i="1" spc="-44" baseline="27777" dirty="0">
                <a:latin typeface="Menlo"/>
                <a:cs typeface="Menlo"/>
              </a:rPr>
              <a:t>∗</a:t>
            </a:r>
            <a:r>
              <a:rPr sz="1050" i="1" spc="-187" baseline="27777" dirty="0">
                <a:latin typeface="Menlo"/>
                <a:cs typeface="Menlo"/>
              </a:rPr>
              <a:t> </a:t>
            </a:r>
            <a:r>
              <a:rPr sz="900" dirty="0">
                <a:latin typeface="Arial"/>
                <a:cs typeface="Arial"/>
              </a:rPr>
              <a:t>to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increase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i="1" spc="-10" dirty="0">
                <a:latin typeface="Arial"/>
                <a:cs typeface="Arial"/>
              </a:rPr>
              <a:t>cap</a:t>
            </a:r>
            <a:r>
              <a:rPr sz="900" spc="-10" dirty="0">
                <a:latin typeface="Arial"/>
                <a:cs typeface="Arial"/>
              </a:rPr>
              <a:t>(</a:t>
            </a:r>
            <a:r>
              <a:rPr sz="900" i="1" spc="-10" dirty="0">
                <a:latin typeface="Arial"/>
                <a:cs typeface="Arial"/>
              </a:rPr>
              <a:t>Q</a:t>
            </a:r>
            <a:r>
              <a:rPr sz="1050" i="1" spc="-15" baseline="27777" dirty="0">
                <a:latin typeface="Menlo"/>
                <a:cs typeface="Menlo"/>
              </a:rPr>
              <a:t>∗</a:t>
            </a:r>
            <a:r>
              <a:rPr sz="900" spc="-10" dirty="0">
                <a:latin typeface="Arial"/>
                <a:cs typeface="Arial"/>
              </a:rPr>
              <a:t>):</a:t>
            </a:r>
            <a:endParaRPr sz="900">
              <a:latin typeface="Arial"/>
              <a:cs typeface="Arial"/>
            </a:endParaRPr>
          </a:p>
          <a:p>
            <a:pPr marL="1252855">
              <a:lnSpc>
                <a:spcPts val="560"/>
              </a:lnSpc>
              <a:tabLst>
                <a:tab pos="1590040" algn="l"/>
                <a:tab pos="2587625" algn="l"/>
              </a:tabLst>
            </a:pPr>
            <a:r>
              <a:rPr sz="700" i="1" spc="-50" dirty="0">
                <a:latin typeface="Arial"/>
                <a:cs typeface="Arial"/>
              </a:rPr>
              <a:t>i</a:t>
            </a:r>
            <a:r>
              <a:rPr sz="700" i="1" dirty="0">
                <a:latin typeface="Arial"/>
                <a:cs typeface="Arial"/>
              </a:rPr>
              <a:t>	</a:t>
            </a:r>
            <a:r>
              <a:rPr sz="700" i="1" spc="-50" dirty="0">
                <a:latin typeface="Arial"/>
                <a:cs typeface="Arial"/>
              </a:rPr>
              <a:t>j</a:t>
            </a:r>
            <a:r>
              <a:rPr sz="700" i="1" dirty="0">
                <a:latin typeface="Arial"/>
                <a:cs typeface="Arial"/>
              </a:rPr>
              <a:t>	</a:t>
            </a:r>
            <a:r>
              <a:rPr sz="700" i="1" spc="-50" dirty="0">
                <a:latin typeface="Arial"/>
                <a:cs typeface="Arial"/>
              </a:rPr>
              <a:t>i</a:t>
            </a:r>
            <a:endParaRPr sz="7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669772" y="1163378"/>
            <a:ext cx="2388235" cy="16256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95"/>
              </a:spcBef>
            </a:pPr>
            <a:r>
              <a:rPr sz="900" dirty="0">
                <a:solidFill>
                  <a:srgbClr val="264C26"/>
                </a:solidFill>
                <a:latin typeface="Arial"/>
                <a:cs typeface="Arial"/>
              </a:rPr>
              <a:t>1.</a:t>
            </a:r>
            <a:r>
              <a:rPr sz="900" spc="185" dirty="0">
                <a:solidFill>
                  <a:srgbClr val="264C26"/>
                </a:solidFill>
                <a:latin typeface="Arial"/>
                <a:cs typeface="Arial"/>
              </a:rPr>
              <a:t> </a:t>
            </a:r>
            <a:r>
              <a:rPr sz="900" i="1" spc="-30" dirty="0">
                <a:latin typeface="Arial"/>
                <a:cs typeface="Arial"/>
              </a:rPr>
              <a:t>Q</a:t>
            </a:r>
            <a:r>
              <a:rPr sz="1050" i="1" spc="-44" baseline="27777" dirty="0">
                <a:latin typeface="Menlo"/>
                <a:cs typeface="Menlo"/>
              </a:rPr>
              <a:t>∗</a:t>
            </a:r>
            <a:r>
              <a:rPr sz="1050" i="1" spc="-187" baseline="27777" dirty="0">
                <a:latin typeface="Menlo"/>
                <a:cs typeface="Menlo"/>
              </a:rPr>
              <a:t> </a:t>
            </a:r>
            <a:r>
              <a:rPr sz="900" dirty="0">
                <a:latin typeface="Arial"/>
                <a:cs typeface="Arial"/>
              </a:rPr>
              <a:t>needs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to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have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worked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for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some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node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i="1" spc="-50" dirty="0">
                <a:latin typeface="Arial"/>
                <a:cs typeface="Arial"/>
              </a:rPr>
              <a:t>R</a:t>
            </a:r>
            <a:endParaRPr sz="90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600354" y="1229565"/>
            <a:ext cx="3669665" cy="75946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354330">
              <a:lnSpc>
                <a:spcPts val="760"/>
              </a:lnSpc>
              <a:spcBef>
                <a:spcPts val="95"/>
              </a:spcBef>
            </a:pPr>
            <a:r>
              <a:rPr sz="700" i="1" spc="-5" dirty="0">
                <a:latin typeface="Arial"/>
                <a:cs typeface="Arial"/>
              </a:rPr>
              <a:t>j</a:t>
            </a:r>
            <a:endParaRPr sz="700">
              <a:latin typeface="Arial"/>
              <a:cs typeface="Arial"/>
            </a:endParaRPr>
          </a:p>
          <a:p>
            <a:pPr marL="107314" algn="just">
              <a:lnSpc>
                <a:spcPts val="1000"/>
              </a:lnSpc>
            </a:pPr>
            <a:r>
              <a:rPr sz="900" dirty="0">
                <a:solidFill>
                  <a:srgbClr val="264C26"/>
                </a:solidFill>
                <a:latin typeface="Arial"/>
                <a:cs typeface="Arial"/>
              </a:rPr>
              <a:t>2.</a:t>
            </a:r>
            <a:r>
              <a:rPr sz="900" spc="204" dirty="0">
                <a:solidFill>
                  <a:srgbClr val="264C26"/>
                </a:solidFill>
                <a:latin typeface="Arial"/>
                <a:cs typeface="Arial"/>
              </a:rPr>
              <a:t> </a:t>
            </a:r>
            <a:r>
              <a:rPr sz="900" i="1" dirty="0">
                <a:latin typeface="Arial"/>
                <a:cs typeface="Arial"/>
              </a:rPr>
              <a:t>R</a:t>
            </a:r>
            <a:r>
              <a:rPr sz="900" i="1" spc="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needs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to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have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worked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for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i="1" spc="-50" dirty="0">
                <a:latin typeface="Arial"/>
                <a:cs typeface="Arial"/>
              </a:rPr>
              <a:t>P</a:t>
            </a:r>
            <a:endParaRPr sz="900">
              <a:latin typeface="Arial"/>
              <a:cs typeface="Arial"/>
            </a:endParaRPr>
          </a:p>
          <a:p>
            <a:pPr marL="12700" marR="5080" algn="just">
              <a:lnSpc>
                <a:spcPct val="111600"/>
              </a:lnSpc>
              <a:spcBef>
                <a:spcPts val="400"/>
              </a:spcBef>
            </a:pPr>
            <a:r>
              <a:rPr sz="900" dirty="0">
                <a:latin typeface="Arial"/>
                <a:cs typeface="Arial"/>
              </a:rPr>
              <a:t>In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other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words:</a:t>
            </a:r>
            <a:r>
              <a:rPr sz="900" spc="30" dirty="0">
                <a:latin typeface="Arial"/>
                <a:cs typeface="Arial"/>
              </a:rPr>
              <a:t> </a:t>
            </a:r>
            <a:r>
              <a:rPr sz="900" i="1" dirty="0">
                <a:latin typeface="Arial"/>
                <a:cs typeface="Arial"/>
              </a:rPr>
              <a:t>Q</a:t>
            </a:r>
            <a:r>
              <a:rPr sz="900" i="1" spc="1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can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successfully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attack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only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if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it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had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worked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for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honest </a:t>
            </a:r>
            <a:r>
              <a:rPr sz="900" dirty="0">
                <a:latin typeface="Arial"/>
                <a:cs typeface="Arial"/>
              </a:rPr>
              <a:t>nodes.</a:t>
            </a:r>
            <a:r>
              <a:rPr sz="900" spc="15" dirty="0">
                <a:latin typeface="Arial"/>
                <a:cs typeface="Arial"/>
              </a:rPr>
              <a:t> </a:t>
            </a:r>
            <a:r>
              <a:rPr sz="900" spc="-20" dirty="0">
                <a:latin typeface="Arial"/>
                <a:cs typeface="Arial"/>
              </a:rPr>
              <a:t>Also,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honest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nodes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spc="-20" dirty="0">
                <a:latin typeface="Arial"/>
                <a:cs typeface="Arial"/>
              </a:rPr>
              <a:t>have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to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work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for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i="1" dirty="0">
                <a:latin typeface="Arial"/>
                <a:cs typeface="Arial"/>
              </a:rPr>
              <a:t>Q</a:t>
            </a:r>
            <a:r>
              <a:rPr sz="900" dirty="0">
                <a:latin typeface="Arial"/>
                <a:cs typeface="Arial"/>
              </a:rPr>
              <a:t>:</a:t>
            </a:r>
            <a:r>
              <a:rPr sz="900" spc="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total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capacity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i="1" spc="-10" dirty="0">
                <a:latin typeface="Arial"/>
                <a:cs typeface="Arial"/>
              </a:rPr>
              <a:t>Tcap</a:t>
            </a:r>
            <a:r>
              <a:rPr sz="900" spc="-10" dirty="0">
                <a:latin typeface="Arial"/>
                <a:cs typeface="Arial"/>
              </a:rPr>
              <a:t>(</a:t>
            </a:r>
            <a:r>
              <a:rPr sz="900" i="1" spc="-10" dirty="0">
                <a:latin typeface="Arial"/>
                <a:cs typeface="Arial"/>
              </a:rPr>
              <a:t>Q</a:t>
            </a:r>
            <a:r>
              <a:rPr sz="900" spc="-10" dirty="0">
                <a:latin typeface="Arial"/>
                <a:cs typeface="Arial"/>
              </a:rPr>
              <a:t>) </a:t>
            </a:r>
            <a:r>
              <a:rPr sz="900" dirty="0">
                <a:latin typeface="Arial"/>
                <a:cs typeface="Arial"/>
              </a:rPr>
              <a:t>of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Sybils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must</a:t>
            </a:r>
            <a:r>
              <a:rPr sz="900" spc="-20" dirty="0">
                <a:latin typeface="Arial"/>
                <a:cs typeface="Arial"/>
              </a:rPr>
              <a:t> grow, with</a:t>
            </a:r>
            <a:endParaRPr sz="900">
              <a:latin typeface="Arial"/>
              <a:cs typeface="Aria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2464777" y="2056564"/>
            <a:ext cx="74930" cy="13208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700" i="1" spc="-5" dirty="0">
                <a:latin typeface="Arial"/>
                <a:cs typeface="Arial"/>
              </a:rPr>
              <a:t>n</a:t>
            </a:r>
            <a:endParaRPr sz="700">
              <a:latin typeface="Arial"/>
              <a:cs typeface="Arial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2431719" y="2127142"/>
            <a:ext cx="142875" cy="22225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300" spc="-10" dirty="0">
                <a:latin typeface="Times New Roman"/>
                <a:cs typeface="Times New Roman"/>
              </a:rPr>
              <a:t>∑</a:t>
            </a:r>
            <a:endParaRPr sz="1300">
              <a:latin typeface="Times New Roman"/>
              <a:cs typeface="Times New Roman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2402344" y="2303211"/>
            <a:ext cx="201295" cy="13208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700" i="1" spc="-10" dirty="0">
                <a:latin typeface="Arial"/>
                <a:cs typeface="Arial"/>
              </a:rPr>
              <a:t>k</a:t>
            </a:r>
            <a:r>
              <a:rPr sz="700" i="1" spc="-120" dirty="0">
                <a:latin typeface="Arial"/>
                <a:cs typeface="Arial"/>
              </a:rPr>
              <a:t> </a:t>
            </a:r>
            <a:r>
              <a:rPr sz="700" spc="50" dirty="0">
                <a:latin typeface="Arial"/>
                <a:cs typeface="Arial"/>
              </a:rPr>
              <a:t>=0</a:t>
            </a:r>
            <a:endParaRPr sz="700">
              <a:latin typeface="Arial"/>
              <a:cs typeface="Arial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2916948" y="2136904"/>
            <a:ext cx="69850" cy="13208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700" i="1" spc="-75" dirty="0">
                <a:latin typeface="Menlo"/>
                <a:cs typeface="Menlo"/>
              </a:rPr>
              <a:t>∗</a:t>
            </a:r>
            <a:endParaRPr sz="700">
              <a:latin typeface="Menlo"/>
              <a:cs typeface="Menlo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2911424" y="2219111"/>
            <a:ext cx="69850" cy="13208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700" i="1" spc="-5" dirty="0">
                <a:latin typeface="Arial"/>
                <a:cs typeface="Arial"/>
              </a:rPr>
              <a:t>k</a:t>
            </a:r>
            <a:endParaRPr sz="700">
              <a:latin typeface="Arial"/>
              <a:cs typeface="Arial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1819236" y="2152937"/>
            <a:ext cx="1223010" cy="16256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783590" algn="l"/>
              </a:tabLst>
            </a:pPr>
            <a:r>
              <a:rPr sz="900" i="1" dirty="0">
                <a:latin typeface="Arial"/>
                <a:cs typeface="Arial"/>
              </a:rPr>
              <a:t>Tcap</a:t>
            </a:r>
            <a:r>
              <a:rPr sz="900" dirty="0">
                <a:latin typeface="Arial"/>
                <a:cs typeface="Arial"/>
              </a:rPr>
              <a:t>(</a:t>
            </a:r>
            <a:r>
              <a:rPr sz="900" i="1" dirty="0">
                <a:latin typeface="Arial"/>
                <a:cs typeface="Arial"/>
              </a:rPr>
              <a:t>Q</a:t>
            </a:r>
            <a:r>
              <a:rPr sz="900" dirty="0">
                <a:latin typeface="Arial"/>
                <a:cs typeface="Arial"/>
              </a:rPr>
              <a:t>)</a:t>
            </a:r>
            <a:r>
              <a:rPr sz="900" spc="95" dirty="0">
                <a:latin typeface="Arial"/>
                <a:cs typeface="Arial"/>
              </a:rPr>
              <a:t> </a:t>
            </a:r>
            <a:r>
              <a:rPr sz="900" spc="135" dirty="0">
                <a:latin typeface="Arial"/>
                <a:cs typeface="Arial"/>
              </a:rPr>
              <a:t>=</a:t>
            </a:r>
            <a:r>
              <a:rPr sz="900" dirty="0">
                <a:latin typeface="Arial"/>
                <a:cs typeface="Arial"/>
              </a:rPr>
              <a:t>	</a:t>
            </a:r>
            <a:r>
              <a:rPr sz="900" i="1" dirty="0">
                <a:latin typeface="Arial"/>
                <a:cs typeface="Arial"/>
              </a:rPr>
              <a:t>cap</a:t>
            </a:r>
            <a:r>
              <a:rPr sz="900" dirty="0">
                <a:latin typeface="Arial"/>
                <a:cs typeface="Arial"/>
              </a:rPr>
              <a:t>(</a:t>
            </a:r>
            <a:r>
              <a:rPr sz="900" i="1" dirty="0">
                <a:latin typeface="Arial"/>
                <a:cs typeface="Arial"/>
              </a:rPr>
              <a:t>Q</a:t>
            </a:r>
            <a:r>
              <a:rPr sz="900" i="1" spc="275" dirty="0">
                <a:latin typeface="Arial"/>
                <a:cs typeface="Arial"/>
              </a:rPr>
              <a:t> </a:t>
            </a:r>
            <a:r>
              <a:rPr sz="900" spc="5" dirty="0">
                <a:latin typeface="Arial"/>
                <a:cs typeface="Arial"/>
              </a:rPr>
              <a:t>)</a:t>
            </a:r>
            <a:endParaRPr sz="900">
              <a:latin typeface="Arial"/>
              <a:cs typeface="Arial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2266175" y="2587830"/>
            <a:ext cx="713105" cy="13208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680085" algn="l"/>
              </a:tabLst>
            </a:pPr>
            <a:r>
              <a:rPr sz="700" i="1" spc="-50" dirty="0">
                <a:latin typeface="Arial"/>
                <a:cs typeface="Arial"/>
              </a:rPr>
              <a:t>i</a:t>
            </a:r>
            <a:r>
              <a:rPr sz="700" i="1" dirty="0">
                <a:latin typeface="Arial"/>
                <a:cs typeface="Arial"/>
              </a:rPr>
              <a:t>	</a:t>
            </a:r>
            <a:r>
              <a:rPr sz="700" i="1" spc="-50" dirty="0">
                <a:latin typeface="Arial"/>
                <a:cs typeface="Arial"/>
              </a:rPr>
              <a:t>i</a:t>
            </a:r>
            <a:endParaRPr sz="700">
              <a:latin typeface="Arial"/>
              <a:cs typeface="Arial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454748" y="2521656"/>
            <a:ext cx="3756025" cy="16256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54305" indent="-116839">
              <a:lnSpc>
                <a:spcPct val="100000"/>
              </a:lnSpc>
              <a:spcBef>
                <a:spcPts val="95"/>
              </a:spcBef>
              <a:buClr>
                <a:srgbClr val="3333B2"/>
              </a:buClr>
              <a:buFont typeface="Menlo"/>
              <a:buChar char="•"/>
              <a:tabLst>
                <a:tab pos="154940" algn="l"/>
              </a:tabLst>
            </a:pPr>
            <a:r>
              <a:rPr sz="900" dirty="0">
                <a:latin typeface="Arial"/>
                <a:cs typeface="Arial"/>
              </a:rPr>
              <a:t>Assume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that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i="1" dirty="0">
                <a:latin typeface="Arial"/>
                <a:cs typeface="Arial"/>
              </a:rPr>
              <a:t>P</a:t>
            </a:r>
            <a:r>
              <a:rPr sz="900" i="1" spc="5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works</a:t>
            </a:r>
            <a:r>
              <a:rPr sz="900" spc="-1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1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unit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for</a:t>
            </a:r>
            <a:r>
              <a:rPr sz="900" spc="-10" dirty="0">
                <a:latin typeface="Arial"/>
                <a:cs typeface="Arial"/>
              </a:rPr>
              <a:t> </a:t>
            </a:r>
            <a:r>
              <a:rPr sz="900" i="1" spc="-30" dirty="0">
                <a:latin typeface="Arial"/>
                <a:cs typeface="Arial"/>
              </a:rPr>
              <a:t>Q</a:t>
            </a:r>
            <a:r>
              <a:rPr sz="1050" i="1" spc="-44" baseline="27777" dirty="0">
                <a:latin typeface="Menlo"/>
                <a:cs typeface="Menlo"/>
              </a:rPr>
              <a:t>∗</a:t>
            </a:r>
            <a:r>
              <a:rPr sz="1050" i="1" spc="-187" baseline="27777" dirty="0">
                <a:latin typeface="Menlo"/>
                <a:cs typeface="Menlo"/>
              </a:rPr>
              <a:t> </a:t>
            </a:r>
            <a:r>
              <a:rPr sz="900" i="1" spc="350" dirty="0">
                <a:latin typeface="Menlo"/>
                <a:cs typeface="Menlo"/>
              </a:rPr>
              <a:t>⇒</a:t>
            </a:r>
            <a:r>
              <a:rPr sz="900" i="1" spc="-345" dirty="0">
                <a:latin typeface="Menlo"/>
                <a:cs typeface="Menlo"/>
              </a:rPr>
              <a:t> </a:t>
            </a:r>
            <a:r>
              <a:rPr sz="900" i="1" spc="-10" dirty="0">
                <a:latin typeface="Arial"/>
                <a:cs typeface="Arial"/>
              </a:rPr>
              <a:t>MF</a:t>
            </a:r>
            <a:r>
              <a:rPr sz="900" i="1" spc="-140" dirty="0">
                <a:latin typeface="Arial"/>
                <a:cs typeface="Arial"/>
              </a:rPr>
              <a:t> </a:t>
            </a:r>
            <a:r>
              <a:rPr sz="900" spc="-70" dirty="0">
                <a:latin typeface="Arial"/>
                <a:cs typeface="Arial"/>
              </a:rPr>
              <a:t>(</a:t>
            </a:r>
            <a:r>
              <a:rPr sz="900" i="1" spc="-70" dirty="0">
                <a:latin typeface="Arial"/>
                <a:cs typeface="Arial"/>
              </a:rPr>
              <a:t>P</a:t>
            </a:r>
            <a:r>
              <a:rPr sz="900" i="1" spc="-70" dirty="0">
                <a:latin typeface="Menlo"/>
                <a:cs typeface="Menlo"/>
              </a:rPr>
              <a:t>,</a:t>
            </a:r>
            <a:r>
              <a:rPr sz="900" i="1" spc="-445" dirty="0">
                <a:latin typeface="Menlo"/>
                <a:cs typeface="Menlo"/>
              </a:rPr>
              <a:t> </a:t>
            </a:r>
            <a:r>
              <a:rPr sz="900" i="1" dirty="0">
                <a:latin typeface="Arial"/>
                <a:cs typeface="Arial"/>
              </a:rPr>
              <a:t>Q</a:t>
            </a:r>
            <a:r>
              <a:rPr sz="1050" i="1" baseline="27777" dirty="0">
                <a:latin typeface="Menlo"/>
                <a:cs typeface="Menlo"/>
              </a:rPr>
              <a:t>∗</a:t>
            </a:r>
            <a:r>
              <a:rPr sz="900" dirty="0">
                <a:latin typeface="Arial"/>
                <a:cs typeface="Arial"/>
              </a:rPr>
              <a:t>)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increases</a:t>
            </a:r>
            <a:r>
              <a:rPr sz="900" spc="-1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by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1</a:t>
            </a:r>
            <a:r>
              <a:rPr sz="900" spc="-1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unit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i="1" spc="300" dirty="0">
                <a:latin typeface="Menlo"/>
                <a:cs typeface="Menlo"/>
              </a:rPr>
              <a:t>⇒</a:t>
            </a:r>
            <a:endParaRPr sz="900">
              <a:latin typeface="Menlo"/>
              <a:cs typeface="Menlo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574954" y="2674754"/>
            <a:ext cx="2463800" cy="16256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95"/>
              </a:spcBef>
            </a:pPr>
            <a:r>
              <a:rPr sz="900" i="1" dirty="0">
                <a:latin typeface="Arial"/>
                <a:cs typeface="Arial"/>
              </a:rPr>
              <a:t>cap</a:t>
            </a:r>
            <a:r>
              <a:rPr sz="900" dirty="0">
                <a:latin typeface="Arial"/>
                <a:cs typeface="Arial"/>
              </a:rPr>
              <a:t>(</a:t>
            </a:r>
            <a:r>
              <a:rPr sz="900" i="1" dirty="0">
                <a:latin typeface="Arial"/>
                <a:cs typeface="Arial"/>
              </a:rPr>
              <a:t>Q</a:t>
            </a:r>
            <a:r>
              <a:rPr sz="1050" i="1" baseline="27777" dirty="0">
                <a:latin typeface="Menlo"/>
                <a:cs typeface="Menlo"/>
              </a:rPr>
              <a:t>∗</a:t>
            </a:r>
            <a:r>
              <a:rPr sz="900" dirty="0">
                <a:latin typeface="Arial"/>
                <a:cs typeface="Arial"/>
              </a:rPr>
              <a:t>)</a:t>
            </a:r>
            <a:r>
              <a:rPr sz="900" spc="-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drops</a:t>
            </a:r>
            <a:r>
              <a:rPr sz="900" spc="-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by</a:t>
            </a:r>
            <a:r>
              <a:rPr sz="900" spc="-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1</a:t>
            </a:r>
            <a:r>
              <a:rPr sz="900" spc="-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unit, and</a:t>
            </a:r>
            <a:r>
              <a:rPr sz="900" spc="-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so</a:t>
            </a:r>
            <a:r>
              <a:rPr sz="900" spc="-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does</a:t>
            </a:r>
            <a:r>
              <a:rPr sz="900" spc="-5" dirty="0">
                <a:latin typeface="Arial"/>
                <a:cs typeface="Arial"/>
              </a:rPr>
              <a:t> </a:t>
            </a:r>
            <a:r>
              <a:rPr sz="900" i="1" spc="-10" dirty="0">
                <a:latin typeface="Arial"/>
                <a:cs typeface="Arial"/>
              </a:rPr>
              <a:t>Tcap</a:t>
            </a:r>
            <a:r>
              <a:rPr sz="900" spc="-10" dirty="0">
                <a:latin typeface="Arial"/>
                <a:cs typeface="Arial"/>
              </a:rPr>
              <a:t>(</a:t>
            </a:r>
            <a:r>
              <a:rPr sz="900" i="1" spc="-10" dirty="0">
                <a:latin typeface="Arial"/>
                <a:cs typeface="Arial"/>
              </a:rPr>
              <a:t>Q</a:t>
            </a:r>
            <a:r>
              <a:rPr sz="900" spc="-10" dirty="0">
                <a:latin typeface="Arial"/>
                <a:cs typeface="Arial"/>
              </a:rPr>
              <a:t>).</a:t>
            </a:r>
            <a:endParaRPr sz="900">
              <a:latin typeface="Arial"/>
              <a:cs typeface="Arial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454748" y="2716621"/>
            <a:ext cx="3134360" cy="324485"/>
          </a:xfrm>
          <a:prstGeom prst="rect">
            <a:avLst/>
          </a:prstGeom>
        </p:spPr>
        <p:txBody>
          <a:bodyPr vert="horz" wrap="square" lIns="0" tIns="36195" rIns="0" bIns="0" rtlCol="0">
            <a:spAutoFit/>
          </a:bodyPr>
          <a:lstStyle/>
          <a:p>
            <a:pPr marL="478790">
              <a:lnSpc>
                <a:spcPct val="100000"/>
              </a:lnSpc>
              <a:spcBef>
                <a:spcPts val="285"/>
              </a:spcBef>
            </a:pPr>
            <a:r>
              <a:rPr sz="700" i="1" spc="-5" dirty="0">
                <a:latin typeface="Arial"/>
                <a:cs typeface="Arial"/>
              </a:rPr>
              <a:t>i</a:t>
            </a:r>
            <a:endParaRPr sz="700">
              <a:latin typeface="Arial"/>
              <a:cs typeface="Arial"/>
            </a:endParaRPr>
          </a:p>
          <a:p>
            <a:pPr marL="154305" indent="-116839">
              <a:lnSpc>
                <a:spcPct val="100000"/>
              </a:lnSpc>
              <a:spcBef>
                <a:spcPts val="245"/>
              </a:spcBef>
              <a:buClr>
                <a:srgbClr val="3333B2"/>
              </a:buClr>
              <a:buFont typeface="Menlo"/>
              <a:buChar char="•"/>
              <a:tabLst>
                <a:tab pos="154940" algn="l"/>
              </a:tabLst>
            </a:pPr>
            <a:r>
              <a:rPr sz="900" dirty="0">
                <a:latin typeface="Arial"/>
                <a:cs typeface="Arial"/>
              </a:rPr>
              <a:t>As</a:t>
            </a:r>
            <a:r>
              <a:rPr sz="900" spc="-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soon</a:t>
            </a:r>
            <a:r>
              <a:rPr sz="900" spc="-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as</a:t>
            </a:r>
            <a:r>
              <a:rPr sz="900" spc="-5" dirty="0">
                <a:latin typeface="Arial"/>
                <a:cs typeface="Arial"/>
              </a:rPr>
              <a:t> </a:t>
            </a:r>
            <a:r>
              <a:rPr sz="900" i="1" dirty="0">
                <a:latin typeface="Arial"/>
                <a:cs typeface="Arial"/>
              </a:rPr>
              <a:t>Tcap</a:t>
            </a:r>
            <a:r>
              <a:rPr sz="900" dirty="0">
                <a:latin typeface="Arial"/>
                <a:cs typeface="Arial"/>
              </a:rPr>
              <a:t>(</a:t>
            </a:r>
            <a:r>
              <a:rPr sz="900" i="1" dirty="0">
                <a:latin typeface="Arial"/>
                <a:cs typeface="Arial"/>
              </a:rPr>
              <a:t>Q</a:t>
            </a:r>
            <a:r>
              <a:rPr sz="900" dirty="0">
                <a:latin typeface="Arial"/>
                <a:cs typeface="Arial"/>
              </a:rPr>
              <a:t>)</a:t>
            </a:r>
            <a:r>
              <a:rPr sz="900" spc="-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drops</a:t>
            </a:r>
            <a:r>
              <a:rPr sz="900" spc="-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to 0,</a:t>
            </a:r>
            <a:r>
              <a:rPr sz="900" spc="-5" dirty="0">
                <a:latin typeface="Arial"/>
                <a:cs typeface="Arial"/>
              </a:rPr>
              <a:t> </a:t>
            </a:r>
            <a:r>
              <a:rPr sz="900" i="1" dirty="0">
                <a:latin typeface="Arial"/>
                <a:cs typeface="Arial"/>
              </a:rPr>
              <a:t>P</a:t>
            </a:r>
            <a:r>
              <a:rPr sz="900" i="1" spc="6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will</a:t>
            </a:r>
            <a:r>
              <a:rPr sz="900" spc="-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look</a:t>
            </a:r>
            <a:r>
              <a:rPr sz="900" spc="-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at other</a:t>
            </a:r>
            <a:r>
              <a:rPr sz="900" spc="-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nodes.</a:t>
            </a:r>
            <a:endParaRPr sz="900">
              <a:latin typeface="Arial"/>
              <a:cs typeface="Arial"/>
            </a:endParaRPr>
          </a:p>
        </p:txBody>
      </p:sp>
      <p:grpSp>
        <p:nvGrpSpPr>
          <p:cNvPr id="18" name="object 18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19" name="object 19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" name="object 20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1" name="object 21"/>
          <p:cNvSpPr txBox="1"/>
          <p:nvPr/>
        </p:nvSpPr>
        <p:spPr>
          <a:xfrm>
            <a:off x="53467" y="3349927"/>
            <a:ext cx="553720" cy="104139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10" dirty="0">
                <a:latin typeface="Arial"/>
                <a:cs typeface="Arial"/>
                <a:hlinkClick r:id="rId4" action="ppaction://hlinksldjump"/>
              </a:rPr>
              <a:t>Trusting</a:t>
            </a:r>
            <a:r>
              <a:rPr sz="500" spc="-5" dirty="0">
                <a:latin typeface="Arial"/>
                <a:cs typeface="Arial"/>
                <a:hlinkClick r:id="rId4" action="ppaction://hlinksldjump"/>
              </a:rPr>
              <a:t> </a:t>
            </a:r>
            <a:r>
              <a:rPr sz="500" dirty="0">
                <a:latin typeface="Arial"/>
                <a:cs typeface="Arial"/>
                <a:hlinkClick r:id="rId4" action="ppaction://hlinksldjump"/>
              </a:rPr>
              <a:t>an</a:t>
            </a:r>
            <a:r>
              <a:rPr sz="500" spc="-5" dirty="0">
                <a:latin typeface="Arial"/>
                <a:cs typeface="Arial"/>
                <a:hlinkClick r:id="rId4" action="ppaction://hlinksldjump"/>
              </a:rPr>
              <a:t> </a:t>
            </a:r>
            <a:r>
              <a:rPr sz="500" spc="-10" dirty="0">
                <a:latin typeface="Arial"/>
                <a:cs typeface="Arial"/>
                <a:hlinkClick r:id="rId4" action="ppaction://hlinksldjump"/>
              </a:rPr>
              <a:t>identity</a:t>
            </a:r>
            <a:endParaRPr sz="500">
              <a:latin typeface="Arial"/>
              <a:cs typeface="Arial"/>
            </a:endParaRPr>
          </a:p>
        </p:txBody>
      </p:sp>
    </p:spTree>
  </p:cSld>
  <p:clrMapOvr>
    <a:masterClrMapping/>
  </p:clrMapOvr>
  <p:transition>
    <p:fade/>
  </p:transition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467" y="-1515"/>
            <a:ext cx="4501515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3724910" algn="l"/>
              </a:tabLst>
            </a:pPr>
            <a:r>
              <a:rPr sz="500" spc="-10" dirty="0">
                <a:latin typeface="Arial"/>
                <a:cs typeface="Arial"/>
                <a:hlinkClick r:id="rId2" action="ppaction://hlinksldjump"/>
              </a:rPr>
              <a:t>Security</a:t>
            </a:r>
            <a:r>
              <a:rPr sz="500" dirty="0">
                <a:latin typeface="Arial"/>
                <a:cs typeface="Arial"/>
              </a:rPr>
              <a:t>	</a:t>
            </a: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Trust</a:t>
            </a:r>
            <a:r>
              <a:rPr sz="500" spc="-25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in</a:t>
            </a:r>
            <a:r>
              <a:rPr sz="500" spc="-2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distributed</a:t>
            </a:r>
            <a:r>
              <a:rPr sz="500" spc="-2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systems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pc="-20" dirty="0"/>
              <a:t>Trusting</a:t>
            </a:r>
            <a:r>
              <a:rPr spc="-25" dirty="0"/>
              <a:t> </a:t>
            </a:r>
            <a:r>
              <a:rPr dirty="0"/>
              <a:t>a</a:t>
            </a:r>
            <a:r>
              <a:rPr spc="-25" dirty="0"/>
              <a:t> </a:t>
            </a:r>
            <a:r>
              <a:rPr dirty="0"/>
              <a:t>system:</a:t>
            </a:r>
            <a:r>
              <a:rPr spc="50" dirty="0"/>
              <a:t> </a:t>
            </a:r>
            <a:r>
              <a:rPr spc="-10" dirty="0"/>
              <a:t>Blockchains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347294" y="499476"/>
            <a:ext cx="3895725" cy="649605"/>
          </a:xfrm>
          <a:prstGeom prst="rect">
            <a:avLst/>
          </a:prstGeom>
        </p:spPr>
        <p:txBody>
          <a:bodyPr vert="horz" wrap="square" lIns="0" tIns="2730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15"/>
              </a:spcBef>
            </a:pP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Essence</a:t>
            </a:r>
            <a:endParaRPr sz="1000">
              <a:latin typeface="Arial"/>
              <a:cs typeface="Arial"/>
            </a:endParaRPr>
          </a:p>
          <a:p>
            <a:pPr marL="12700" marR="5080" algn="just">
              <a:lnSpc>
                <a:spcPts val="1210"/>
              </a:lnSpc>
              <a:spcBef>
                <a:spcPts val="35"/>
              </a:spcBef>
            </a:pPr>
            <a:r>
              <a:rPr sz="900" dirty="0">
                <a:latin typeface="Arial"/>
                <a:cs typeface="Arial"/>
              </a:rPr>
              <a:t>One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needs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to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know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for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sure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that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information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in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blockchain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has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not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20" dirty="0">
                <a:latin typeface="Arial"/>
                <a:cs typeface="Arial"/>
              </a:rPr>
              <a:t>been </a:t>
            </a:r>
            <a:r>
              <a:rPr sz="900" dirty="0">
                <a:latin typeface="Arial"/>
                <a:cs typeface="Arial"/>
              </a:rPr>
              <a:t>tampered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with:</a:t>
            </a:r>
            <a:r>
              <a:rPr sz="900" spc="25" dirty="0">
                <a:latin typeface="Arial"/>
                <a:cs typeface="Arial"/>
              </a:rPr>
              <a:t> </a:t>
            </a:r>
            <a:r>
              <a:rPr sz="900" dirty="0">
                <a:solidFill>
                  <a:srgbClr val="C80000"/>
                </a:solidFill>
                <a:latin typeface="Arial"/>
                <a:cs typeface="Arial"/>
              </a:rPr>
              <a:t>data</a:t>
            </a:r>
            <a:r>
              <a:rPr sz="900" spc="-30" dirty="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C80000"/>
                </a:solidFill>
                <a:latin typeface="Arial"/>
                <a:cs typeface="Arial"/>
              </a:rPr>
              <a:t>integrity</a:t>
            </a:r>
            <a:r>
              <a:rPr sz="900" spc="-35" dirty="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C80000"/>
                </a:solidFill>
                <a:latin typeface="Arial"/>
                <a:cs typeface="Arial"/>
              </a:rPr>
              <a:t>assurance</a:t>
            </a:r>
            <a:r>
              <a:rPr sz="900" dirty="0">
                <a:latin typeface="Arial"/>
                <a:cs typeface="Arial"/>
              </a:rPr>
              <a:t>.</a:t>
            </a:r>
            <a:r>
              <a:rPr sz="900" spc="25" dirty="0">
                <a:latin typeface="Arial"/>
                <a:cs typeface="Arial"/>
              </a:rPr>
              <a:t> </a:t>
            </a: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Solution</a:t>
            </a:r>
            <a:r>
              <a:rPr sz="900" dirty="0">
                <a:latin typeface="Arial"/>
                <a:cs typeface="Arial"/>
              </a:rPr>
              <a:t>:</a:t>
            </a:r>
            <a:r>
              <a:rPr sz="900" spc="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make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sure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that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no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change </a:t>
            </a:r>
            <a:r>
              <a:rPr sz="900" dirty="0">
                <a:latin typeface="Arial"/>
                <a:cs typeface="Arial"/>
              </a:rPr>
              <a:t>can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go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unnoticed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(recall:</a:t>
            </a:r>
            <a:r>
              <a:rPr sz="900" spc="4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blockchain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is</a:t>
            </a:r>
            <a:r>
              <a:rPr sz="900" spc="-1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an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append-</a:t>
            </a:r>
            <a:r>
              <a:rPr sz="900" dirty="0">
                <a:latin typeface="Arial"/>
                <a:cs typeface="Arial"/>
              </a:rPr>
              <a:t>only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data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structure).</a:t>
            </a:r>
            <a:endParaRPr sz="900">
              <a:latin typeface="Arial"/>
              <a:cs typeface="Arial"/>
            </a:endParaRPr>
          </a:p>
        </p:txBody>
      </p:sp>
      <p:pic>
        <p:nvPicPr>
          <p:cNvPr id="5" name="object 5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500303" y="1252339"/>
            <a:ext cx="3607551" cy="1020109"/>
          </a:xfrm>
          <a:prstGeom prst="rect">
            <a:avLst/>
          </a:prstGeom>
        </p:spPr>
      </p:pic>
      <p:sp>
        <p:nvSpPr>
          <p:cNvPr id="6" name="object 6"/>
          <p:cNvSpPr txBox="1"/>
          <p:nvPr/>
        </p:nvSpPr>
        <p:spPr>
          <a:xfrm>
            <a:off x="317804" y="2358325"/>
            <a:ext cx="3968750" cy="649605"/>
          </a:xfrm>
          <a:prstGeom prst="rect">
            <a:avLst/>
          </a:prstGeom>
        </p:spPr>
        <p:txBody>
          <a:bodyPr vert="horz" wrap="square" lIns="0" tIns="27305" rIns="0" bIns="0" rtlCol="0">
            <a:spAutoFit/>
          </a:bodyPr>
          <a:lstStyle/>
          <a:p>
            <a:pPr marL="41910">
              <a:lnSpc>
                <a:spcPct val="100000"/>
              </a:lnSpc>
              <a:spcBef>
                <a:spcPts val="215"/>
              </a:spcBef>
            </a:pPr>
            <a:r>
              <a:rPr sz="1000" spc="-10" dirty="0">
                <a:solidFill>
                  <a:srgbClr val="C80000"/>
                </a:solidFill>
                <a:latin typeface="Arial"/>
                <a:cs typeface="Arial"/>
              </a:rPr>
              <a:t>Observation</a:t>
            </a:r>
            <a:endParaRPr sz="1000">
              <a:latin typeface="Arial"/>
              <a:cs typeface="Arial"/>
            </a:endParaRPr>
          </a:p>
          <a:p>
            <a:pPr marL="38100" marR="30480" algn="just">
              <a:lnSpc>
                <a:spcPts val="1210"/>
              </a:lnSpc>
              <a:spcBef>
                <a:spcPts val="35"/>
              </a:spcBef>
            </a:pPr>
            <a:r>
              <a:rPr sz="900" dirty="0">
                <a:latin typeface="Arial"/>
                <a:cs typeface="Arial"/>
              </a:rPr>
              <a:t>Any</a:t>
            </a:r>
            <a:r>
              <a:rPr sz="900" spc="-6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change</a:t>
            </a:r>
            <a:r>
              <a:rPr sz="900" spc="-5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of</a:t>
            </a:r>
            <a:r>
              <a:rPr sz="900" spc="-6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block</a:t>
            </a:r>
            <a:r>
              <a:rPr sz="900" spc="-50" dirty="0">
                <a:latin typeface="Arial"/>
                <a:cs typeface="Arial"/>
              </a:rPr>
              <a:t> </a:t>
            </a:r>
            <a:r>
              <a:rPr sz="900" i="1" spc="-50" dirty="0">
                <a:latin typeface="Arial"/>
                <a:cs typeface="Arial"/>
              </a:rPr>
              <a:t>B</a:t>
            </a:r>
            <a:r>
              <a:rPr sz="1050" i="1" spc="-75" baseline="-15873" dirty="0">
                <a:latin typeface="Arial"/>
                <a:cs typeface="Arial"/>
              </a:rPr>
              <a:t>k</a:t>
            </a:r>
            <a:r>
              <a:rPr sz="1050" i="1" baseline="-15873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,</a:t>
            </a:r>
            <a:r>
              <a:rPr sz="900" spc="-6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will</a:t>
            </a:r>
            <a:r>
              <a:rPr sz="900" spc="-10" dirty="0">
                <a:latin typeface="Arial"/>
                <a:cs typeface="Arial"/>
              </a:rPr>
              <a:t> affect </a:t>
            </a:r>
            <a:r>
              <a:rPr sz="900" dirty="0">
                <a:latin typeface="Arial"/>
                <a:cs typeface="Arial"/>
              </a:rPr>
              <a:t>its</a:t>
            </a:r>
            <a:r>
              <a:rPr sz="900" spc="-1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hash</a:t>
            </a:r>
            <a:r>
              <a:rPr sz="900" spc="-10" dirty="0">
                <a:latin typeface="Arial"/>
                <a:cs typeface="Arial"/>
              </a:rPr>
              <a:t> value, </a:t>
            </a:r>
            <a:r>
              <a:rPr sz="900" dirty="0">
                <a:latin typeface="Arial"/>
                <a:cs typeface="Arial"/>
              </a:rPr>
              <a:t>and</a:t>
            </a:r>
            <a:r>
              <a:rPr sz="900" spc="-1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thus</a:t>
            </a:r>
            <a:r>
              <a:rPr sz="900" spc="-1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that</a:t>
            </a:r>
            <a:r>
              <a:rPr sz="900" spc="-1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of</a:t>
            </a:r>
            <a:r>
              <a:rPr sz="900" spc="-10" dirty="0">
                <a:latin typeface="Arial"/>
                <a:cs typeface="Arial"/>
              </a:rPr>
              <a:t> </a:t>
            </a:r>
            <a:r>
              <a:rPr sz="900" i="1" spc="-90" dirty="0">
                <a:latin typeface="Arial"/>
                <a:cs typeface="Arial"/>
              </a:rPr>
              <a:t>B</a:t>
            </a:r>
            <a:r>
              <a:rPr sz="1050" i="1" spc="-135" baseline="-15873" dirty="0">
                <a:latin typeface="Arial"/>
                <a:cs typeface="Arial"/>
              </a:rPr>
              <a:t>k</a:t>
            </a:r>
            <a:r>
              <a:rPr sz="1050" i="1" spc="67" baseline="-15873" dirty="0">
                <a:latin typeface="Arial"/>
                <a:cs typeface="Arial"/>
              </a:rPr>
              <a:t> </a:t>
            </a:r>
            <a:r>
              <a:rPr sz="1050" spc="97" baseline="-15873" dirty="0">
                <a:latin typeface="Arial"/>
                <a:cs typeface="Arial"/>
              </a:rPr>
              <a:t>+</a:t>
            </a:r>
            <a:r>
              <a:rPr sz="1050" i="1" spc="97" baseline="-15873" dirty="0">
                <a:latin typeface="Arial"/>
                <a:cs typeface="Arial"/>
              </a:rPr>
              <a:t>1</a:t>
            </a:r>
            <a:r>
              <a:rPr sz="900" spc="65" dirty="0">
                <a:latin typeface="Arial"/>
                <a:cs typeface="Arial"/>
              </a:rPr>
              <a:t>,</a:t>
            </a:r>
            <a:r>
              <a:rPr sz="900" spc="-10" dirty="0">
                <a:latin typeface="Arial"/>
                <a:cs typeface="Arial"/>
              </a:rPr>
              <a:t> which </a:t>
            </a:r>
            <a:r>
              <a:rPr sz="900" dirty="0">
                <a:latin typeface="Arial"/>
                <a:cs typeface="Arial"/>
              </a:rPr>
              <a:t>would</a:t>
            </a:r>
            <a:r>
              <a:rPr sz="900" spc="-6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then</a:t>
            </a:r>
            <a:r>
              <a:rPr sz="900" spc="-6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also</a:t>
            </a:r>
            <a:r>
              <a:rPr sz="900" spc="-6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need</a:t>
            </a:r>
            <a:r>
              <a:rPr sz="900" spc="-5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to be</a:t>
            </a:r>
            <a:r>
              <a:rPr sz="900" spc="-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changed, in</a:t>
            </a:r>
            <a:r>
              <a:rPr sz="900" spc="-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turn </a:t>
            </a:r>
            <a:r>
              <a:rPr sz="900" spc="-10" dirty="0">
                <a:latin typeface="Arial"/>
                <a:cs typeface="Arial"/>
              </a:rPr>
              <a:t>affecting</a:t>
            </a:r>
            <a:r>
              <a:rPr sz="900" spc="-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 hash</a:t>
            </a:r>
            <a:r>
              <a:rPr sz="900" spc="-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value of</a:t>
            </a:r>
            <a:r>
              <a:rPr sz="900" spc="-5" dirty="0">
                <a:latin typeface="Arial"/>
                <a:cs typeface="Arial"/>
              </a:rPr>
              <a:t> </a:t>
            </a:r>
            <a:r>
              <a:rPr sz="900" i="1" spc="-95" dirty="0">
                <a:latin typeface="Arial"/>
                <a:cs typeface="Arial"/>
              </a:rPr>
              <a:t>B</a:t>
            </a:r>
            <a:r>
              <a:rPr sz="1050" i="1" spc="-142" baseline="-15873" dirty="0">
                <a:latin typeface="Arial"/>
                <a:cs typeface="Arial"/>
              </a:rPr>
              <a:t>k</a:t>
            </a:r>
            <a:r>
              <a:rPr sz="1050" i="1" spc="67" baseline="-15873" dirty="0">
                <a:latin typeface="Arial"/>
                <a:cs typeface="Arial"/>
              </a:rPr>
              <a:t> </a:t>
            </a:r>
            <a:r>
              <a:rPr sz="1050" spc="67" baseline="-15873" dirty="0">
                <a:latin typeface="Arial"/>
                <a:cs typeface="Arial"/>
              </a:rPr>
              <a:t>+</a:t>
            </a:r>
            <a:r>
              <a:rPr sz="1050" i="1" spc="67" baseline="-15873" dirty="0">
                <a:latin typeface="Arial"/>
                <a:cs typeface="Arial"/>
              </a:rPr>
              <a:t>2</a:t>
            </a:r>
            <a:r>
              <a:rPr sz="1050" i="1" spc="-67" baseline="-15873" dirty="0">
                <a:latin typeface="Arial"/>
                <a:cs typeface="Arial"/>
              </a:rPr>
              <a:t> </a:t>
            </a:r>
            <a:r>
              <a:rPr sz="900" spc="-50" dirty="0">
                <a:latin typeface="Arial"/>
                <a:cs typeface="Arial"/>
              </a:rPr>
              <a:t>,</a:t>
            </a:r>
            <a:r>
              <a:rPr sz="900" dirty="0">
                <a:latin typeface="Arial"/>
                <a:cs typeface="Arial"/>
              </a:rPr>
              <a:t> and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so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spc="-25" dirty="0">
                <a:latin typeface="Arial"/>
                <a:cs typeface="Arial"/>
              </a:rPr>
              <a:t>on.</a:t>
            </a:r>
            <a:endParaRPr sz="900">
              <a:latin typeface="Arial"/>
              <a:cs typeface="Arial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0" y="3348469"/>
            <a:ext cx="2304415" cy="107950"/>
          </a:xfrm>
          <a:custGeom>
            <a:avLst/>
            <a:gdLst/>
            <a:ahLst/>
            <a:cxnLst/>
            <a:rect l="l" t="t" r="r" b="b"/>
            <a:pathLst>
              <a:path w="2304415" h="107950">
                <a:moveTo>
                  <a:pt x="2303995" y="0"/>
                </a:moveTo>
                <a:lnTo>
                  <a:pt x="0" y="0"/>
                </a:lnTo>
                <a:lnTo>
                  <a:pt x="0" y="107530"/>
                </a:lnTo>
                <a:lnTo>
                  <a:pt x="2303995" y="107530"/>
                </a:lnTo>
                <a:lnTo>
                  <a:pt x="2303995" y="0"/>
                </a:lnTo>
                <a:close/>
              </a:path>
            </a:pathLst>
          </a:custGeom>
          <a:solidFill>
            <a:srgbClr val="ADADE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 txBox="1"/>
          <p:nvPr/>
        </p:nvSpPr>
        <p:spPr>
          <a:xfrm>
            <a:off x="53467" y="3346954"/>
            <a:ext cx="518159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500" spc="-10" dirty="0">
                <a:latin typeface="Arial"/>
                <a:cs typeface="Arial"/>
                <a:hlinkClick r:id="rId5" action="ppaction://hlinksldjump"/>
              </a:rPr>
              <a:t>Trusting</a:t>
            </a:r>
            <a:r>
              <a:rPr sz="500" spc="-5" dirty="0">
                <a:latin typeface="Arial"/>
                <a:cs typeface="Arial"/>
                <a:hlinkClick r:id="rId5" action="ppaction://hlinksldjump"/>
              </a:rPr>
              <a:t> </a:t>
            </a:r>
            <a:r>
              <a:rPr sz="500" dirty="0">
                <a:latin typeface="Arial"/>
                <a:cs typeface="Arial"/>
                <a:hlinkClick r:id="rId5" action="ppaction://hlinksldjump"/>
              </a:rPr>
              <a:t>a</a:t>
            </a:r>
            <a:r>
              <a:rPr sz="500" spc="-5" dirty="0">
                <a:latin typeface="Arial"/>
                <a:cs typeface="Arial"/>
                <a:hlinkClick r:id="rId5" action="ppaction://hlinksldjump"/>
              </a:rPr>
              <a:t> </a:t>
            </a:r>
            <a:r>
              <a:rPr sz="500" spc="-10" dirty="0">
                <a:latin typeface="Arial"/>
                <a:cs typeface="Arial"/>
                <a:hlinkClick r:id="rId5" action="ppaction://hlinksldjump"/>
              </a:rPr>
              <a:t>system</a:t>
            </a:r>
            <a:endParaRPr sz="500">
              <a:latin typeface="Arial"/>
              <a:cs typeface="Arial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2303995" y="3348469"/>
            <a:ext cx="2304415" cy="107950"/>
          </a:xfrm>
          <a:custGeom>
            <a:avLst/>
            <a:gdLst/>
            <a:ahLst/>
            <a:cxnLst/>
            <a:rect l="l" t="t" r="r" b="b"/>
            <a:pathLst>
              <a:path w="2304415" h="107950">
                <a:moveTo>
                  <a:pt x="2303995" y="0"/>
                </a:moveTo>
                <a:lnTo>
                  <a:pt x="0" y="0"/>
                </a:lnTo>
                <a:lnTo>
                  <a:pt x="0" y="107530"/>
                </a:lnTo>
                <a:lnTo>
                  <a:pt x="2303995" y="107530"/>
                </a:lnTo>
                <a:lnTo>
                  <a:pt x="2303995" y="0"/>
                </a:lnTo>
                <a:close/>
              </a:path>
            </a:pathLst>
          </a:custGeom>
          <a:solidFill>
            <a:srgbClr val="8484D1"/>
          </a:solid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  <p:transition>
    <p:fade/>
  </p:transition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467" y="-1515"/>
            <a:ext cx="4501515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4119879" algn="l"/>
              </a:tabLst>
            </a:pPr>
            <a:r>
              <a:rPr sz="500" spc="-10" dirty="0">
                <a:latin typeface="Arial"/>
                <a:cs typeface="Arial"/>
                <a:hlinkClick r:id="rId2" action="ppaction://hlinksldjump"/>
              </a:rPr>
              <a:t>Security</a:t>
            </a:r>
            <a:r>
              <a:rPr sz="500" dirty="0">
                <a:latin typeface="Arial"/>
                <a:cs typeface="Arial"/>
              </a:rPr>
              <a:t>	</a:t>
            </a: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Authorization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/>
              <a:t>Access</a:t>
            </a:r>
            <a:r>
              <a:rPr spc="-50" dirty="0"/>
              <a:t> </a:t>
            </a:r>
            <a:r>
              <a:rPr dirty="0"/>
              <a:t>control:</a:t>
            </a:r>
            <a:r>
              <a:rPr spc="25" dirty="0"/>
              <a:t> </a:t>
            </a:r>
            <a:r>
              <a:rPr dirty="0"/>
              <a:t>General</a:t>
            </a:r>
            <a:r>
              <a:rPr spc="-50" dirty="0"/>
              <a:t> </a:t>
            </a:r>
            <a:r>
              <a:rPr spc="-10" dirty="0"/>
              <a:t>model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343128" y="499307"/>
            <a:ext cx="3938904" cy="343535"/>
          </a:xfrm>
          <a:prstGeom prst="rect">
            <a:avLst/>
          </a:prstGeom>
        </p:spPr>
        <p:txBody>
          <a:bodyPr vert="horz" wrap="square" lIns="0" tIns="2730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15"/>
              </a:spcBef>
            </a:pP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Authorization</a:t>
            </a:r>
            <a:endParaRPr sz="1000">
              <a:latin typeface="Arial"/>
              <a:cs typeface="Arial"/>
            </a:endParaRPr>
          </a:p>
          <a:p>
            <a:pPr marL="16510">
              <a:lnSpc>
                <a:spcPct val="100000"/>
              </a:lnSpc>
              <a:spcBef>
                <a:spcPts val="105"/>
              </a:spcBef>
            </a:pPr>
            <a:r>
              <a:rPr sz="900" spc="-10" dirty="0">
                <a:latin typeface="Arial"/>
                <a:cs typeface="Arial"/>
              </a:rPr>
              <a:t>Making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sure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that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authenticated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entities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have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only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access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to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specific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resources.</a:t>
            </a:r>
            <a:endParaRPr sz="900">
              <a:latin typeface="Arial"/>
              <a:cs typeface="Arial"/>
            </a:endParaRPr>
          </a:p>
        </p:txBody>
      </p:sp>
      <p:pic>
        <p:nvPicPr>
          <p:cNvPr id="5" name="object 5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169266" y="951349"/>
            <a:ext cx="2277045" cy="505081"/>
          </a:xfrm>
          <a:prstGeom prst="rect">
            <a:avLst/>
          </a:prstGeom>
        </p:spPr>
      </p:pic>
      <p:sp>
        <p:nvSpPr>
          <p:cNvPr id="6" name="object 6"/>
          <p:cNvSpPr txBox="1"/>
          <p:nvPr/>
        </p:nvSpPr>
        <p:spPr>
          <a:xfrm>
            <a:off x="343763" y="1548636"/>
            <a:ext cx="3836035" cy="496570"/>
          </a:xfrm>
          <a:prstGeom prst="rect">
            <a:avLst/>
          </a:prstGeom>
        </p:spPr>
        <p:txBody>
          <a:bodyPr vert="horz" wrap="square" lIns="0" tIns="27305" rIns="0" bIns="0" rtlCol="0">
            <a:spAutoFit/>
          </a:bodyPr>
          <a:lstStyle/>
          <a:p>
            <a:pPr marL="15875">
              <a:lnSpc>
                <a:spcPct val="100000"/>
              </a:lnSpc>
              <a:spcBef>
                <a:spcPts val="215"/>
              </a:spcBef>
            </a:pPr>
            <a:r>
              <a:rPr sz="1000" spc="-10" dirty="0">
                <a:solidFill>
                  <a:srgbClr val="C80000"/>
                </a:solidFill>
                <a:latin typeface="Arial"/>
                <a:cs typeface="Arial"/>
              </a:rPr>
              <a:t>Observation</a:t>
            </a:r>
            <a:endParaRPr sz="1000">
              <a:latin typeface="Arial"/>
              <a:cs typeface="Arial"/>
            </a:endParaRPr>
          </a:p>
          <a:p>
            <a:pPr marL="15875" marR="5080" indent="-3810">
              <a:lnSpc>
                <a:spcPts val="1210"/>
              </a:lnSpc>
              <a:spcBef>
                <a:spcPts val="35"/>
              </a:spcBef>
            </a:pPr>
            <a:r>
              <a:rPr sz="900" dirty="0">
                <a:latin typeface="Arial"/>
                <a:cs typeface="Arial"/>
              </a:rPr>
              <a:t>The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reference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monitor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needs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to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be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tamperproof</a:t>
            </a:r>
            <a:r>
              <a:rPr sz="900" dirty="0">
                <a:latin typeface="Arial"/>
                <a:cs typeface="Arial"/>
              </a:rPr>
              <a:t>:</a:t>
            </a:r>
            <a:r>
              <a:rPr sz="900" spc="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it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is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generally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implemented </a:t>
            </a:r>
            <a:r>
              <a:rPr sz="900" dirty="0">
                <a:latin typeface="Arial"/>
                <a:cs typeface="Arial"/>
              </a:rPr>
              <a:t>under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full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control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of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operating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system,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or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secure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server.</a:t>
            </a:r>
            <a:endParaRPr sz="900">
              <a:latin typeface="Arial"/>
              <a:cs typeface="Arial"/>
            </a:endParaRPr>
          </a:p>
        </p:txBody>
      </p:sp>
      <p:grpSp>
        <p:nvGrpSpPr>
          <p:cNvPr id="7" name="object 7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8" name="object 8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0" name="object 10"/>
          <p:cNvSpPr txBox="1"/>
          <p:nvPr/>
        </p:nvSpPr>
        <p:spPr>
          <a:xfrm>
            <a:off x="53467" y="3349927"/>
            <a:ext cx="935990" cy="104139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dirty="0">
                <a:latin typeface="Arial"/>
                <a:cs typeface="Arial"/>
                <a:hlinkClick r:id="rId3" action="ppaction://hlinksldjump"/>
              </a:rPr>
              <a:t>General</a:t>
            </a:r>
            <a:r>
              <a:rPr sz="500" spc="-20" dirty="0"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dirty="0">
                <a:latin typeface="Arial"/>
                <a:cs typeface="Arial"/>
                <a:hlinkClick r:id="rId3" action="ppaction://hlinksldjump"/>
              </a:rPr>
              <a:t>issues</a:t>
            </a:r>
            <a:r>
              <a:rPr sz="500" spc="-20" dirty="0"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dirty="0">
                <a:latin typeface="Arial"/>
                <a:cs typeface="Arial"/>
                <a:hlinkClick r:id="rId3" action="ppaction://hlinksldjump"/>
              </a:rPr>
              <a:t>in</a:t>
            </a:r>
            <a:r>
              <a:rPr sz="500" spc="-20" dirty="0"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dirty="0">
                <a:latin typeface="Arial"/>
                <a:cs typeface="Arial"/>
                <a:hlinkClick r:id="rId3" action="ppaction://hlinksldjump"/>
              </a:rPr>
              <a:t>access</a:t>
            </a:r>
            <a:r>
              <a:rPr sz="500" spc="-20" dirty="0"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spc="-10" dirty="0">
                <a:latin typeface="Arial"/>
                <a:cs typeface="Arial"/>
                <a:hlinkClick r:id="rId3" action="ppaction://hlinksldjump"/>
              </a:rPr>
              <a:t>control</a:t>
            </a:r>
            <a:endParaRPr sz="500">
              <a:latin typeface="Arial"/>
              <a:cs typeface="Arial"/>
            </a:endParaRPr>
          </a:p>
        </p:txBody>
      </p:sp>
    </p:spTree>
  </p:cSld>
  <p:clrMapOvr>
    <a:masterClrMapping/>
  </p:clrMapOvr>
  <p:transition>
    <p:fade/>
  </p:transition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467" y="-1515"/>
            <a:ext cx="255270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500" spc="-10" dirty="0">
                <a:latin typeface="Arial"/>
                <a:cs typeface="Arial"/>
                <a:hlinkClick r:id="rId2" action="ppaction://hlinksldjump"/>
              </a:rPr>
              <a:t>Security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2303995" y="0"/>
            <a:ext cx="2304415" cy="107950"/>
          </a:xfrm>
          <a:custGeom>
            <a:avLst/>
            <a:gdLst/>
            <a:ahLst/>
            <a:cxnLst/>
            <a:rect l="l" t="t" r="r" b="b"/>
            <a:pathLst>
              <a:path w="2304415" h="107950">
                <a:moveTo>
                  <a:pt x="2303995" y="0"/>
                </a:moveTo>
                <a:lnTo>
                  <a:pt x="0" y="0"/>
                </a:lnTo>
                <a:lnTo>
                  <a:pt x="0" y="107530"/>
                </a:lnTo>
                <a:lnTo>
                  <a:pt x="2303995" y="107530"/>
                </a:lnTo>
                <a:lnTo>
                  <a:pt x="2303995" y="0"/>
                </a:lnTo>
                <a:close/>
              </a:path>
            </a:pathLst>
          </a:custGeom>
          <a:solidFill>
            <a:srgbClr val="8484D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4160875" y="-1515"/>
            <a:ext cx="393700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Authorization</a:t>
            </a:r>
            <a:endParaRPr sz="5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95300" y="197711"/>
            <a:ext cx="709295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200" spc="-10" dirty="0">
                <a:solidFill>
                  <a:srgbClr val="3333B2"/>
                </a:solidFill>
                <a:latin typeface="Arial"/>
                <a:cs typeface="Arial"/>
              </a:rPr>
              <a:t>Protection</a:t>
            </a:r>
            <a:endParaRPr sz="1200">
              <a:latin typeface="Arial"/>
              <a:cs typeface="Arial"/>
            </a:endParaRPr>
          </a:p>
        </p:txBody>
      </p:sp>
      <p:pic>
        <p:nvPicPr>
          <p:cNvPr id="6" name="object 6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569213" y="564152"/>
            <a:ext cx="1778477" cy="1075002"/>
          </a:xfrm>
          <a:prstGeom prst="rect">
            <a:avLst/>
          </a:prstGeom>
        </p:spPr>
      </p:pic>
      <p:pic>
        <p:nvPicPr>
          <p:cNvPr id="7" name="object 7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2597327" y="567418"/>
            <a:ext cx="1408207" cy="930026"/>
          </a:xfrm>
          <a:prstGeom prst="rect">
            <a:avLst/>
          </a:prstGeom>
        </p:spPr>
      </p:pic>
      <p:sp>
        <p:nvSpPr>
          <p:cNvPr id="8" name="object 8"/>
          <p:cNvSpPr txBox="1"/>
          <p:nvPr/>
        </p:nvSpPr>
        <p:spPr>
          <a:xfrm>
            <a:off x="759599" y="1689717"/>
            <a:ext cx="1399540" cy="16256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900" dirty="0">
                <a:latin typeface="Arial"/>
                <a:cs typeface="Arial"/>
              </a:rPr>
              <a:t>...against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invalid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operations</a:t>
            </a:r>
            <a:endParaRPr sz="900">
              <a:latin typeface="Arial"/>
              <a:cs typeface="Arial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2519625" y="1689717"/>
            <a:ext cx="1564005" cy="16256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900" dirty="0">
                <a:latin typeface="Arial"/>
                <a:cs typeface="Arial"/>
              </a:rPr>
              <a:t>...against</a:t>
            </a:r>
            <a:r>
              <a:rPr sz="900" spc="-5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unauthorized</a:t>
            </a:r>
            <a:r>
              <a:rPr sz="900" spc="-5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access</a:t>
            </a:r>
            <a:endParaRPr sz="900">
              <a:latin typeface="Arial"/>
              <a:cs typeface="Arial"/>
            </a:endParaRPr>
          </a:p>
        </p:txBody>
      </p:sp>
      <p:pic>
        <p:nvPicPr>
          <p:cNvPr id="10" name="object 10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1598764" y="2033410"/>
            <a:ext cx="1442128" cy="924733"/>
          </a:xfrm>
          <a:prstGeom prst="rect">
            <a:avLst/>
          </a:prstGeom>
        </p:spPr>
      </p:pic>
      <p:sp>
        <p:nvSpPr>
          <p:cNvPr id="11" name="object 11"/>
          <p:cNvSpPr txBox="1"/>
          <p:nvPr/>
        </p:nvSpPr>
        <p:spPr>
          <a:xfrm>
            <a:off x="1491183" y="3007443"/>
            <a:ext cx="1626235" cy="16256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900" dirty="0">
                <a:latin typeface="Arial"/>
                <a:cs typeface="Arial"/>
              </a:rPr>
              <a:t>...against</a:t>
            </a:r>
            <a:r>
              <a:rPr sz="900" spc="-5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unauthorized</a:t>
            </a:r>
            <a:r>
              <a:rPr sz="900" spc="-5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invokers</a:t>
            </a:r>
            <a:endParaRPr sz="900">
              <a:latin typeface="Arial"/>
              <a:cs typeface="Arial"/>
            </a:endParaRPr>
          </a:p>
        </p:txBody>
      </p:sp>
      <p:grpSp>
        <p:nvGrpSpPr>
          <p:cNvPr id="12" name="object 12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13" name="object 13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" name="object 14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5" name="object 15"/>
          <p:cNvSpPr txBox="1"/>
          <p:nvPr/>
        </p:nvSpPr>
        <p:spPr>
          <a:xfrm>
            <a:off x="53467" y="3349927"/>
            <a:ext cx="935990" cy="104139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dirty="0">
                <a:latin typeface="Arial"/>
                <a:cs typeface="Arial"/>
                <a:hlinkClick r:id="rId3" action="ppaction://hlinksldjump"/>
              </a:rPr>
              <a:t>General</a:t>
            </a:r>
            <a:r>
              <a:rPr sz="500" spc="-20" dirty="0"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dirty="0">
                <a:latin typeface="Arial"/>
                <a:cs typeface="Arial"/>
                <a:hlinkClick r:id="rId3" action="ppaction://hlinksldjump"/>
              </a:rPr>
              <a:t>issues</a:t>
            </a:r>
            <a:r>
              <a:rPr sz="500" spc="-20" dirty="0"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dirty="0">
                <a:latin typeface="Arial"/>
                <a:cs typeface="Arial"/>
                <a:hlinkClick r:id="rId3" action="ppaction://hlinksldjump"/>
              </a:rPr>
              <a:t>in</a:t>
            </a:r>
            <a:r>
              <a:rPr sz="500" spc="-20" dirty="0"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dirty="0">
                <a:latin typeface="Arial"/>
                <a:cs typeface="Arial"/>
                <a:hlinkClick r:id="rId3" action="ppaction://hlinksldjump"/>
              </a:rPr>
              <a:t>access</a:t>
            </a:r>
            <a:r>
              <a:rPr sz="500" spc="-20" dirty="0"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spc="-10" dirty="0">
                <a:latin typeface="Arial"/>
                <a:cs typeface="Arial"/>
                <a:hlinkClick r:id="rId3" action="ppaction://hlinksldjump"/>
              </a:rPr>
              <a:t>control</a:t>
            </a:r>
            <a:endParaRPr sz="500">
              <a:latin typeface="Arial"/>
              <a:cs typeface="Arial"/>
            </a:endParaRPr>
          </a:p>
        </p:txBody>
      </p:sp>
    </p:spTree>
  </p:cSld>
  <p:clrMapOvr>
    <a:masterClrMapping/>
  </p:clrMapOvr>
  <p:transition>
    <p:fade/>
  </p:transition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467" y="-1515"/>
            <a:ext cx="4501515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4119879" algn="l"/>
              </a:tabLst>
            </a:pPr>
            <a:r>
              <a:rPr sz="500" spc="-10" dirty="0">
                <a:latin typeface="Arial"/>
                <a:cs typeface="Arial"/>
                <a:hlinkClick r:id="rId2" action="ppaction://hlinksldjump"/>
              </a:rPr>
              <a:t>Security</a:t>
            </a:r>
            <a:r>
              <a:rPr sz="500" dirty="0">
                <a:latin typeface="Arial"/>
                <a:cs typeface="Arial"/>
              </a:rPr>
              <a:t>	</a:t>
            </a: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Authorization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/>
              <a:t>Access</a:t>
            </a:r>
            <a:r>
              <a:rPr spc="-45" dirty="0"/>
              <a:t> </a:t>
            </a:r>
            <a:r>
              <a:rPr dirty="0"/>
              <a:t>control</a:t>
            </a:r>
            <a:r>
              <a:rPr spc="-40" dirty="0"/>
              <a:t> </a:t>
            </a:r>
            <a:r>
              <a:rPr spc="-10" dirty="0"/>
              <a:t>policies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442125" y="499583"/>
            <a:ext cx="3818254" cy="14020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70815" marR="193675" indent="-158750">
              <a:lnSpc>
                <a:spcPct val="111600"/>
              </a:lnSpc>
              <a:spcBef>
                <a:spcPts val="100"/>
              </a:spcBef>
              <a:buClr>
                <a:srgbClr val="3333B2"/>
              </a:buClr>
              <a:buAutoNum type="arabicPeriod"/>
              <a:tabLst>
                <a:tab pos="171450" algn="l"/>
              </a:tabLst>
            </a:pPr>
            <a:r>
              <a:rPr sz="900" dirty="0">
                <a:solidFill>
                  <a:srgbClr val="C80000"/>
                </a:solidFill>
                <a:latin typeface="Arial"/>
                <a:cs typeface="Arial"/>
              </a:rPr>
              <a:t>Mandatory</a:t>
            </a:r>
            <a:r>
              <a:rPr sz="900" spc="-20" dirty="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C80000"/>
                </a:solidFill>
                <a:latin typeface="Arial"/>
                <a:cs typeface="Arial"/>
              </a:rPr>
              <a:t>access</a:t>
            </a:r>
            <a:r>
              <a:rPr sz="900" spc="-15" dirty="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C80000"/>
                </a:solidFill>
                <a:latin typeface="Arial"/>
                <a:cs typeface="Arial"/>
              </a:rPr>
              <a:t>control</a:t>
            </a:r>
            <a:r>
              <a:rPr sz="900" dirty="0">
                <a:latin typeface="Arial"/>
                <a:cs typeface="Arial"/>
              </a:rPr>
              <a:t>:</a:t>
            </a:r>
            <a:r>
              <a:rPr sz="900" spc="4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central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administration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defines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who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spc="-20" dirty="0">
                <a:latin typeface="Arial"/>
                <a:cs typeface="Arial"/>
              </a:rPr>
              <a:t>gets </a:t>
            </a:r>
            <a:r>
              <a:rPr sz="900" dirty="0">
                <a:latin typeface="Arial"/>
                <a:cs typeface="Arial"/>
              </a:rPr>
              <a:t>access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to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what.</a:t>
            </a:r>
            <a:endParaRPr sz="900">
              <a:latin typeface="Arial"/>
              <a:cs typeface="Arial"/>
            </a:endParaRPr>
          </a:p>
          <a:p>
            <a:pPr marL="170815" marR="5080" indent="-158750">
              <a:lnSpc>
                <a:spcPct val="111600"/>
              </a:lnSpc>
              <a:spcBef>
                <a:spcPts val="400"/>
              </a:spcBef>
              <a:buClr>
                <a:srgbClr val="3333B2"/>
              </a:buClr>
              <a:buAutoNum type="arabicPeriod"/>
              <a:tabLst>
                <a:tab pos="171450" algn="l"/>
              </a:tabLst>
            </a:pPr>
            <a:r>
              <a:rPr sz="900" spc="-10" dirty="0">
                <a:solidFill>
                  <a:srgbClr val="C80000"/>
                </a:solidFill>
                <a:latin typeface="Arial"/>
                <a:cs typeface="Arial"/>
              </a:rPr>
              <a:t>Discretionary</a:t>
            </a:r>
            <a:r>
              <a:rPr sz="900" spc="-30" dirty="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C80000"/>
                </a:solidFill>
                <a:latin typeface="Arial"/>
                <a:cs typeface="Arial"/>
              </a:rPr>
              <a:t>access</a:t>
            </a:r>
            <a:r>
              <a:rPr sz="900" spc="-25" dirty="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C80000"/>
                </a:solidFill>
                <a:latin typeface="Arial"/>
                <a:cs typeface="Arial"/>
              </a:rPr>
              <a:t>control</a:t>
            </a:r>
            <a:r>
              <a:rPr sz="900" dirty="0">
                <a:latin typeface="Arial"/>
                <a:cs typeface="Arial"/>
              </a:rPr>
              <a:t>:</a:t>
            </a:r>
            <a:r>
              <a:rPr sz="900" spc="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owner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of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an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object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can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change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access </a:t>
            </a:r>
            <a:r>
              <a:rPr sz="900" dirty="0">
                <a:latin typeface="Arial"/>
                <a:cs typeface="Arial"/>
              </a:rPr>
              <a:t>rights,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but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also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who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may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have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access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to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that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object.</a:t>
            </a:r>
            <a:endParaRPr sz="900">
              <a:latin typeface="Arial"/>
              <a:cs typeface="Arial"/>
            </a:endParaRPr>
          </a:p>
          <a:p>
            <a:pPr marL="170815" marR="226695" indent="-158750">
              <a:lnSpc>
                <a:spcPct val="111600"/>
              </a:lnSpc>
              <a:spcBef>
                <a:spcPts val="395"/>
              </a:spcBef>
              <a:buClr>
                <a:srgbClr val="3333B2"/>
              </a:buClr>
              <a:buAutoNum type="arabicPeriod"/>
              <a:tabLst>
                <a:tab pos="171450" algn="l"/>
              </a:tabLst>
            </a:pPr>
            <a:r>
              <a:rPr sz="900" spc="-10" dirty="0">
                <a:solidFill>
                  <a:srgbClr val="C80000"/>
                </a:solidFill>
                <a:latin typeface="Arial"/>
                <a:cs typeface="Arial"/>
              </a:rPr>
              <a:t>Role-</a:t>
            </a:r>
            <a:r>
              <a:rPr sz="900" dirty="0">
                <a:solidFill>
                  <a:srgbClr val="C80000"/>
                </a:solidFill>
                <a:latin typeface="Arial"/>
                <a:cs typeface="Arial"/>
              </a:rPr>
              <a:t>based</a:t>
            </a:r>
            <a:r>
              <a:rPr sz="900" spc="-25" dirty="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C80000"/>
                </a:solidFill>
                <a:latin typeface="Arial"/>
                <a:cs typeface="Arial"/>
              </a:rPr>
              <a:t>access</a:t>
            </a:r>
            <a:r>
              <a:rPr sz="900" spc="-25" dirty="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C80000"/>
                </a:solidFill>
                <a:latin typeface="Arial"/>
                <a:cs typeface="Arial"/>
              </a:rPr>
              <a:t>control</a:t>
            </a:r>
            <a:r>
              <a:rPr sz="900" dirty="0">
                <a:latin typeface="Arial"/>
                <a:cs typeface="Arial"/>
              </a:rPr>
              <a:t>:</a:t>
            </a:r>
            <a:r>
              <a:rPr sz="900" spc="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Users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are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not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authorized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based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on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their identity,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but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based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on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role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they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have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within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an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organization.</a:t>
            </a:r>
            <a:endParaRPr sz="900">
              <a:latin typeface="Arial"/>
              <a:cs typeface="Arial"/>
            </a:endParaRPr>
          </a:p>
          <a:p>
            <a:pPr marL="166370" marR="135890" indent="-154305">
              <a:lnSpc>
                <a:spcPct val="111600"/>
              </a:lnSpc>
              <a:spcBef>
                <a:spcPts val="400"/>
              </a:spcBef>
              <a:buClr>
                <a:srgbClr val="3333B2"/>
              </a:buClr>
              <a:buAutoNum type="arabicPeriod"/>
              <a:tabLst>
                <a:tab pos="171450" algn="l"/>
              </a:tabLst>
            </a:pPr>
            <a:r>
              <a:rPr sz="900" spc="-10" dirty="0">
                <a:solidFill>
                  <a:srgbClr val="C80000"/>
                </a:solidFill>
                <a:latin typeface="Arial"/>
                <a:cs typeface="Arial"/>
              </a:rPr>
              <a:t>Attribute-</a:t>
            </a:r>
            <a:r>
              <a:rPr sz="900" dirty="0">
                <a:solidFill>
                  <a:srgbClr val="C80000"/>
                </a:solidFill>
                <a:latin typeface="Arial"/>
                <a:cs typeface="Arial"/>
              </a:rPr>
              <a:t>based</a:t>
            </a:r>
            <a:r>
              <a:rPr sz="900" spc="-25" dirty="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C80000"/>
                </a:solidFill>
                <a:latin typeface="Arial"/>
                <a:cs typeface="Arial"/>
              </a:rPr>
              <a:t>access</a:t>
            </a:r>
            <a:r>
              <a:rPr sz="900" spc="-20" dirty="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C80000"/>
                </a:solidFill>
                <a:latin typeface="Arial"/>
                <a:cs typeface="Arial"/>
              </a:rPr>
              <a:t>control</a:t>
            </a:r>
            <a:r>
              <a:rPr sz="900" dirty="0">
                <a:latin typeface="Arial"/>
                <a:cs typeface="Arial"/>
              </a:rPr>
              <a:t>:</a:t>
            </a:r>
            <a:r>
              <a:rPr sz="900" spc="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Attributes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of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users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and</a:t>
            </a:r>
            <a:r>
              <a:rPr sz="900" spc="-2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of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objects</a:t>
            </a:r>
            <a:r>
              <a:rPr sz="900" spc="-20" dirty="0">
                <a:latin typeface="Arial"/>
                <a:cs typeface="Arial"/>
              </a:rPr>
              <a:t> they </a:t>
            </a:r>
            <a:r>
              <a:rPr sz="900" dirty="0">
                <a:latin typeface="Arial"/>
                <a:cs typeface="Arial"/>
              </a:rPr>
              <a:t>want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to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access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are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considered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for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deciding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on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specific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access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rule.</a:t>
            </a:r>
            <a:endParaRPr sz="900">
              <a:latin typeface="Arial"/>
              <a:cs typeface="Arial"/>
            </a:endParaRPr>
          </a:p>
        </p:txBody>
      </p:sp>
      <p:grpSp>
        <p:nvGrpSpPr>
          <p:cNvPr id="5" name="object 5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6" name="object 6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8" name="object 8"/>
          <p:cNvSpPr txBox="1"/>
          <p:nvPr/>
        </p:nvSpPr>
        <p:spPr>
          <a:xfrm>
            <a:off x="53467" y="3349927"/>
            <a:ext cx="935990" cy="104139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dirty="0">
                <a:latin typeface="Arial"/>
                <a:cs typeface="Arial"/>
                <a:hlinkClick r:id="rId3" action="ppaction://hlinksldjump"/>
              </a:rPr>
              <a:t>General</a:t>
            </a:r>
            <a:r>
              <a:rPr sz="500" spc="-20" dirty="0"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dirty="0">
                <a:latin typeface="Arial"/>
                <a:cs typeface="Arial"/>
                <a:hlinkClick r:id="rId3" action="ppaction://hlinksldjump"/>
              </a:rPr>
              <a:t>issues</a:t>
            </a:r>
            <a:r>
              <a:rPr sz="500" spc="-20" dirty="0"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dirty="0">
                <a:latin typeface="Arial"/>
                <a:cs typeface="Arial"/>
                <a:hlinkClick r:id="rId3" action="ppaction://hlinksldjump"/>
              </a:rPr>
              <a:t>in</a:t>
            </a:r>
            <a:r>
              <a:rPr sz="500" spc="-20" dirty="0"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dirty="0">
                <a:latin typeface="Arial"/>
                <a:cs typeface="Arial"/>
                <a:hlinkClick r:id="rId3" action="ppaction://hlinksldjump"/>
              </a:rPr>
              <a:t>access</a:t>
            </a:r>
            <a:r>
              <a:rPr sz="500" spc="-20" dirty="0"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spc="-10" dirty="0">
                <a:latin typeface="Arial"/>
                <a:cs typeface="Arial"/>
                <a:hlinkClick r:id="rId3" action="ppaction://hlinksldjump"/>
              </a:rPr>
              <a:t>control</a:t>
            </a:r>
            <a:endParaRPr sz="500">
              <a:latin typeface="Arial"/>
              <a:cs typeface="Arial"/>
            </a:endParaRPr>
          </a:p>
        </p:txBody>
      </p:sp>
    </p:spTree>
  </p:cSld>
  <p:clrMapOvr>
    <a:masterClrMapping/>
  </p:clrMapOvr>
  <p:transition>
    <p:fade/>
  </p:transition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467" y="-1515"/>
            <a:ext cx="4501515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4119879" algn="l"/>
              </a:tabLst>
            </a:pPr>
            <a:r>
              <a:rPr sz="500" spc="-10" dirty="0">
                <a:latin typeface="Arial"/>
                <a:cs typeface="Arial"/>
                <a:hlinkClick r:id="rId2" action="ppaction://hlinksldjump"/>
              </a:rPr>
              <a:t>Security</a:t>
            </a:r>
            <a:r>
              <a:rPr sz="500" dirty="0">
                <a:latin typeface="Arial"/>
                <a:cs typeface="Arial"/>
              </a:rPr>
              <a:t>	</a:t>
            </a: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Authorization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/>
              <a:t>Access</a:t>
            </a:r>
            <a:r>
              <a:rPr spc="-45" dirty="0"/>
              <a:t> </a:t>
            </a:r>
            <a:r>
              <a:rPr dirty="0"/>
              <a:t>control</a:t>
            </a:r>
            <a:r>
              <a:rPr spc="-40" dirty="0"/>
              <a:t> </a:t>
            </a:r>
            <a:r>
              <a:rPr spc="-10" dirty="0"/>
              <a:t>matrix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343204" y="471706"/>
            <a:ext cx="3940175" cy="549275"/>
          </a:xfrm>
          <a:prstGeom prst="rect">
            <a:avLst/>
          </a:prstGeom>
        </p:spPr>
        <p:txBody>
          <a:bodyPr vert="horz" wrap="square" lIns="0" tIns="5524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434"/>
              </a:spcBef>
            </a:pP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Theory</a:t>
            </a:r>
            <a:endParaRPr sz="1000">
              <a:latin typeface="Arial"/>
              <a:cs typeface="Arial"/>
            </a:endParaRPr>
          </a:p>
          <a:p>
            <a:pPr marL="12700" marR="5080" indent="3810">
              <a:lnSpc>
                <a:spcPct val="111600"/>
              </a:lnSpc>
              <a:spcBef>
                <a:spcPts val="175"/>
              </a:spcBef>
            </a:pPr>
            <a:r>
              <a:rPr sz="900" dirty="0">
                <a:latin typeface="Arial"/>
                <a:cs typeface="Arial"/>
              </a:rPr>
              <a:t>Construct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matrix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in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which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i="1" spc="-60" dirty="0">
                <a:latin typeface="Arial"/>
                <a:cs typeface="Arial"/>
              </a:rPr>
              <a:t>M</a:t>
            </a:r>
            <a:r>
              <a:rPr sz="900" spc="-60" dirty="0">
                <a:latin typeface="Arial"/>
                <a:cs typeface="Arial"/>
              </a:rPr>
              <a:t>[</a:t>
            </a:r>
            <a:r>
              <a:rPr sz="900" i="1" spc="-60" dirty="0">
                <a:latin typeface="Arial"/>
                <a:cs typeface="Arial"/>
              </a:rPr>
              <a:t>s</a:t>
            </a:r>
            <a:r>
              <a:rPr sz="900" i="1" spc="-60" dirty="0">
                <a:latin typeface="Menlo"/>
                <a:cs typeface="Menlo"/>
              </a:rPr>
              <a:t>,</a:t>
            </a:r>
            <a:r>
              <a:rPr sz="900" i="1" spc="-445" dirty="0">
                <a:latin typeface="Menlo"/>
                <a:cs typeface="Menlo"/>
              </a:rPr>
              <a:t> </a:t>
            </a:r>
            <a:r>
              <a:rPr sz="900" i="1" dirty="0">
                <a:latin typeface="Arial"/>
                <a:cs typeface="Arial"/>
              </a:rPr>
              <a:t>o</a:t>
            </a:r>
            <a:r>
              <a:rPr sz="900" dirty="0">
                <a:latin typeface="Arial"/>
                <a:cs typeface="Arial"/>
              </a:rPr>
              <a:t>]</a:t>
            </a:r>
            <a:r>
              <a:rPr sz="900" spc="-1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describes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access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rights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subject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i="1" dirty="0">
                <a:latin typeface="Arial"/>
                <a:cs typeface="Arial"/>
              </a:rPr>
              <a:t>s</a:t>
            </a:r>
            <a:r>
              <a:rPr sz="900" i="1" spc="15" dirty="0">
                <a:latin typeface="Arial"/>
                <a:cs typeface="Arial"/>
              </a:rPr>
              <a:t> </a:t>
            </a:r>
            <a:r>
              <a:rPr sz="900" spc="-25" dirty="0">
                <a:latin typeface="Arial"/>
                <a:cs typeface="Arial"/>
              </a:rPr>
              <a:t>has </a:t>
            </a:r>
            <a:r>
              <a:rPr sz="900" dirty="0">
                <a:latin typeface="Arial"/>
                <a:cs typeface="Arial"/>
              </a:rPr>
              <a:t>with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respect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to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object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i="1" dirty="0">
                <a:latin typeface="Arial"/>
                <a:cs typeface="Arial"/>
              </a:rPr>
              <a:t>o</a:t>
            </a:r>
            <a:r>
              <a:rPr sz="900" dirty="0">
                <a:latin typeface="Arial"/>
                <a:cs typeface="Arial"/>
              </a:rPr>
              <a:t>.</a:t>
            </a:r>
            <a:r>
              <a:rPr sz="900" spc="35" dirty="0">
                <a:latin typeface="Arial"/>
                <a:cs typeface="Arial"/>
              </a:rPr>
              <a:t> </a:t>
            </a: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Impractical</a:t>
            </a:r>
            <a:r>
              <a:rPr sz="900" dirty="0">
                <a:latin typeface="Arial"/>
                <a:cs typeface="Arial"/>
              </a:rPr>
              <a:t>,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so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use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solidFill>
                  <a:srgbClr val="C80000"/>
                </a:solidFill>
                <a:latin typeface="Arial"/>
                <a:cs typeface="Arial"/>
              </a:rPr>
              <a:t>access</a:t>
            </a:r>
            <a:r>
              <a:rPr sz="900" spc="-20" dirty="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C80000"/>
                </a:solidFill>
                <a:latin typeface="Arial"/>
                <a:cs typeface="Arial"/>
              </a:rPr>
              <a:t>control</a:t>
            </a:r>
            <a:r>
              <a:rPr sz="900" spc="-25" dirty="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C80000"/>
                </a:solidFill>
                <a:latin typeface="Arial"/>
                <a:cs typeface="Arial"/>
              </a:rPr>
              <a:t>lists</a:t>
            </a:r>
            <a:r>
              <a:rPr sz="900" spc="-25" dirty="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or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10" dirty="0">
                <a:solidFill>
                  <a:srgbClr val="C80000"/>
                </a:solidFill>
                <a:latin typeface="Arial"/>
                <a:cs typeface="Arial"/>
              </a:rPr>
              <a:t>capabilities</a:t>
            </a:r>
            <a:r>
              <a:rPr sz="900" spc="-10" dirty="0">
                <a:latin typeface="Arial"/>
                <a:cs typeface="Arial"/>
              </a:rPr>
              <a:t>.</a:t>
            </a:r>
            <a:endParaRPr sz="900">
              <a:latin typeface="Arial"/>
              <a:cs typeface="Arial"/>
            </a:endParaRPr>
          </a:p>
        </p:txBody>
      </p:sp>
      <p:pic>
        <p:nvPicPr>
          <p:cNvPr id="5" name="object 5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837387" y="1096049"/>
            <a:ext cx="2933349" cy="843139"/>
          </a:xfrm>
          <a:prstGeom prst="rect">
            <a:avLst/>
          </a:prstGeom>
        </p:spPr>
      </p:pic>
      <p:sp>
        <p:nvSpPr>
          <p:cNvPr id="6" name="object 6"/>
          <p:cNvSpPr txBox="1"/>
          <p:nvPr/>
        </p:nvSpPr>
        <p:spPr>
          <a:xfrm>
            <a:off x="1835696" y="1979633"/>
            <a:ext cx="936625" cy="16256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900" dirty="0">
                <a:latin typeface="Arial"/>
                <a:cs typeface="Arial"/>
              </a:rPr>
              <a:t>Access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control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spc="-20" dirty="0">
                <a:latin typeface="Arial"/>
                <a:cs typeface="Arial"/>
              </a:rPr>
              <a:t>list</a:t>
            </a:r>
            <a:endParaRPr sz="900">
              <a:latin typeface="Arial"/>
              <a:cs typeface="Arial"/>
            </a:endParaRPr>
          </a:p>
        </p:txBody>
      </p:sp>
      <p:pic>
        <p:nvPicPr>
          <p:cNvPr id="7" name="object 7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833589" y="2158812"/>
            <a:ext cx="2934614" cy="844966"/>
          </a:xfrm>
          <a:prstGeom prst="rect">
            <a:avLst/>
          </a:prstGeom>
        </p:spPr>
      </p:pic>
      <p:sp>
        <p:nvSpPr>
          <p:cNvPr id="8" name="object 8"/>
          <p:cNvSpPr txBox="1"/>
          <p:nvPr/>
        </p:nvSpPr>
        <p:spPr>
          <a:xfrm>
            <a:off x="1997062" y="3050535"/>
            <a:ext cx="614045" cy="16256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900" spc="-10" dirty="0">
                <a:latin typeface="Arial"/>
                <a:cs typeface="Arial"/>
              </a:rPr>
              <a:t>Capabilities</a:t>
            </a:r>
            <a:endParaRPr sz="900">
              <a:latin typeface="Arial"/>
              <a:cs typeface="Arial"/>
            </a:endParaRPr>
          </a:p>
        </p:txBody>
      </p:sp>
      <p:grpSp>
        <p:nvGrpSpPr>
          <p:cNvPr id="9" name="object 9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10" name="object 10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object 11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2" name="object 12"/>
          <p:cNvSpPr txBox="1"/>
          <p:nvPr/>
        </p:nvSpPr>
        <p:spPr>
          <a:xfrm>
            <a:off x="53467" y="3349927"/>
            <a:ext cx="935990" cy="104139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dirty="0">
                <a:latin typeface="Arial"/>
                <a:cs typeface="Arial"/>
                <a:hlinkClick r:id="rId3" action="ppaction://hlinksldjump"/>
              </a:rPr>
              <a:t>General</a:t>
            </a:r>
            <a:r>
              <a:rPr sz="500" spc="-20" dirty="0"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dirty="0">
                <a:latin typeface="Arial"/>
                <a:cs typeface="Arial"/>
                <a:hlinkClick r:id="rId3" action="ppaction://hlinksldjump"/>
              </a:rPr>
              <a:t>issues</a:t>
            </a:r>
            <a:r>
              <a:rPr sz="500" spc="-20" dirty="0"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dirty="0">
                <a:latin typeface="Arial"/>
                <a:cs typeface="Arial"/>
                <a:hlinkClick r:id="rId3" action="ppaction://hlinksldjump"/>
              </a:rPr>
              <a:t>in</a:t>
            </a:r>
            <a:r>
              <a:rPr sz="500" spc="-20" dirty="0"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dirty="0">
                <a:latin typeface="Arial"/>
                <a:cs typeface="Arial"/>
                <a:hlinkClick r:id="rId3" action="ppaction://hlinksldjump"/>
              </a:rPr>
              <a:t>access</a:t>
            </a:r>
            <a:r>
              <a:rPr sz="500" spc="-20" dirty="0"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spc="-10" dirty="0">
                <a:latin typeface="Arial"/>
                <a:cs typeface="Arial"/>
                <a:hlinkClick r:id="rId3" action="ppaction://hlinksldjump"/>
              </a:rPr>
              <a:t>control</a:t>
            </a:r>
            <a:endParaRPr sz="500">
              <a:latin typeface="Arial"/>
              <a:cs typeface="Arial"/>
            </a:endParaRPr>
          </a:p>
        </p:txBody>
      </p:sp>
    </p:spTree>
  </p:cSld>
  <p:clrMapOvr>
    <a:masterClrMapping/>
  </p:clrMapOvr>
  <p:transition>
    <p:fade/>
  </p:transition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467" y="-1515"/>
            <a:ext cx="4501515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4119879" algn="l"/>
              </a:tabLst>
            </a:pPr>
            <a:r>
              <a:rPr sz="500" spc="-10" dirty="0">
                <a:latin typeface="Arial"/>
                <a:cs typeface="Arial"/>
                <a:hlinkClick r:id="rId2" action="ppaction://hlinksldjump"/>
              </a:rPr>
              <a:t>Security</a:t>
            </a:r>
            <a:r>
              <a:rPr sz="500" dirty="0">
                <a:latin typeface="Arial"/>
                <a:cs typeface="Arial"/>
              </a:rPr>
              <a:t>	</a:t>
            </a: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Authorization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95300" y="197711"/>
            <a:ext cx="3072765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/>
              <a:t>Special</a:t>
            </a:r>
            <a:r>
              <a:rPr spc="-30" dirty="0"/>
              <a:t> </a:t>
            </a:r>
            <a:r>
              <a:rPr dirty="0"/>
              <a:t>case:</a:t>
            </a:r>
            <a:r>
              <a:rPr spc="45" dirty="0"/>
              <a:t> </a:t>
            </a:r>
            <a:r>
              <a:rPr spc="-10" dirty="0"/>
              <a:t>Attribute-</a:t>
            </a:r>
            <a:r>
              <a:rPr dirty="0"/>
              <a:t>based</a:t>
            </a:r>
            <a:r>
              <a:rPr spc="-25" dirty="0"/>
              <a:t> </a:t>
            </a:r>
            <a:r>
              <a:rPr dirty="0"/>
              <a:t>Access</a:t>
            </a:r>
            <a:r>
              <a:rPr spc="-30" dirty="0"/>
              <a:t> </a:t>
            </a:r>
            <a:r>
              <a:rPr spc="-10" dirty="0"/>
              <a:t>Control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334594" y="398364"/>
            <a:ext cx="3954779" cy="2472690"/>
          </a:xfrm>
          <a:prstGeom prst="rect">
            <a:avLst/>
          </a:prstGeom>
        </p:spPr>
        <p:txBody>
          <a:bodyPr vert="horz" wrap="square" lIns="0" tIns="79375" rIns="0" bIns="0" rtlCol="0">
            <a:spAutoFit/>
          </a:bodyPr>
          <a:lstStyle/>
          <a:p>
            <a:pPr marL="25400">
              <a:lnSpc>
                <a:spcPct val="100000"/>
              </a:lnSpc>
              <a:spcBef>
                <a:spcPts val="625"/>
              </a:spcBef>
            </a:pPr>
            <a:r>
              <a:rPr sz="900" dirty="0">
                <a:latin typeface="Arial"/>
                <a:cs typeface="Arial"/>
              </a:rPr>
              <a:t>Distinguish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different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classes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of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attributes:</a:t>
            </a:r>
            <a:endParaRPr sz="900">
              <a:latin typeface="Arial"/>
              <a:cs typeface="Arial"/>
            </a:endParaRPr>
          </a:p>
          <a:p>
            <a:pPr marL="278130" marR="33020" indent="-120650">
              <a:lnSpc>
                <a:spcPct val="111600"/>
              </a:lnSpc>
              <a:spcBef>
                <a:spcPts val="395"/>
              </a:spcBef>
              <a:buClr>
                <a:srgbClr val="3333B2"/>
              </a:buClr>
              <a:buFont typeface="Menlo"/>
              <a:buChar char="•"/>
              <a:tabLst>
                <a:tab pos="278765" algn="l"/>
              </a:tabLst>
            </a:pPr>
            <a:r>
              <a:rPr sz="900" dirty="0">
                <a:solidFill>
                  <a:srgbClr val="C80000"/>
                </a:solidFill>
                <a:latin typeface="Arial"/>
                <a:cs typeface="Arial"/>
              </a:rPr>
              <a:t>User</a:t>
            </a:r>
            <a:r>
              <a:rPr sz="900" spc="-30" dirty="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C80000"/>
                </a:solidFill>
                <a:latin typeface="Arial"/>
                <a:cs typeface="Arial"/>
              </a:rPr>
              <a:t>attributes</a:t>
            </a:r>
            <a:r>
              <a:rPr sz="900" dirty="0">
                <a:latin typeface="Arial"/>
                <a:cs typeface="Arial"/>
              </a:rPr>
              <a:t>:</a:t>
            </a:r>
            <a:r>
              <a:rPr sz="900" spc="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name,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data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of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birth,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current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roles,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home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address, department,</a:t>
            </a:r>
            <a:r>
              <a:rPr sz="900" spc="-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qualifiers obtained,</a:t>
            </a:r>
            <a:r>
              <a:rPr sz="900" spc="-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contract</a:t>
            </a:r>
            <a:r>
              <a:rPr sz="900" spc="-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status,</a:t>
            </a:r>
            <a:r>
              <a:rPr sz="900" spc="-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etc.</a:t>
            </a:r>
            <a:r>
              <a:rPr sz="900" spc="5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May</a:t>
            </a:r>
            <a:r>
              <a:rPr sz="900" spc="-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also</a:t>
            </a:r>
            <a:r>
              <a:rPr sz="900" spc="-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depend</a:t>
            </a:r>
            <a:r>
              <a:rPr sz="900" spc="-5" dirty="0">
                <a:latin typeface="Arial"/>
                <a:cs typeface="Arial"/>
              </a:rPr>
              <a:t> </a:t>
            </a:r>
            <a:r>
              <a:rPr sz="900" spc="-25" dirty="0">
                <a:latin typeface="Arial"/>
                <a:cs typeface="Arial"/>
              </a:rPr>
              <a:t>on </a:t>
            </a:r>
            <a:r>
              <a:rPr sz="900" dirty="0">
                <a:latin typeface="Arial"/>
                <a:cs typeface="Arial"/>
              </a:rPr>
              <a:t>role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(e.g.,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teacher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or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student).</a:t>
            </a:r>
            <a:endParaRPr sz="900">
              <a:latin typeface="Arial"/>
              <a:cs typeface="Arial"/>
            </a:endParaRPr>
          </a:p>
          <a:p>
            <a:pPr marL="278130" marR="40640" indent="-120650">
              <a:lnSpc>
                <a:spcPct val="111600"/>
              </a:lnSpc>
              <a:spcBef>
                <a:spcPts val="400"/>
              </a:spcBef>
              <a:buClr>
                <a:srgbClr val="3333B2"/>
              </a:buClr>
              <a:buFont typeface="Menlo"/>
              <a:buChar char="•"/>
              <a:tabLst>
                <a:tab pos="278765" algn="l"/>
              </a:tabLst>
            </a:pPr>
            <a:r>
              <a:rPr sz="900" dirty="0">
                <a:solidFill>
                  <a:srgbClr val="C80000"/>
                </a:solidFill>
                <a:latin typeface="Arial"/>
                <a:cs typeface="Arial"/>
              </a:rPr>
              <a:t>Object</a:t>
            </a:r>
            <a:r>
              <a:rPr sz="900" spc="-35" dirty="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C80000"/>
                </a:solidFill>
                <a:latin typeface="Arial"/>
                <a:cs typeface="Arial"/>
              </a:rPr>
              <a:t>attributes</a:t>
            </a:r>
            <a:r>
              <a:rPr sz="900" dirty="0">
                <a:latin typeface="Arial"/>
                <a:cs typeface="Arial"/>
              </a:rPr>
              <a:t>:</a:t>
            </a:r>
            <a:r>
              <a:rPr sz="900" spc="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anything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–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creator,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last-</a:t>
            </a:r>
            <a:r>
              <a:rPr sz="900" dirty="0">
                <a:latin typeface="Arial"/>
                <a:cs typeface="Arial"/>
              </a:rPr>
              <a:t>modified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time,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version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number, </a:t>
            </a:r>
            <a:r>
              <a:rPr sz="900" dirty="0">
                <a:latin typeface="Arial"/>
                <a:cs typeface="Arial"/>
              </a:rPr>
              <a:t>file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type,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file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size,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but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also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information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related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to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its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content.</a:t>
            </a:r>
            <a:endParaRPr sz="900">
              <a:latin typeface="Arial"/>
              <a:cs typeface="Arial"/>
            </a:endParaRPr>
          </a:p>
          <a:p>
            <a:pPr marL="278130" marR="17780" indent="-120650">
              <a:lnSpc>
                <a:spcPct val="111600"/>
              </a:lnSpc>
              <a:spcBef>
                <a:spcPts val="400"/>
              </a:spcBef>
              <a:buClr>
                <a:srgbClr val="3333B2"/>
              </a:buClr>
              <a:buFont typeface="Menlo"/>
              <a:buChar char="•"/>
              <a:tabLst>
                <a:tab pos="278765" algn="l"/>
              </a:tabLst>
            </a:pPr>
            <a:r>
              <a:rPr sz="900" spc="-10" dirty="0">
                <a:solidFill>
                  <a:srgbClr val="C80000"/>
                </a:solidFill>
                <a:latin typeface="Arial"/>
                <a:cs typeface="Arial"/>
              </a:rPr>
              <a:t>Environmental</a:t>
            </a:r>
            <a:r>
              <a:rPr sz="900" spc="-20" dirty="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C80000"/>
                </a:solidFill>
                <a:latin typeface="Arial"/>
                <a:cs typeface="Arial"/>
              </a:rPr>
              <a:t>attributes</a:t>
            </a:r>
            <a:r>
              <a:rPr sz="900" dirty="0">
                <a:latin typeface="Arial"/>
                <a:cs typeface="Arial"/>
              </a:rPr>
              <a:t>:</a:t>
            </a:r>
            <a:r>
              <a:rPr sz="900" spc="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describe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current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state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of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system,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e.g., </a:t>
            </a:r>
            <a:r>
              <a:rPr sz="900" dirty="0">
                <a:latin typeface="Arial"/>
                <a:cs typeface="Arial"/>
              </a:rPr>
              <a:t>date</a:t>
            </a:r>
            <a:r>
              <a:rPr sz="900" spc="-4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and</a:t>
            </a:r>
            <a:r>
              <a:rPr sz="900" spc="-4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time,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current</a:t>
            </a:r>
            <a:r>
              <a:rPr sz="900" spc="-4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workload,</a:t>
            </a:r>
            <a:r>
              <a:rPr sz="900" spc="-4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maintenance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status,</a:t>
            </a:r>
            <a:r>
              <a:rPr sz="900" spc="-4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storage</a:t>
            </a:r>
            <a:r>
              <a:rPr sz="900" spc="-4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properties, available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services,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20" dirty="0">
                <a:latin typeface="Arial"/>
                <a:cs typeface="Arial"/>
              </a:rPr>
              <a:t>etc.</a:t>
            </a:r>
            <a:endParaRPr sz="900">
              <a:latin typeface="Arial"/>
              <a:cs typeface="Arial"/>
            </a:endParaRPr>
          </a:p>
          <a:p>
            <a:pPr marL="278130" marR="33655" indent="-120650">
              <a:lnSpc>
                <a:spcPct val="111600"/>
              </a:lnSpc>
              <a:spcBef>
                <a:spcPts val="400"/>
              </a:spcBef>
              <a:buClr>
                <a:srgbClr val="3333B2"/>
              </a:buClr>
              <a:buFont typeface="Menlo"/>
              <a:buChar char="•"/>
              <a:tabLst>
                <a:tab pos="278765" algn="l"/>
              </a:tabLst>
            </a:pPr>
            <a:r>
              <a:rPr sz="900" dirty="0">
                <a:solidFill>
                  <a:srgbClr val="C80000"/>
                </a:solidFill>
                <a:latin typeface="Arial"/>
                <a:cs typeface="Arial"/>
              </a:rPr>
              <a:t>Connection</a:t>
            </a:r>
            <a:r>
              <a:rPr sz="900" spc="-40" dirty="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C80000"/>
                </a:solidFill>
                <a:latin typeface="Arial"/>
                <a:cs typeface="Arial"/>
              </a:rPr>
              <a:t>attributes</a:t>
            </a:r>
            <a:r>
              <a:rPr sz="900" spc="-40" dirty="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provide</a:t>
            </a:r>
            <a:r>
              <a:rPr sz="900" spc="-4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information</a:t>
            </a:r>
            <a:r>
              <a:rPr sz="900" spc="-4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on</a:t>
            </a:r>
            <a:r>
              <a:rPr sz="900" spc="-4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4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current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session,</a:t>
            </a:r>
            <a:r>
              <a:rPr sz="900" spc="-4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e.g.,</a:t>
            </a:r>
            <a:r>
              <a:rPr sz="900" spc="-40" dirty="0">
                <a:latin typeface="Arial"/>
                <a:cs typeface="Arial"/>
              </a:rPr>
              <a:t> </a:t>
            </a:r>
            <a:r>
              <a:rPr sz="900" spc="-25" dirty="0">
                <a:latin typeface="Arial"/>
                <a:cs typeface="Arial"/>
              </a:rPr>
              <a:t>IP </a:t>
            </a:r>
            <a:r>
              <a:rPr sz="900" dirty="0">
                <a:latin typeface="Arial"/>
                <a:cs typeface="Arial"/>
              </a:rPr>
              <a:t>address,</a:t>
            </a:r>
            <a:r>
              <a:rPr sz="900" spc="-4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session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duration,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available</a:t>
            </a:r>
            <a:r>
              <a:rPr sz="900" spc="-4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bandwidth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and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latency</a:t>
            </a:r>
            <a:r>
              <a:rPr sz="900" spc="-4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estimates, </a:t>
            </a:r>
            <a:r>
              <a:rPr sz="900" dirty="0">
                <a:latin typeface="Arial"/>
                <a:cs typeface="Arial"/>
              </a:rPr>
              <a:t>type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and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strength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of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security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used.</a:t>
            </a:r>
            <a:endParaRPr sz="900">
              <a:latin typeface="Arial"/>
              <a:cs typeface="Arial"/>
            </a:endParaRPr>
          </a:p>
          <a:p>
            <a:pPr marL="278130" marR="138430" indent="-120650">
              <a:lnSpc>
                <a:spcPct val="111600"/>
              </a:lnSpc>
              <a:spcBef>
                <a:spcPts val="395"/>
              </a:spcBef>
              <a:buClr>
                <a:srgbClr val="3333B2"/>
              </a:buClr>
              <a:buFont typeface="Menlo"/>
              <a:buChar char="•"/>
              <a:tabLst>
                <a:tab pos="278765" algn="l"/>
              </a:tabLst>
            </a:pPr>
            <a:r>
              <a:rPr sz="900" spc="-10" dirty="0">
                <a:solidFill>
                  <a:srgbClr val="C80000"/>
                </a:solidFill>
                <a:latin typeface="Arial"/>
                <a:cs typeface="Arial"/>
              </a:rPr>
              <a:t>Administrative</a:t>
            </a:r>
            <a:r>
              <a:rPr sz="900" spc="-30" dirty="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C80000"/>
                </a:solidFill>
                <a:latin typeface="Arial"/>
                <a:cs typeface="Arial"/>
              </a:rPr>
              <a:t>attributes</a:t>
            </a:r>
            <a:r>
              <a:rPr sz="900" dirty="0">
                <a:latin typeface="Arial"/>
                <a:cs typeface="Arial"/>
              </a:rPr>
              <a:t>:</a:t>
            </a:r>
            <a:r>
              <a:rPr sz="900" spc="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reflect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global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policies,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e.g.,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minimal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security </a:t>
            </a:r>
            <a:r>
              <a:rPr sz="900" dirty="0">
                <a:latin typeface="Arial"/>
                <a:cs typeface="Arial"/>
              </a:rPr>
              <a:t>settings,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general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access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regulations,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and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maximum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session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durations.</a:t>
            </a:r>
            <a:endParaRPr sz="900">
              <a:latin typeface="Arial"/>
              <a:cs typeface="Arial"/>
            </a:endParaRPr>
          </a:p>
        </p:txBody>
      </p:sp>
      <p:grpSp>
        <p:nvGrpSpPr>
          <p:cNvPr id="5" name="object 5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6" name="object 6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8" name="object 8"/>
          <p:cNvSpPr txBox="1"/>
          <p:nvPr/>
        </p:nvSpPr>
        <p:spPr>
          <a:xfrm>
            <a:off x="53467" y="3349927"/>
            <a:ext cx="876300" cy="104139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10" dirty="0">
                <a:latin typeface="Arial"/>
                <a:cs typeface="Arial"/>
                <a:hlinkClick r:id="rId4" action="ppaction://hlinksldjump"/>
              </a:rPr>
              <a:t>Attribute-</a:t>
            </a:r>
            <a:r>
              <a:rPr sz="500" dirty="0">
                <a:latin typeface="Arial"/>
                <a:cs typeface="Arial"/>
                <a:hlinkClick r:id="rId4" action="ppaction://hlinksldjump"/>
              </a:rPr>
              <a:t>based</a:t>
            </a:r>
            <a:r>
              <a:rPr sz="500" spc="15" dirty="0">
                <a:latin typeface="Arial"/>
                <a:cs typeface="Arial"/>
                <a:hlinkClick r:id="rId4" action="ppaction://hlinksldjump"/>
              </a:rPr>
              <a:t> </a:t>
            </a:r>
            <a:r>
              <a:rPr sz="500" dirty="0">
                <a:latin typeface="Arial"/>
                <a:cs typeface="Arial"/>
                <a:hlinkClick r:id="rId4" action="ppaction://hlinksldjump"/>
              </a:rPr>
              <a:t>access</a:t>
            </a:r>
            <a:r>
              <a:rPr sz="500" spc="20" dirty="0">
                <a:latin typeface="Arial"/>
                <a:cs typeface="Arial"/>
                <a:hlinkClick r:id="rId4" action="ppaction://hlinksldjump"/>
              </a:rPr>
              <a:t> </a:t>
            </a:r>
            <a:r>
              <a:rPr sz="500" spc="-10" dirty="0">
                <a:latin typeface="Arial"/>
                <a:cs typeface="Arial"/>
                <a:hlinkClick r:id="rId4" action="ppaction://hlinksldjump"/>
              </a:rPr>
              <a:t>control</a:t>
            </a:r>
            <a:endParaRPr sz="500">
              <a:latin typeface="Arial"/>
              <a:cs typeface="Arial"/>
            </a:endParaRPr>
          </a:p>
        </p:txBody>
      </p:sp>
    </p:spTree>
  </p:cSld>
  <p:clrMapOvr>
    <a:masterClrMapping/>
  </p:clrMapOvr>
  <p:transition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467" y="-1515"/>
            <a:ext cx="4501515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3850640" algn="l"/>
              </a:tabLst>
            </a:pPr>
            <a:r>
              <a:rPr sz="500" spc="-10" dirty="0">
                <a:latin typeface="Arial"/>
                <a:cs typeface="Arial"/>
                <a:hlinkClick r:id="rId2" action="ppaction://hlinksldjump"/>
              </a:rPr>
              <a:t>Security</a:t>
            </a:r>
            <a:r>
              <a:rPr sz="500" dirty="0">
                <a:latin typeface="Arial"/>
                <a:cs typeface="Arial"/>
              </a:rPr>
              <a:t>	</a:t>
            </a: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2" action="ppaction://hlinksldjump"/>
              </a:rPr>
              <a:t>Introduction</a:t>
            </a:r>
            <a:r>
              <a:rPr sz="500" spc="-25" dirty="0">
                <a:solidFill>
                  <a:srgbClr val="FFFFFF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2" action="ppaction://hlinksldjump"/>
              </a:rPr>
              <a:t>to</a:t>
            </a:r>
            <a:r>
              <a:rPr sz="500" spc="-20" dirty="0">
                <a:solidFill>
                  <a:srgbClr val="FFFFFF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2" action="ppaction://hlinksldjump"/>
              </a:rPr>
              <a:t>security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/>
              <a:t>Security</a:t>
            </a:r>
            <a:r>
              <a:rPr spc="-35" dirty="0"/>
              <a:t> </a:t>
            </a:r>
            <a:r>
              <a:rPr spc="-10" dirty="0"/>
              <a:t>principles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467448" y="499583"/>
            <a:ext cx="3808095" cy="191198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45415" marR="309245" indent="-120650">
              <a:lnSpc>
                <a:spcPct val="111600"/>
              </a:lnSpc>
              <a:spcBef>
                <a:spcPts val="100"/>
              </a:spcBef>
              <a:buClr>
                <a:srgbClr val="3333B2"/>
              </a:buClr>
              <a:buFont typeface="Menlo"/>
              <a:buChar char="•"/>
              <a:tabLst>
                <a:tab pos="146050" algn="l"/>
              </a:tabLst>
            </a:pPr>
            <a:r>
              <a:rPr sz="900" spc="-20" dirty="0">
                <a:solidFill>
                  <a:srgbClr val="C80000"/>
                </a:solidFill>
                <a:latin typeface="Arial"/>
                <a:cs typeface="Arial"/>
              </a:rPr>
              <a:t>Fail-</a:t>
            </a:r>
            <a:r>
              <a:rPr sz="900" dirty="0">
                <a:solidFill>
                  <a:srgbClr val="C80000"/>
                </a:solidFill>
                <a:latin typeface="Arial"/>
                <a:cs typeface="Arial"/>
              </a:rPr>
              <a:t>safe</a:t>
            </a:r>
            <a:r>
              <a:rPr sz="900" spc="-30" dirty="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C80000"/>
                </a:solidFill>
                <a:latin typeface="Arial"/>
                <a:cs typeface="Arial"/>
              </a:rPr>
              <a:t>defaults</a:t>
            </a:r>
            <a:r>
              <a:rPr sz="900" dirty="0">
                <a:latin typeface="Arial"/>
                <a:cs typeface="Arial"/>
              </a:rPr>
              <a:t>:</a:t>
            </a:r>
            <a:r>
              <a:rPr sz="900" spc="2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defaults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should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already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provide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good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protection. </a:t>
            </a:r>
            <a:r>
              <a:rPr sz="900" spc="-10" dirty="0">
                <a:solidFill>
                  <a:srgbClr val="4C994C"/>
                </a:solidFill>
                <a:latin typeface="Arial"/>
                <a:cs typeface="Arial"/>
              </a:rPr>
              <a:t>Infamous</a:t>
            </a:r>
            <a:r>
              <a:rPr sz="900" spc="-25" dirty="0">
                <a:solidFill>
                  <a:srgbClr val="4C994C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4C994C"/>
                </a:solidFill>
                <a:latin typeface="Arial"/>
                <a:cs typeface="Arial"/>
              </a:rPr>
              <a:t>example</a:t>
            </a:r>
            <a:r>
              <a:rPr sz="900" dirty="0">
                <a:latin typeface="Arial"/>
                <a:cs typeface="Arial"/>
              </a:rPr>
              <a:t>:</a:t>
            </a:r>
            <a:r>
              <a:rPr sz="900" spc="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default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“</a:t>
            </a:r>
            <a:r>
              <a:rPr sz="900" i="1" spc="-10" dirty="0">
                <a:solidFill>
                  <a:srgbClr val="3333B2"/>
                </a:solidFill>
                <a:latin typeface="Arial"/>
                <a:cs typeface="Arial"/>
              </a:rPr>
              <a:t>admin</a:t>
            </a:r>
            <a:r>
              <a:rPr sz="900" spc="-10" dirty="0">
                <a:solidFill>
                  <a:srgbClr val="3333B2"/>
                </a:solidFill>
                <a:latin typeface="Arial"/>
                <a:cs typeface="Arial"/>
              </a:rPr>
              <a:t>,</a:t>
            </a:r>
            <a:r>
              <a:rPr sz="900" i="1" spc="-10" dirty="0">
                <a:solidFill>
                  <a:srgbClr val="3333B2"/>
                </a:solidFill>
                <a:latin typeface="Arial"/>
                <a:cs typeface="Arial"/>
              </a:rPr>
              <a:t>admin</a:t>
            </a:r>
            <a:r>
              <a:rPr sz="900" spc="-10" dirty="0">
                <a:latin typeface="Arial"/>
                <a:cs typeface="Arial"/>
              </a:rPr>
              <a:t>”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for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edge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devices.</a:t>
            </a:r>
            <a:endParaRPr sz="900">
              <a:latin typeface="Arial"/>
              <a:cs typeface="Arial"/>
            </a:endParaRPr>
          </a:p>
          <a:p>
            <a:pPr marL="145415" marR="317500" indent="-120650">
              <a:lnSpc>
                <a:spcPct val="111600"/>
              </a:lnSpc>
              <a:spcBef>
                <a:spcPts val="400"/>
              </a:spcBef>
              <a:buClr>
                <a:srgbClr val="3333B2"/>
              </a:buClr>
              <a:buFont typeface="Menlo"/>
              <a:buChar char="•"/>
              <a:tabLst>
                <a:tab pos="146050" algn="l"/>
              </a:tabLst>
            </a:pPr>
            <a:r>
              <a:rPr sz="900" dirty="0">
                <a:solidFill>
                  <a:srgbClr val="C80000"/>
                </a:solidFill>
                <a:latin typeface="Arial"/>
                <a:cs typeface="Arial"/>
              </a:rPr>
              <a:t>Open</a:t>
            </a:r>
            <a:r>
              <a:rPr sz="900" spc="-30" dirty="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C80000"/>
                </a:solidFill>
                <a:latin typeface="Arial"/>
                <a:cs typeface="Arial"/>
              </a:rPr>
              <a:t>design</a:t>
            </a:r>
            <a:r>
              <a:rPr sz="900" dirty="0">
                <a:latin typeface="Arial"/>
                <a:cs typeface="Arial"/>
              </a:rPr>
              <a:t>:</a:t>
            </a:r>
            <a:r>
              <a:rPr sz="900" spc="25" dirty="0">
                <a:latin typeface="Arial"/>
                <a:cs typeface="Arial"/>
              </a:rPr>
              <a:t> </a:t>
            </a: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do</a:t>
            </a:r>
            <a:r>
              <a:rPr sz="900" spc="-2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not</a:t>
            </a:r>
            <a:r>
              <a:rPr sz="900" spc="-3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apply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security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by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obscurity:</a:t>
            </a:r>
            <a:r>
              <a:rPr sz="900" spc="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every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aspect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of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spc="-50" dirty="0">
                <a:latin typeface="Arial"/>
                <a:cs typeface="Arial"/>
              </a:rPr>
              <a:t>a</a:t>
            </a:r>
            <a:r>
              <a:rPr sz="900" dirty="0">
                <a:latin typeface="Arial"/>
                <a:cs typeface="Arial"/>
              </a:rPr>
              <a:t> distributed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system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is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open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for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review.</a:t>
            </a:r>
            <a:endParaRPr sz="900">
              <a:latin typeface="Arial"/>
              <a:cs typeface="Arial"/>
            </a:endParaRPr>
          </a:p>
          <a:p>
            <a:pPr marL="145415" marR="17780" indent="-120650">
              <a:lnSpc>
                <a:spcPct val="111600"/>
              </a:lnSpc>
              <a:spcBef>
                <a:spcPts val="395"/>
              </a:spcBef>
              <a:buClr>
                <a:srgbClr val="3333B2"/>
              </a:buClr>
              <a:buFont typeface="Menlo"/>
              <a:buChar char="•"/>
              <a:tabLst>
                <a:tab pos="146050" algn="l"/>
              </a:tabLst>
            </a:pPr>
            <a:r>
              <a:rPr sz="900" spc="-10" dirty="0">
                <a:solidFill>
                  <a:srgbClr val="C80000"/>
                </a:solidFill>
                <a:latin typeface="Arial"/>
                <a:cs typeface="Arial"/>
              </a:rPr>
              <a:t>Separation</a:t>
            </a:r>
            <a:r>
              <a:rPr sz="900" spc="-40" dirty="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C80000"/>
                </a:solidFill>
                <a:latin typeface="Arial"/>
                <a:cs typeface="Arial"/>
              </a:rPr>
              <a:t>of</a:t>
            </a:r>
            <a:r>
              <a:rPr sz="900" spc="-35" dirty="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C80000"/>
                </a:solidFill>
                <a:latin typeface="Arial"/>
                <a:cs typeface="Arial"/>
              </a:rPr>
              <a:t>privilege</a:t>
            </a:r>
            <a:r>
              <a:rPr sz="900" dirty="0">
                <a:latin typeface="Arial"/>
                <a:cs typeface="Arial"/>
              </a:rPr>
              <a:t>:</a:t>
            </a:r>
            <a:r>
              <a:rPr sz="900" spc="1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ensure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that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critical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aspects</a:t>
            </a:r>
            <a:r>
              <a:rPr sz="900" spc="-4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of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system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can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never </a:t>
            </a:r>
            <a:r>
              <a:rPr sz="900" dirty="0">
                <a:latin typeface="Arial"/>
                <a:cs typeface="Arial"/>
              </a:rPr>
              <a:t>be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fully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controlled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by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just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single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entity.</a:t>
            </a:r>
            <a:endParaRPr sz="900">
              <a:latin typeface="Arial"/>
              <a:cs typeface="Arial"/>
            </a:endParaRPr>
          </a:p>
          <a:p>
            <a:pPr marL="145415" marR="344805" indent="-120650">
              <a:lnSpc>
                <a:spcPct val="111600"/>
              </a:lnSpc>
              <a:spcBef>
                <a:spcPts val="400"/>
              </a:spcBef>
              <a:buClr>
                <a:srgbClr val="3333B2"/>
              </a:buClr>
              <a:buFont typeface="Menlo"/>
              <a:buChar char="•"/>
              <a:tabLst>
                <a:tab pos="146050" algn="l"/>
              </a:tabLst>
            </a:pPr>
            <a:r>
              <a:rPr sz="900" dirty="0">
                <a:solidFill>
                  <a:srgbClr val="C80000"/>
                </a:solidFill>
                <a:latin typeface="Arial"/>
                <a:cs typeface="Arial"/>
              </a:rPr>
              <a:t>Least</a:t>
            </a:r>
            <a:r>
              <a:rPr sz="900" spc="-30" dirty="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C80000"/>
                </a:solidFill>
                <a:latin typeface="Arial"/>
                <a:cs typeface="Arial"/>
              </a:rPr>
              <a:t>privilege</a:t>
            </a:r>
            <a:r>
              <a:rPr sz="900" dirty="0">
                <a:latin typeface="Arial"/>
                <a:cs typeface="Arial"/>
              </a:rPr>
              <a:t>:</a:t>
            </a:r>
            <a:r>
              <a:rPr sz="900" spc="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process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should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operate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with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fewest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possible privileges.</a:t>
            </a:r>
            <a:endParaRPr sz="900">
              <a:latin typeface="Arial"/>
              <a:cs typeface="Arial"/>
            </a:endParaRPr>
          </a:p>
          <a:p>
            <a:pPr marL="145415" marR="58419" indent="-120650">
              <a:lnSpc>
                <a:spcPct val="111600"/>
              </a:lnSpc>
              <a:spcBef>
                <a:spcPts val="400"/>
              </a:spcBef>
              <a:buClr>
                <a:srgbClr val="3333B2"/>
              </a:buClr>
              <a:buFont typeface="Menlo"/>
              <a:buChar char="•"/>
              <a:tabLst>
                <a:tab pos="146050" algn="l"/>
              </a:tabLst>
            </a:pPr>
            <a:r>
              <a:rPr sz="900" dirty="0">
                <a:solidFill>
                  <a:srgbClr val="C80000"/>
                </a:solidFill>
                <a:latin typeface="Arial"/>
                <a:cs typeface="Arial"/>
              </a:rPr>
              <a:t>Least</a:t>
            </a:r>
            <a:r>
              <a:rPr sz="900" spc="-35" dirty="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C80000"/>
                </a:solidFill>
                <a:latin typeface="Arial"/>
                <a:cs typeface="Arial"/>
              </a:rPr>
              <a:t>common</a:t>
            </a:r>
            <a:r>
              <a:rPr sz="900" spc="-35" dirty="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C80000"/>
                </a:solidFill>
                <a:latin typeface="Arial"/>
                <a:cs typeface="Arial"/>
              </a:rPr>
              <a:t>mechanism</a:t>
            </a:r>
            <a:r>
              <a:rPr sz="900" dirty="0">
                <a:latin typeface="Arial"/>
                <a:cs typeface="Arial"/>
              </a:rPr>
              <a:t>:</a:t>
            </a:r>
            <a:r>
              <a:rPr sz="900" spc="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if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multiple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components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require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spc="-20" dirty="0">
                <a:latin typeface="Arial"/>
                <a:cs typeface="Arial"/>
              </a:rPr>
              <a:t>same </a:t>
            </a:r>
            <a:r>
              <a:rPr sz="900" dirty="0">
                <a:latin typeface="Arial"/>
                <a:cs typeface="Arial"/>
              </a:rPr>
              <a:t>mechanism,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then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they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should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all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be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offered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same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implementation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spc="-25" dirty="0">
                <a:latin typeface="Arial"/>
                <a:cs typeface="Arial"/>
              </a:rPr>
              <a:t>of </a:t>
            </a:r>
            <a:r>
              <a:rPr sz="900" dirty="0">
                <a:latin typeface="Arial"/>
                <a:cs typeface="Arial"/>
              </a:rPr>
              <a:t>that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mechanism.</a:t>
            </a:r>
            <a:endParaRPr sz="900">
              <a:latin typeface="Arial"/>
              <a:cs typeface="Arial"/>
            </a:endParaRPr>
          </a:p>
        </p:txBody>
      </p:sp>
      <p:grpSp>
        <p:nvGrpSpPr>
          <p:cNvPr id="5" name="object 5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6" name="object 6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8" name="object 8"/>
          <p:cNvSpPr txBox="1"/>
          <p:nvPr/>
        </p:nvSpPr>
        <p:spPr>
          <a:xfrm>
            <a:off x="53467" y="3349927"/>
            <a:ext cx="419734" cy="104139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dirty="0">
                <a:latin typeface="Arial"/>
                <a:cs typeface="Arial"/>
                <a:hlinkClick r:id="rId3" action="ppaction://hlinksldjump"/>
              </a:rPr>
              <a:t>Design</a:t>
            </a:r>
            <a:r>
              <a:rPr sz="500" spc="-25" dirty="0"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spc="-10" dirty="0">
                <a:latin typeface="Arial"/>
                <a:cs typeface="Arial"/>
                <a:hlinkClick r:id="rId3" action="ppaction://hlinksldjump"/>
              </a:rPr>
              <a:t>issues</a:t>
            </a:r>
            <a:endParaRPr sz="500">
              <a:latin typeface="Arial"/>
              <a:cs typeface="Arial"/>
            </a:endParaRPr>
          </a:p>
        </p:txBody>
      </p:sp>
    </p:spTree>
  </p:cSld>
  <p:clrMapOvr>
    <a:masterClrMapping/>
  </p:clrMapOvr>
  <p:transition>
    <p:fade/>
  </p:transition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467" y="-1515"/>
            <a:ext cx="4501515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4119879" algn="l"/>
              </a:tabLst>
            </a:pPr>
            <a:r>
              <a:rPr sz="500" spc="-10" dirty="0">
                <a:latin typeface="Arial"/>
                <a:cs typeface="Arial"/>
                <a:hlinkClick r:id="rId2" action="ppaction://hlinksldjump"/>
              </a:rPr>
              <a:t>Security</a:t>
            </a:r>
            <a:r>
              <a:rPr sz="500" dirty="0">
                <a:latin typeface="Arial"/>
                <a:cs typeface="Arial"/>
              </a:rPr>
              <a:t>	</a:t>
            </a: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Authorization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/>
              <a:t>Example:</a:t>
            </a:r>
            <a:r>
              <a:rPr spc="35" dirty="0"/>
              <a:t> </a:t>
            </a:r>
            <a:r>
              <a:rPr dirty="0"/>
              <a:t>the</a:t>
            </a:r>
            <a:r>
              <a:rPr spc="-35" dirty="0"/>
              <a:t> </a:t>
            </a:r>
            <a:r>
              <a:rPr spc="-10" dirty="0"/>
              <a:t>Policy</a:t>
            </a:r>
            <a:r>
              <a:rPr spc="-35" dirty="0"/>
              <a:t> </a:t>
            </a:r>
            <a:r>
              <a:rPr spc="-10" dirty="0"/>
              <a:t>Machine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330428" y="474165"/>
            <a:ext cx="3943350" cy="2778760"/>
          </a:xfrm>
          <a:prstGeom prst="rect">
            <a:avLst/>
          </a:prstGeom>
        </p:spPr>
        <p:txBody>
          <a:bodyPr vert="horz" wrap="square" lIns="0" tIns="27305" rIns="0" bIns="0" rtlCol="0">
            <a:spAutoFit/>
          </a:bodyPr>
          <a:lstStyle/>
          <a:p>
            <a:pPr marL="29209">
              <a:lnSpc>
                <a:spcPct val="100000"/>
              </a:lnSpc>
              <a:spcBef>
                <a:spcPts val="215"/>
              </a:spcBef>
            </a:pP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Essence</a:t>
            </a:r>
            <a:endParaRPr sz="1000">
              <a:latin typeface="Arial"/>
              <a:cs typeface="Arial"/>
            </a:endParaRPr>
          </a:p>
          <a:p>
            <a:pPr marL="29209" marR="17780" indent="-3810">
              <a:lnSpc>
                <a:spcPts val="1210"/>
              </a:lnSpc>
              <a:spcBef>
                <a:spcPts val="35"/>
              </a:spcBef>
            </a:pPr>
            <a:r>
              <a:rPr sz="900" dirty="0">
                <a:latin typeface="Arial"/>
                <a:cs typeface="Arial"/>
              </a:rPr>
              <a:t>A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server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maintains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sets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of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(</a:t>
            </a:r>
            <a:r>
              <a:rPr sz="900" i="1" spc="-10" dirty="0">
                <a:latin typeface="Arial"/>
                <a:cs typeface="Arial"/>
              </a:rPr>
              <a:t>atrribute</a:t>
            </a:r>
            <a:r>
              <a:rPr sz="900" spc="-10" dirty="0">
                <a:latin typeface="Arial"/>
                <a:cs typeface="Arial"/>
              </a:rPr>
              <a:t>,</a:t>
            </a:r>
            <a:r>
              <a:rPr sz="900" i="1" spc="-10" dirty="0">
                <a:latin typeface="Arial"/>
                <a:cs typeface="Arial"/>
              </a:rPr>
              <a:t>value</a:t>
            </a:r>
            <a:r>
              <a:rPr sz="900" spc="-10" dirty="0">
                <a:latin typeface="Arial"/>
                <a:cs typeface="Arial"/>
              </a:rPr>
              <a:t>)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pairs,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distinguishing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10" dirty="0">
                <a:solidFill>
                  <a:srgbClr val="3333B2"/>
                </a:solidFill>
                <a:latin typeface="Arial"/>
                <a:cs typeface="Arial"/>
              </a:rPr>
              <a:t>users</a:t>
            </a:r>
            <a:r>
              <a:rPr sz="900" spc="-10" dirty="0">
                <a:latin typeface="Arial"/>
                <a:cs typeface="Arial"/>
              </a:rPr>
              <a:t>, </a:t>
            </a:r>
            <a:r>
              <a:rPr sz="900" spc="-10" dirty="0">
                <a:solidFill>
                  <a:srgbClr val="3333B2"/>
                </a:solidFill>
                <a:latin typeface="Arial"/>
                <a:cs typeface="Arial"/>
              </a:rPr>
              <a:t>applications</a:t>
            </a:r>
            <a:r>
              <a:rPr sz="900" spc="-10" dirty="0">
                <a:latin typeface="Arial"/>
                <a:cs typeface="Arial"/>
              </a:rPr>
              <a:t>,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spc="-10" dirty="0">
                <a:solidFill>
                  <a:srgbClr val="3333B2"/>
                </a:solidFill>
                <a:latin typeface="Arial"/>
                <a:cs typeface="Arial"/>
              </a:rPr>
              <a:t>operations</a:t>
            </a:r>
            <a:r>
              <a:rPr sz="900" spc="-10" dirty="0">
                <a:latin typeface="Arial"/>
                <a:cs typeface="Arial"/>
              </a:rPr>
              <a:t>,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and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objects</a:t>
            </a:r>
            <a:r>
              <a:rPr sz="900" dirty="0">
                <a:latin typeface="Arial"/>
                <a:cs typeface="Arial"/>
              </a:rPr>
              <a:t>.</a:t>
            </a:r>
            <a:r>
              <a:rPr sz="900" spc="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At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core,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we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formulate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solidFill>
                  <a:srgbClr val="C80000"/>
                </a:solidFill>
                <a:latin typeface="Arial"/>
                <a:cs typeface="Arial"/>
              </a:rPr>
              <a:t>access</a:t>
            </a:r>
            <a:r>
              <a:rPr sz="900" spc="-30" dirty="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sz="900" spc="-10" dirty="0">
                <a:solidFill>
                  <a:srgbClr val="C80000"/>
                </a:solidFill>
                <a:latin typeface="Arial"/>
                <a:cs typeface="Arial"/>
              </a:rPr>
              <a:t>control rules</a:t>
            </a:r>
            <a:r>
              <a:rPr sz="900" spc="-10" dirty="0">
                <a:latin typeface="Arial"/>
                <a:cs typeface="Arial"/>
              </a:rPr>
              <a:t>.</a:t>
            </a:r>
            <a:endParaRPr sz="900">
              <a:latin typeface="Arial"/>
              <a:cs typeface="Arial"/>
            </a:endParaRPr>
          </a:p>
          <a:p>
            <a:pPr marL="25400">
              <a:lnSpc>
                <a:spcPct val="100000"/>
              </a:lnSpc>
              <a:spcBef>
                <a:spcPts val="445"/>
              </a:spcBef>
            </a:pP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Access</a:t>
            </a:r>
            <a:r>
              <a:rPr sz="1000" spc="-4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control</a:t>
            </a:r>
            <a:r>
              <a:rPr sz="1000" spc="-3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rules</a:t>
            </a:r>
            <a:endParaRPr sz="1000">
              <a:latin typeface="Arial"/>
              <a:cs typeface="Arial"/>
            </a:endParaRPr>
          </a:p>
          <a:p>
            <a:pPr marL="278765" marR="170180" indent="-116839">
              <a:lnSpc>
                <a:spcPct val="111600"/>
              </a:lnSpc>
              <a:spcBef>
                <a:spcPts val="375"/>
              </a:spcBef>
              <a:buClr>
                <a:srgbClr val="3333B2"/>
              </a:buClr>
              <a:buFont typeface="Menlo"/>
              <a:buChar char="•"/>
              <a:tabLst>
                <a:tab pos="283210" algn="l"/>
              </a:tabLst>
            </a:pPr>
            <a:r>
              <a:rPr sz="900" dirty="0">
                <a:solidFill>
                  <a:srgbClr val="C80000"/>
                </a:solidFill>
                <a:latin typeface="Arial"/>
                <a:cs typeface="Arial"/>
              </a:rPr>
              <a:t>Assignment</a:t>
            </a:r>
            <a:r>
              <a:rPr sz="900" dirty="0">
                <a:latin typeface="Arial"/>
                <a:cs typeface="Arial"/>
              </a:rPr>
              <a:t>:</a:t>
            </a:r>
            <a:r>
              <a:rPr sz="900" spc="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user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i="1" dirty="0">
                <a:latin typeface="Arial"/>
                <a:cs typeface="Arial"/>
              </a:rPr>
              <a:t>u</a:t>
            </a:r>
            <a:r>
              <a:rPr sz="900" i="1" spc="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can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be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assigned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to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an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attribute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i="1" dirty="0">
                <a:latin typeface="Arial"/>
                <a:cs typeface="Arial"/>
              </a:rPr>
              <a:t>ua</a:t>
            </a:r>
            <a:r>
              <a:rPr sz="900" dirty="0">
                <a:latin typeface="Arial"/>
                <a:cs typeface="Arial"/>
              </a:rPr>
              <a:t>:</a:t>
            </a:r>
            <a:r>
              <a:rPr sz="900" spc="35" dirty="0">
                <a:latin typeface="Arial"/>
                <a:cs typeface="Arial"/>
              </a:rPr>
              <a:t> </a:t>
            </a:r>
            <a:r>
              <a:rPr sz="900" i="1" dirty="0">
                <a:latin typeface="Arial"/>
                <a:cs typeface="Arial"/>
              </a:rPr>
              <a:t>u</a:t>
            </a:r>
            <a:r>
              <a:rPr sz="900" i="1" spc="-30" dirty="0">
                <a:latin typeface="Arial"/>
                <a:cs typeface="Arial"/>
              </a:rPr>
              <a:t> </a:t>
            </a:r>
            <a:r>
              <a:rPr sz="900" i="1" spc="350" dirty="0">
                <a:latin typeface="Menlo"/>
                <a:cs typeface="Menlo"/>
              </a:rPr>
              <a:t>→</a:t>
            </a:r>
            <a:r>
              <a:rPr sz="900" i="1" spc="-345" dirty="0">
                <a:latin typeface="Menlo"/>
                <a:cs typeface="Menlo"/>
              </a:rPr>
              <a:t> </a:t>
            </a:r>
            <a:r>
              <a:rPr sz="900" i="1" dirty="0">
                <a:latin typeface="Arial"/>
                <a:cs typeface="Arial"/>
              </a:rPr>
              <a:t>ua</a:t>
            </a:r>
            <a:r>
              <a:rPr sz="900" dirty="0">
                <a:latin typeface="Arial"/>
                <a:cs typeface="Arial"/>
              </a:rPr>
              <a:t>.</a:t>
            </a:r>
            <a:r>
              <a:rPr sz="900" spc="35" dirty="0">
                <a:latin typeface="Arial"/>
                <a:cs typeface="Arial"/>
              </a:rPr>
              <a:t> </a:t>
            </a:r>
            <a:r>
              <a:rPr sz="900" spc="-25" dirty="0">
                <a:latin typeface="Arial"/>
                <a:cs typeface="Arial"/>
              </a:rPr>
              <a:t>An </a:t>
            </a:r>
            <a:r>
              <a:rPr sz="900" dirty="0">
                <a:latin typeface="Arial"/>
                <a:cs typeface="Arial"/>
              </a:rPr>
              <a:t>object</a:t>
            </a:r>
            <a:r>
              <a:rPr sz="900" spc="-5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to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an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attribute:</a:t>
            </a:r>
            <a:r>
              <a:rPr sz="900" spc="35" dirty="0">
                <a:latin typeface="Arial"/>
                <a:cs typeface="Arial"/>
              </a:rPr>
              <a:t> </a:t>
            </a:r>
            <a:r>
              <a:rPr sz="900" i="1" dirty="0">
                <a:latin typeface="Arial"/>
                <a:cs typeface="Arial"/>
              </a:rPr>
              <a:t>o</a:t>
            </a:r>
            <a:r>
              <a:rPr sz="900" i="1" spc="-40" dirty="0">
                <a:latin typeface="Arial"/>
                <a:cs typeface="Arial"/>
              </a:rPr>
              <a:t> </a:t>
            </a:r>
            <a:r>
              <a:rPr sz="900" i="1" spc="350" dirty="0">
                <a:latin typeface="Menlo"/>
                <a:cs typeface="Menlo"/>
              </a:rPr>
              <a:t>→</a:t>
            </a:r>
            <a:r>
              <a:rPr sz="900" i="1" spc="-345" dirty="0">
                <a:latin typeface="Menlo"/>
                <a:cs typeface="Menlo"/>
              </a:rPr>
              <a:t> </a:t>
            </a:r>
            <a:r>
              <a:rPr sz="900" i="1" dirty="0">
                <a:latin typeface="Arial"/>
                <a:cs typeface="Arial"/>
              </a:rPr>
              <a:t>oa</a:t>
            </a:r>
            <a:r>
              <a:rPr sz="900" dirty="0">
                <a:latin typeface="Arial"/>
                <a:cs typeface="Arial"/>
              </a:rPr>
              <a:t>;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an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attribute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to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an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attribute:</a:t>
            </a:r>
            <a:r>
              <a:rPr sz="900" spc="35" dirty="0">
                <a:latin typeface="Arial"/>
                <a:cs typeface="Arial"/>
              </a:rPr>
              <a:t> </a:t>
            </a:r>
            <a:r>
              <a:rPr sz="900" i="1" dirty="0">
                <a:latin typeface="Arial"/>
                <a:cs typeface="Arial"/>
              </a:rPr>
              <a:t>ua</a:t>
            </a:r>
            <a:r>
              <a:rPr sz="1050" i="1" baseline="-15873" dirty="0">
                <a:latin typeface="Arial"/>
                <a:cs typeface="Arial"/>
              </a:rPr>
              <a:t>1</a:t>
            </a:r>
            <a:r>
              <a:rPr sz="1050" i="1" spc="52" baseline="-15873" dirty="0">
                <a:latin typeface="Arial"/>
                <a:cs typeface="Arial"/>
              </a:rPr>
              <a:t> </a:t>
            </a:r>
            <a:r>
              <a:rPr sz="900" i="1" spc="350" dirty="0">
                <a:latin typeface="Menlo"/>
                <a:cs typeface="Menlo"/>
              </a:rPr>
              <a:t>→</a:t>
            </a:r>
            <a:r>
              <a:rPr sz="900" i="1" spc="-345" dirty="0">
                <a:latin typeface="Menlo"/>
                <a:cs typeface="Menlo"/>
              </a:rPr>
              <a:t> </a:t>
            </a:r>
            <a:r>
              <a:rPr sz="900" i="1" spc="-25" dirty="0">
                <a:latin typeface="Arial"/>
                <a:cs typeface="Arial"/>
              </a:rPr>
              <a:t>ua</a:t>
            </a:r>
            <a:r>
              <a:rPr sz="1050" i="1" spc="-37" baseline="-15873" dirty="0">
                <a:latin typeface="Arial"/>
                <a:cs typeface="Arial"/>
              </a:rPr>
              <a:t>2</a:t>
            </a:r>
            <a:r>
              <a:rPr sz="1050" i="1" spc="750" baseline="-15873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(meaning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that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if</a:t>
            </a:r>
            <a:r>
              <a:rPr sz="900" spc="-10" dirty="0">
                <a:latin typeface="Arial"/>
                <a:cs typeface="Arial"/>
              </a:rPr>
              <a:t> </a:t>
            </a:r>
            <a:r>
              <a:rPr sz="900" i="1" dirty="0">
                <a:latin typeface="Arial"/>
                <a:cs typeface="Arial"/>
              </a:rPr>
              <a:t>u</a:t>
            </a:r>
            <a:r>
              <a:rPr sz="900" i="1" spc="-20" dirty="0">
                <a:latin typeface="Arial"/>
                <a:cs typeface="Arial"/>
              </a:rPr>
              <a:t> </a:t>
            </a:r>
            <a:r>
              <a:rPr sz="900" i="1" spc="350" dirty="0">
                <a:latin typeface="Menlo"/>
                <a:cs typeface="Menlo"/>
              </a:rPr>
              <a:t>→</a:t>
            </a:r>
            <a:r>
              <a:rPr sz="900" i="1" spc="-345" dirty="0">
                <a:latin typeface="Menlo"/>
                <a:cs typeface="Menlo"/>
              </a:rPr>
              <a:t> </a:t>
            </a:r>
            <a:r>
              <a:rPr sz="900" i="1" dirty="0">
                <a:latin typeface="Arial"/>
                <a:cs typeface="Arial"/>
              </a:rPr>
              <a:t>ua</a:t>
            </a:r>
            <a:r>
              <a:rPr sz="1050" i="1" baseline="-15873" dirty="0">
                <a:latin typeface="Arial"/>
                <a:cs typeface="Arial"/>
              </a:rPr>
              <a:t>1</a:t>
            </a:r>
            <a:r>
              <a:rPr sz="900" dirty="0">
                <a:latin typeface="Arial"/>
                <a:cs typeface="Arial"/>
              </a:rPr>
              <a:t>,</a:t>
            </a:r>
            <a:r>
              <a:rPr sz="900" spc="-1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then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i="1" dirty="0">
                <a:latin typeface="Arial"/>
                <a:cs typeface="Arial"/>
              </a:rPr>
              <a:t>u</a:t>
            </a:r>
            <a:r>
              <a:rPr sz="900" i="1" spc="-20" dirty="0">
                <a:latin typeface="Arial"/>
                <a:cs typeface="Arial"/>
              </a:rPr>
              <a:t> </a:t>
            </a:r>
            <a:r>
              <a:rPr sz="900" i="1" spc="350" dirty="0">
                <a:latin typeface="Menlo"/>
                <a:cs typeface="Menlo"/>
              </a:rPr>
              <a:t>→</a:t>
            </a:r>
            <a:r>
              <a:rPr sz="900" i="1" spc="-345" dirty="0">
                <a:latin typeface="Menlo"/>
                <a:cs typeface="Menlo"/>
              </a:rPr>
              <a:t> </a:t>
            </a:r>
            <a:r>
              <a:rPr sz="900" i="1" spc="-10" dirty="0">
                <a:latin typeface="Arial"/>
                <a:cs typeface="Arial"/>
              </a:rPr>
              <a:t>ua</a:t>
            </a:r>
            <a:r>
              <a:rPr sz="1050" i="1" spc="-15" baseline="-15873" dirty="0">
                <a:latin typeface="Arial"/>
                <a:cs typeface="Arial"/>
              </a:rPr>
              <a:t>2</a:t>
            </a:r>
            <a:r>
              <a:rPr sz="1050" i="1" spc="-157" baseline="-15873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.</a:t>
            </a:r>
            <a:r>
              <a:rPr sz="900" spc="4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Leads</a:t>
            </a:r>
            <a:r>
              <a:rPr sz="900" spc="-1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to</a:t>
            </a:r>
            <a:r>
              <a:rPr sz="900" spc="-1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rules</a:t>
            </a:r>
            <a:r>
              <a:rPr sz="900" spc="-10" dirty="0">
                <a:latin typeface="Arial"/>
                <a:cs typeface="Arial"/>
              </a:rPr>
              <a:t> </a:t>
            </a:r>
            <a:r>
              <a:rPr sz="900" spc="-20" dirty="0">
                <a:latin typeface="Arial"/>
                <a:cs typeface="Arial"/>
              </a:rPr>
              <a:t>like </a:t>
            </a:r>
            <a:r>
              <a:rPr sz="900" i="1" spc="-35" dirty="0">
                <a:latin typeface="Arial"/>
                <a:cs typeface="Arial"/>
              </a:rPr>
              <a:t>allowed</a:t>
            </a:r>
            <a:r>
              <a:rPr sz="900" spc="-35" dirty="0">
                <a:latin typeface="Arial"/>
                <a:cs typeface="Arial"/>
              </a:rPr>
              <a:t>(</a:t>
            </a:r>
            <a:r>
              <a:rPr sz="900" i="1" spc="-35" dirty="0">
                <a:latin typeface="Arial"/>
                <a:cs typeface="Arial"/>
              </a:rPr>
              <a:t>ua</a:t>
            </a:r>
            <a:r>
              <a:rPr sz="900" i="1" spc="-35" dirty="0">
                <a:latin typeface="Menlo"/>
                <a:cs typeface="Menlo"/>
              </a:rPr>
              <a:t>,</a:t>
            </a:r>
            <a:r>
              <a:rPr sz="900" i="1" spc="-445" dirty="0">
                <a:latin typeface="Menlo"/>
                <a:cs typeface="Menlo"/>
              </a:rPr>
              <a:t> </a:t>
            </a:r>
            <a:r>
              <a:rPr sz="900" i="1" spc="-80" dirty="0">
                <a:latin typeface="Arial"/>
                <a:cs typeface="Arial"/>
              </a:rPr>
              <a:t>ops</a:t>
            </a:r>
            <a:r>
              <a:rPr sz="900" i="1" spc="-80" dirty="0">
                <a:latin typeface="Menlo"/>
                <a:cs typeface="Menlo"/>
              </a:rPr>
              <a:t>,</a:t>
            </a:r>
            <a:r>
              <a:rPr sz="900" i="1" spc="-445" dirty="0">
                <a:latin typeface="Menlo"/>
                <a:cs typeface="Menlo"/>
              </a:rPr>
              <a:t> </a:t>
            </a:r>
            <a:r>
              <a:rPr sz="900" i="1" dirty="0">
                <a:latin typeface="Arial"/>
                <a:cs typeface="Arial"/>
              </a:rPr>
              <a:t>oa</a:t>
            </a:r>
            <a:r>
              <a:rPr sz="900" dirty="0">
                <a:latin typeface="Arial"/>
                <a:cs typeface="Arial"/>
              </a:rPr>
              <a:t>):</a:t>
            </a:r>
            <a:r>
              <a:rPr sz="900" spc="5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users</a:t>
            </a:r>
            <a:r>
              <a:rPr sz="900" spc="-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assigned</a:t>
            </a:r>
            <a:r>
              <a:rPr sz="900" spc="-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to</a:t>
            </a:r>
            <a:r>
              <a:rPr sz="900" spc="-5" dirty="0">
                <a:latin typeface="Arial"/>
                <a:cs typeface="Arial"/>
              </a:rPr>
              <a:t> </a:t>
            </a:r>
            <a:r>
              <a:rPr sz="900" i="1" dirty="0">
                <a:latin typeface="Arial"/>
                <a:cs typeface="Arial"/>
              </a:rPr>
              <a:t>ua </a:t>
            </a:r>
            <a:r>
              <a:rPr sz="900" dirty="0">
                <a:latin typeface="Arial"/>
                <a:cs typeface="Arial"/>
              </a:rPr>
              <a:t>are</a:t>
            </a:r>
            <a:r>
              <a:rPr sz="900" spc="-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allowed</a:t>
            </a:r>
            <a:r>
              <a:rPr sz="900" spc="-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to</a:t>
            </a:r>
            <a:r>
              <a:rPr sz="900" spc="-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execute </a:t>
            </a:r>
            <a:r>
              <a:rPr sz="900" dirty="0">
                <a:latin typeface="Arial"/>
                <a:cs typeface="Arial"/>
              </a:rPr>
              <a:t>operations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in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i="1" dirty="0">
                <a:latin typeface="Arial"/>
                <a:cs typeface="Arial"/>
              </a:rPr>
              <a:t>ops </a:t>
            </a:r>
            <a:r>
              <a:rPr sz="900" dirty="0">
                <a:latin typeface="Arial"/>
                <a:cs typeface="Arial"/>
              </a:rPr>
              <a:t>on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objects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assigned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to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i="1" spc="-25" dirty="0">
                <a:latin typeface="Arial"/>
                <a:cs typeface="Arial"/>
              </a:rPr>
              <a:t>oa</a:t>
            </a:r>
            <a:r>
              <a:rPr sz="900" spc="-25" dirty="0">
                <a:latin typeface="Arial"/>
                <a:cs typeface="Arial"/>
              </a:rPr>
              <a:t>.</a:t>
            </a:r>
            <a:endParaRPr sz="900">
              <a:latin typeface="Arial"/>
              <a:cs typeface="Arial"/>
            </a:endParaRPr>
          </a:p>
          <a:p>
            <a:pPr marL="278130" marR="179070" indent="-116205">
              <a:lnSpc>
                <a:spcPct val="111600"/>
              </a:lnSpc>
              <a:spcBef>
                <a:spcPts val="400"/>
              </a:spcBef>
              <a:buClr>
                <a:srgbClr val="3333B2"/>
              </a:buClr>
              <a:buFont typeface="Menlo"/>
              <a:buChar char="•"/>
              <a:tabLst>
                <a:tab pos="283210" algn="l"/>
              </a:tabLst>
            </a:pPr>
            <a:r>
              <a:rPr sz="900" dirty="0">
                <a:solidFill>
                  <a:srgbClr val="C80000"/>
                </a:solidFill>
                <a:latin typeface="Arial"/>
                <a:cs typeface="Arial"/>
              </a:rPr>
              <a:t>Prohibition</a:t>
            </a:r>
            <a:r>
              <a:rPr sz="900" dirty="0">
                <a:latin typeface="Arial"/>
                <a:cs typeface="Arial"/>
              </a:rPr>
              <a:t>:</a:t>
            </a:r>
            <a:r>
              <a:rPr sz="900" spc="4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explicitly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state</a:t>
            </a:r>
            <a:r>
              <a:rPr sz="900" spc="-1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what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is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not</a:t>
            </a:r>
            <a:r>
              <a:rPr sz="900" spc="-1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allowed,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such</a:t>
            </a:r>
            <a:r>
              <a:rPr sz="900" spc="-10" dirty="0">
                <a:latin typeface="Arial"/>
                <a:cs typeface="Arial"/>
              </a:rPr>
              <a:t> </a:t>
            </a:r>
            <a:r>
              <a:rPr sz="900" spc="-25" dirty="0">
                <a:latin typeface="Arial"/>
                <a:cs typeface="Arial"/>
              </a:rPr>
              <a:t>as</a:t>
            </a:r>
            <a:r>
              <a:rPr sz="900" spc="1725" dirty="0">
                <a:latin typeface="Arial"/>
                <a:cs typeface="Arial"/>
              </a:rPr>
              <a:t>  </a:t>
            </a:r>
            <a:r>
              <a:rPr sz="900" i="1" spc="-35" dirty="0">
                <a:latin typeface="Arial"/>
                <a:cs typeface="Arial"/>
              </a:rPr>
              <a:t>denied</a:t>
            </a:r>
            <a:r>
              <a:rPr sz="900" spc="-35" dirty="0">
                <a:latin typeface="Arial"/>
                <a:cs typeface="Arial"/>
              </a:rPr>
              <a:t>(</a:t>
            </a:r>
            <a:r>
              <a:rPr sz="900" i="1" spc="-35" dirty="0">
                <a:latin typeface="Arial"/>
                <a:cs typeface="Arial"/>
              </a:rPr>
              <a:t>u</a:t>
            </a:r>
            <a:r>
              <a:rPr sz="900" i="1" spc="-35" dirty="0">
                <a:latin typeface="Menlo"/>
                <a:cs typeface="Menlo"/>
              </a:rPr>
              <a:t>,</a:t>
            </a:r>
            <a:r>
              <a:rPr sz="900" i="1" spc="-430" dirty="0">
                <a:latin typeface="Menlo"/>
                <a:cs typeface="Menlo"/>
              </a:rPr>
              <a:t> </a:t>
            </a:r>
            <a:r>
              <a:rPr sz="900" i="1" spc="-80" dirty="0">
                <a:latin typeface="Arial"/>
                <a:cs typeface="Arial"/>
              </a:rPr>
              <a:t>ops</a:t>
            </a:r>
            <a:r>
              <a:rPr sz="900" i="1" spc="-80" dirty="0">
                <a:latin typeface="Menlo"/>
                <a:cs typeface="Menlo"/>
              </a:rPr>
              <a:t>,</a:t>
            </a:r>
            <a:r>
              <a:rPr sz="900" i="1" spc="-430" dirty="0">
                <a:latin typeface="Menlo"/>
                <a:cs typeface="Menlo"/>
              </a:rPr>
              <a:t> </a:t>
            </a:r>
            <a:r>
              <a:rPr sz="900" i="1" dirty="0">
                <a:latin typeface="Arial"/>
                <a:cs typeface="Arial"/>
              </a:rPr>
              <a:t>os</a:t>
            </a:r>
            <a:r>
              <a:rPr sz="900" dirty="0">
                <a:latin typeface="Arial"/>
                <a:cs typeface="Arial"/>
              </a:rPr>
              <a:t>).</a:t>
            </a:r>
            <a:r>
              <a:rPr sz="900" spc="10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Also:</a:t>
            </a:r>
            <a:r>
              <a:rPr sz="900" spc="105" dirty="0">
                <a:latin typeface="Arial"/>
                <a:cs typeface="Arial"/>
              </a:rPr>
              <a:t> </a:t>
            </a:r>
            <a:r>
              <a:rPr sz="900" i="1" spc="-35" dirty="0">
                <a:latin typeface="Arial"/>
                <a:cs typeface="Arial"/>
              </a:rPr>
              <a:t>denied</a:t>
            </a:r>
            <a:r>
              <a:rPr sz="900" spc="-35" dirty="0">
                <a:latin typeface="Arial"/>
                <a:cs typeface="Arial"/>
              </a:rPr>
              <a:t>(</a:t>
            </a:r>
            <a:r>
              <a:rPr sz="900" i="1" spc="-35" dirty="0">
                <a:latin typeface="Arial"/>
                <a:cs typeface="Arial"/>
              </a:rPr>
              <a:t>u</a:t>
            </a:r>
            <a:r>
              <a:rPr sz="900" i="1" spc="-35" dirty="0">
                <a:latin typeface="Menlo"/>
                <a:cs typeface="Menlo"/>
              </a:rPr>
              <a:t>,</a:t>
            </a:r>
            <a:r>
              <a:rPr sz="900" i="1" spc="-430" dirty="0">
                <a:latin typeface="Menlo"/>
                <a:cs typeface="Menlo"/>
              </a:rPr>
              <a:t> </a:t>
            </a:r>
            <a:r>
              <a:rPr sz="900" i="1" spc="-80" dirty="0">
                <a:latin typeface="Arial"/>
                <a:cs typeface="Arial"/>
              </a:rPr>
              <a:t>ops</a:t>
            </a:r>
            <a:r>
              <a:rPr sz="900" i="1" spc="-80" dirty="0">
                <a:latin typeface="Menlo"/>
                <a:cs typeface="Menlo"/>
              </a:rPr>
              <a:t>,</a:t>
            </a:r>
            <a:r>
              <a:rPr sz="900" i="1" spc="-430" dirty="0">
                <a:latin typeface="Menlo"/>
                <a:cs typeface="Menlo"/>
              </a:rPr>
              <a:t> </a:t>
            </a:r>
            <a:r>
              <a:rPr sz="900" i="1" dirty="0">
                <a:latin typeface="Menlo"/>
                <a:cs typeface="Menlo"/>
              </a:rPr>
              <a:t>¬</a:t>
            </a:r>
            <a:r>
              <a:rPr sz="900" i="1" dirty="0">
                <a:latin typeface="Arial"/>
                <a:cs typeface="Arial"/>
              </a:rPr>
              <a:t>os</a:t>
            </a:r>
            <a:r>
              <a:rPr sz="900" dirty="0">
                <a:latin typeface="Arial"/>
                <a:cs typeface="Arial"/>
              </a:rPr>
              <a:t>),</a:t>
            </a:r>
            <a:r>
              <a:rPr sz="900" spc="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meaning</a:t>
            </a:r>
            <a:r>
              <a:rPr sz="900" spc="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denial</a:t>
            </a:r>
            <a:r>
              <a:rPr sz="900" spc="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when</a:t>
            </a:r>
            <a:r>
              <a:rPr sz="900" spc="35" dirty="0">
                <a:latin typeface="Arial"/>
                <a:cs typeface="Arial"/>
              </a:rPr>
              <a:t> </a:t>
            </a:r>
            <a:r>
              <a:rPr sz="900" i="1" spc="-50" dirty="0">
                <a:latin typeface="Arial"/>
                <a:cs typeface="Arial"/>
              </a:rPr>
              <a:t>u</a:t>
            </a:r>
            <a:r>
              <a:rPr sz="900" i="1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wants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to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perform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i="1" dirty="0">
                <a:latin typeface="Arial"/>
                <a:cs typeface="Arial"/>
              </a:rPr>
              <a:t>o</a:t>
            </a:r>
            <a:r>
              <a:rPr sz="900" i="1" spc="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assigned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to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i="1" dirty="0">
                <a:latin typeface="Arial"/>
                <a:cs typeface="Arial"/>
              </a:rPr>
              <a:t>ops</a:t>
            </a:r>
            <a:r>
              <a:rPr sz="900" i="1" spc="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on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an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object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not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in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i="1" spc="-25" dirty="0">
                <a:latin typeface="Arial"/>
                <a:cs typeface="Arial"/>
              </a:rPr>
              <a:t>os</a:t>
            </a:r>
            <a:r>
              <a:rPr sz="900" spc="-25" dirty="0">
                <a:latin typeface="Arial"/>
                <a:cs typeface="Arial"/>
              </a:rPr>
              <a:t>.</a:t>
            </a:r>
            <a:endParaRPr sz="900">
              <a:latin typeface="Arial"/>
              <a:cs typeface="Arial"/>
            </a:endParaRPr>
          </a:p>
          <a:p>
            <a:pPr marL="282575" marR="19050" indent="-120650">
              <a:lnSpc>
                <a:spcPct val="111600"/>
              </a:lnSpc>
              <a:spcBef>
                <a:spcPts val="400"/>
              </a:spcBef>
              <a:buClr>
                <a:srgbClr val="3333B2"/>
              </a:buClr>
              <a:buFont typeface="Menlo"/>
              <a:buChar char="•"/>
              <a:tabLst>
                <a:tab pos="283210" algn="l"/>
              </a:tabLst>
            </a:pPr>
            <a:r>
              <a:rPr sz="900" dirty="0">
                <a:solidFill>
                  <a:srgbClr val="C80000"/>
                </a:solidFill>
                <a:latin typeface="Arial"/>
                <a:cs typeface="Arial"/>
              </a:rPr>
              <a:t>Obligation</a:t>
            </a:r>
            <a:r>
              <a:rPr sz="900" dirty="0">
                <a:latin typeface="Arial"/>
                <a:cs typeface="Arial"/>
              </a:rPr>
              <a:t>:</a:t>
            </a:r>
            <a:r>
              <a:rPr sz="900" spc="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automated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action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upon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an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event,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such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as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denying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copying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spc="-25" dirty="0">
                <a:latin typeface="Arial"/>
                <a:cs typeface="Arial"/>
              </a:rPr>
              <a:t>of </a:t>
            </a:r>
            <a:r>
              <a:rPr sz="900" spc="-10" dirty="0">
                <a:latin typeface="Arial"/>
                <a:cs typeface="Arial"/>
              </a:rPr>
              <a:t>information:</a:t>
            </a:r>
            <a:endParaRPr sz="900">
              <a:latin typeface="Arial"/>
              <a:cs typeface="Arial"/>
            </a:endParaRPr>
          </a:p>
          <a:p>
            <a:pPr marL="843280">
              <a:lnSpc>
                <a:spcPct val="100000"/>
              </a:lnSpc>
              <a:spcBef>
                <a:spcPts val="620"/>
              </a:spcBef>
            </a:pPr>
            <a:r>
              <a:rPr sz="1000" spc="-30" dirty="0">
                <a:latin typeface="Times New Roman"/>
                <a:cs typeface="Times New Roman"/>
              </a:rPr>
              <a:t>when</a:t>
            </a:r>
            <a:r>
              <a:rPr sz="1000" spc="-70" dirty="0">
                <a:latin typeface="Times New Roman"/>
                <a:cs typeface="Times New Roman"/>
              </a:rPr>
              <a:t> </a:t>
            </a:r>
            <a:r>
              <a:rPr sz="900" i="1" dirty="0">
                <a:latin typeface="Arial"/>
                <a:cs typeface="Arial"/>
              </a:rPr>
              <a:t>u</a:t>
            </a:r>
            <a:r>
              <a:rPr sz="900" i="1" spc="315" dirty="0">
                <a:latin typeface="Arial"/>
                <a:cs typeface="Arial"/>
              </a:rPr>
              <a:t> </a:t>
            </a:r>
            <a:r>
              <a:rPr sz="1000" spc="60" dirty="0">
                <a:latin typeface="Times New Roman"/>
                <a:cs typeface="Times New Roman"/>
              </a:rPr>
              <a:t>read</a:t>
            </a:r>
            <a:r>
              <a:rPr sz="900" spc="60" dirty="0">
                <a:latin typeface="Arial"/>
                <a:cs typeface="Arial"/>
              </a:rPr>
              <a:t>s</a:t>
            </a:r>
            <a:r>
              <a:rPr sz="900" spc="10" dirty="0">
                <a:latin typeface="Arial"/>
                <a:cs typeface="Arial"/>
              </a:rPr>
              <a:t> </a:t>
            </a:r>
            <a:r>
              <a:rPr sz="900" i="1" dirty="0">
                <a:latin typeface="Arial"/>
                <a:cs typeface="Arial"/>
              </a:rPr>
              <a:t>f</a:t>
            </a:r>
            <a:r>
              <a:rPr sz="900" i="1" spc="95" dirty="0">
                <a:latin typeface="Arial"/>
                <a:cs typeface="Arial"/>
              </a:rPr>
              <a:t> </a:t>
            </a:r>
            <a:r>
              <a:rPr sz="900" i="1" spc="50" dirty="0">
                <a:latin typeface="Menlo"/>
                <a:cs typeface="Menlo"/>
              </a:rPr>
              <a:t>∈</a:t>
            </a:r>
            <a:r>
              <a:rPr sz="900" i="1" spc="-330" dirty="0">
                <a:latin typeface="Menlo"/>
                <a:cs typeface="Menlo"/>
              </a:rPr>
              <a:t> </a:t>
            </a:r>
            <a:r>
              <a:rPr sz="900" i="1" dirty="0">
                <a:latin typeface="Arial"/>
                <a:cs typeface="Arial"/>
              </a:rPr>
              <a:t>fs</a:t>
            </a:r>
            <a:r>
              <a:rPr sz="900" i="1" spc="295" dirty="0">
                <a:latin typeface="Arial"/>
                <a:cs typeface="Arial"/>
              </a:rPr>
              <a:t> </a:t>
            </a:r>
            <a:r>
              <a:rPr sz="1000" spc="90" dirty="0">
                <a:latin typeface="Times New Roman"/>
                <a:cs typeface="Times New Roman"/>
              </a:rPr>
              <a:t>then</a:t>
            </a:r>
            <a:r>
              <a:rPr sz="1000" spc="-70" dirty="0">
                <a:latin typeface="Times New Roman"/>
                <a:cs typeface="Times New Roman"/>
              </a:rPr>
              <a:t> </a:t>
            </a:r>
            <a:r>
              <a:rPr sz="900" i="1" spc="-45" dirty="0">
                <a:latin typeface="Arial"/>
                <a:cs typeface="Arial"/>
              </a:rPr>
              <a:t>denied</a:t>
            </a:r>
            <a:r>
              <a:rPr sz="900" spc="-45" dirty="0">
                <a:latin typeface="Arial"/>
                <a:cs typeface="Arial"/>
              </a:rPr>
              <a:t>(</a:t>
            </a:r>
            <a:r>
              <a:rPr sz="900" i="1" spc="-45" dirty="0">
                <a:latin typeface="Arial"/>
                <a:cs typeface="Arial"/>
              </a:rPr>
              <a:t>u</a:t>
            </a:r>
            <a:r>
              <a:rPr sz="900" i="1" spc="-45" dirty="0">
                <a:latin typeface="Menlo"/>
                <a:cs typeface="Menlo"/>
              </a:rPr>
              <a:t>,{</a:t>
            </a:r>
            <a:r>
              <a:rPr sz="900" i="1" spc="-45" dirty="0">
                <a:latin typeface="Arial"/>
                <a:cs typeface="Arial"/>
              </a:rPr>
              <a:t>write</a:t>
            </a:r>
            <a:r>
              <a:rPr sz="900" i="1" spc="-45" dirty="0">
                <a:latin typeface="Menlo"/>
                <a:cs typeface="Menlo"/>
              </a:rPr>
              <a:t>},</a:t>
            </a:r>
            <a:r>
              <a:rPr sz="900" i="1" spc="-434" dirty="0">
                <a:latin typeface="Menlo"/>
                <a:cs typeface="Menlo"/>
              </a:rPr>
              <a:t> </a:t>
            </a:r>
            <a:r>
              <a:rPr sz="900" i="1" spc="-20" dirty="0">
                <a:latin typeface="Menlo"/>
                <a:cs typeface="Menlo"/>
              </a:rPr>
              <a:t>¬</a:t>
            </a:r>
            <a:r>
              <a:rPr sz="900" i="1" spc="-20" dirty="0">
                <a:latin typeface="Arial"/>
                <a:cs typeface="Arial"/>
              </a:rPr>
              <a:t>fs</a:t>
            </a:r>
            <a:r>
              <a:rPr sz="900" spc="-20" dirty="0">
                <a:latin typeface="Arial"/>
                <a:cs typeface="Arial"/>
              </a:rPr>
              <a:t>).</a:t>
            </a:r>
            <a:endParaRPr sz="900">
              <a:latin typeface="Arial"/>
              <a:cs typeface="Arial"/>
            </a:endParaRPr>
          </a:p>
        </p:txBody>
      </p:sp>
      <p:grpSp>
        <p:nvGrpSpPr>
          <p:cNvPr id="5" name="object 5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6" name="object 6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8" name="object 8"/>
          <p:cNvSpPr txBox="1"/>
          <p:nvPr/>
        </p:nvSpPr>
        <p:spPr>
          <a:xfrm>
            <a:off x="53467" y="3349927"/>
            <a:ext cx="876300" cy="104139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10" dirty="0">
                <a:latin typeface="Arial"/>
                <a:cs typeface="Arial"/>
                <a:hlinkClick r:id="rId4" action="ppaction://hlinksldjump"/>
              </a:rPr>
              <a:t>Attribute-</a:t>
            </a:r>
            <a:r>
              <a:rPr sz="500" dirty="0">
                <a:latin typeface="Arial"/>
                <a:cs typeface="Arial"/>
                <a:hlinkClick r:id="rId4" action="ppaction://hlinksldjump"/>
              </a:rPr>
              <a:t>based</a:t>
            </a:r>
            <a:r>
              <a:rPr sz="500" spc="15" dirty="0">
                <a:latin typeface="Arial"/>
                <a:cs typeface="Arial"/>
                <a:hlinkClick r:id="rId4" action="ppaction://hlinksldjump"/>
              </a:rPr>
              <a:t> </a:t>
            </a:r>
            <a:r>
              <a:rPr sz="500" dirty="0">
                <a:latin typeface="Arial"/>
                <a:cs typeface="Arial"/>
                <a:hlinkClick r:id="rId4" action="ppaction://hlinksldjump"/>
              </a:rPr>
              <a:t>access</a:t>
            </a:r>
            <a:r>
              <a:rPr sz="500" spc="20" dirty="0">
                <a:latin typeface="Arial"/>
                <a:cs typeface="Arial"/>
                <a:hlinkClick r:id="rId4" action="ppaction://hlinksldjump"/>
              </a:rPr>
              <a:t> </a:t>
            </a:r>
            <a:r>
              <a:rPr sz="500" spc="-10" dirty="0">
                <a:latin typeface="Arial"/>
                <a:cs typeface="Arial"/>
                <a:hlinkClick r:id="rId4" action="ppaction://hlinksldjump"/>
              </a:rPr>
              <a:t>control</a:t>
            </a:r>
            <a:endParaRPr sz="500">
              <a:latin typeface="Arial"/>
              <a:cs typeface="Arial"/>
            </a:endParaRPr>
          </a:p>
        </p:txBody>
      </p:sp>
    </p:spTree>
  </p:cSld>
  <p:clrMapOvr>
    <a:masterClrMapping/>
  </p:clrMapOvr>
  <p:transition>
    <p:fade/>
  </p:transition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467" y="-1515"/>
            <a:ext cx="4501515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4119879" algn="l"/>
              </a:tabLst>
            </a:pPr>
            <a:r>
              <a:rPr sz="500" spc="-10" dirty="0">
                <a:latin typeface="Arial"/>
                <a:cs typeface="Arial"/>
                <a:hlinkClick r:id="rId2" action="ppaction://hlinksldjump"/>
              </a:rPr>
              <a:t>Security</a:t>
            </a:r>
            <a:r>
              <a:rPr sz="500" dirty="0">
                <a:latin typeface="Arial"/>
                <a:cs typeface="Arial"/>
              </a:rPr>
              <a:t>	</a:t>
            </a: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Authorization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pc="-10" dirty="0"/>
              <a:t>Delegation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341350" y="499476"/>
            <a:ext cx="3919854" cy="1361440"/>
          </a:xfrm>
          <a:prstGeom prst="rect">
            <a:avLst/>
          </a:prstGeom>
        </p:spPr>
        <p:txBody>
          <a:bodyPr vert="horz" wrap="square" lIns="0" tIns="27305" rIns="0" bIns="0" rtlCol="0">
            <a:spAutoFit/>
          </a:bodyPr>
          <a:lstStyle/>
          <a:p>
            <a:pPr marL="12700" algn="just">
              <a:lnSpc>
                <a:spcPct val="100000"/>
              </a:lnSpc>
              <a:spcBef>
                <a:spcPts val="215"/>
              </a:spcBef>
            </a:pPr>
            <a:r>
              <a:rPr sz="1000" spc="-10" dirty="0">
                <a:solidFill>
                  <a:srgbClr val="4C994C"/>
                </a:solidFill>
                <a:latin typeface="Arial"/>
                <a:cs typeface="Arial"/>
              </a:rPr>
              <a:t>What’s</a:t>
            </a:r>
            <a:r>
              <a:rPr sz="1000" spc="-25" dirty="0">
                <a:solidFill>
                  <a:srgbClr val="4C994C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4C994C"/>
                </a:solidFill>
                <a:latin typeface="Arial"/>
                <a:cs typeface="Arial"/>
              </a:rPr>
              <a:t>the</a:t>
            </a:r>
            <a:r>
              <a:rPr sz="1000" spc="-20" dirty="0">
                <a:solidFill>
                  <a:srgbClr val="4C994C"/>
                </a:solidFill>
                <a:latin typeface="Arial"/>
                <a:cs typeface="Arial"/>
              </a:rPr>
              <a:t> </a:t>
            </a:r>
            <a:r>
              <a:rPr sz="1000" spc="-10" dirty="0">
                <a:solidFill>
                  <a:srgbClr val="4C994C"/>
                </a:solidFill>
                <a:latin typeface="Arial"/>
                <a:cs typeface="Arial"/>
              </a:rPr>
              <a:t>issue?</a:t>
            </a:r>
            <a:endParaRPr sz="1000">
              <a:latin typeface="Arial"/>
              <a:cs typeface="Arial"/>
            </a:endParaRPr>
          </a:p>
          <a:p>
            <a:pPr marL="18415" marR="5080" indent="-3810" algn="just">
              <a:lnSpc>
                <a:spcPts val="1210"/>
              </a:lnSpc>
              <a:spcBef>
                <a:spcPts val="35"/>
              </a:spcBef>
            </a:pPr>
            <a:r>
              <a:rPr sz="900" dirty="0">
                <a:latin typeface="Arial"/>
                <a:cs typeface="Arial"/>
              </a:rPr>
              <a:t>Alice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makes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use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of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an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e-</a:t>
            </a:r>
            <a:r>
              <a:rPr sz="900" dirty="0">
                <a:latin typeface="Arial"/>
                <a:cs typeface="Arial"/>
              </a:rPr>
              <a:t>mail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service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provider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who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stores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her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mailbox.</a:t>
            </a:r>
            <a:r>
              <a:rPr sz="900" spc="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She</a:t>
            </a:r>
            <a:r>
              <a:rPr sz="900" spc="-25" dirty="0">
                <a:latin typeface="Arial"/>
                <a:cs typeface="Arial"/>
              </a:rPr>
              <a:t> is </a:t>
            </a:r>
            <a:r>
              <a:rPr sz="900" spc="-10" dirty="0">
                <a:latin typeface="Arial"/>
                <a:cs typeface="Arial"/>
              </a:rPr>
              <a:t>required</a:t>
            </a:r>
            <a:r>
              <a:rPr sz="900" spc="-4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to</a:t>
            </a:r>
            <a:r>
              <a:rPr sz="900" spc="-4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log</a:t>
            </a:r>
            <a:r>
              <a:rPr sz="900" spc="-4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in</a:t>
            </a:r>
            <a:r>
              <a:rPr sz="900" spc="-4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to</a:t>
            </a:r>
            <a:r>
              <a:rPr sz="900" spc="-4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4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provider</a:t>
            </a:r>
            <a:r>
              <a:rPr sz="900" spc="-4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to</a:t>
            </a:r>
            <a:r>
              <a:rPr sz="900" spc="-4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access</a:t>
            </a:r>
            <a:r>
              <a:rPr sz="900" spc="-4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her</a:t>
            </a:r>
            <a:r>
              <a:rPr sz="900" spc="-4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mail.</a:t>
            </a:r>
            <a:r>
              <a:rPr sz="900" spc="1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Alice</a:t>
            </a:r>
            <a:r>
              <a:rPr sz="900" spc="-4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wants</a:t>
            </a:r>
            <a:r>
              <a:rPr sz="900" spc="-4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to</a:t>
            </a:r>
            <a:r>
              <a:rPr sz="900" spc="-4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use</a:t>
            </a:r>
            <a:r>
              <a:rPr sz="900" spc="-4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her</a:t>
            </a:r>
            <a:r>
              <a:rPr sz="900" spc="-45" dirty="0">
                <a:latin typeface="Arial"/>
                <a:cs typeface="Arial"/>
              </a:rPr>
              <a:t> </a:t>
            </a:r>
            <a:r>
              <a:rPr sz="900" spc="-25" dirty="0">
                <a:latin typeface="Arial"/>
                <a:cs typeface="Arial"/>
              </a:rPr>
              <a:t>own </a:t>
            </a:r>
            <a:r>
              <a:rPr sz="900" dirty="0">
                <a:latin typeface="Arial"/>
                <a:cs typeface="Arial"/>
              </a:rPr>
              <a:t>local</a:t>
            </a:r>
            <a:r>
              <a:rPr sz="900" spc="-4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mail</a:t>
            </a:r>
            <a:r>
              <a:rPr sz="900" spc="-4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client.</a:t>
            </a:r>
            <a:r>
              <a:rPr sz="900" spc="1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How</a:t>
            </a:r>
            <a:r>
              <a:rPr sz="900" spc="-4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to</a:t>
            </a:r>
            <a:r>
              <a:rPr sz="900" spc="-4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allow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that</a:t>
            </a:r>
            <a:r>
              <a:rPr sz="900" spc="-4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mail</a:t>
            </a:r>
            <a:r>
              <a:rPr sz="900" spc="-4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client</a:t>
            </a:r>
            <a:r>
              <a:rPr sz="900" spc="-4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to</a:t>
            </a:r>
            <a:r>
              <a:rPr sz="900" spc="-4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act</a:t>
            </a:r>
            <a:r>
              <a:rPr sz="900" spc="-4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on</a:t>
            </a:r>
            <a:r>
              <a:rPr sz="900" spc="-4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behalf</a:t>
            </a:r>
            <a:r>
              <a:rPr sz="900" spc="-4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of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Alice?</a:t>
            </a:r>
            <a:r>
              <a:rPr sz="900" spc="10" dirty="0">
                <a:latin typeface="Arial"/>
                <a:cs typeface="Arial"/>
              </a:rPr>
              <a:t> </a:t>
            </a:r>
            <a:r>
              <a:rPr sz="900" dirty="0">
                <a:solidFill>
                  <a:srgbClr val="C80000"/>
                </a:solidFill>
                <a:latin typeface="Arial"/>
                <a:cs typeface="Arial"/>
              </a:rPr>
              <a:t>How</a:t>
            </a:r>
            <a:r>
              <a:rPr sz="900" spc="-40" dirty="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sz="900" spc="-25" dirty="0">
                <a:solidFill>
                  <a:srgbClr val="C80000"/>
                </a:solidFill>
                <a:latin typeface="Arial"/>
                <a:cs typeface="Arial"/>
              </a:rPr>
              <a:t>to </a:t>
            </a:r>
            <a:r>
              <a:rPr sz="900" dirty="0">
                <a:solidFill>
                  <a:srgbClr val="C80000"/>
                </a:solidFill>
                <a:latin typeface="Arial"/>
                <a:cs typeface="Arial"/>
              </a:rPr>
              <a:t>delegate</a:t>
            </a:r>
            <a:r>
              <a:rPr sz="900" spc="-25" dirty="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sz="900" spc="-10" dirty="0">
                <a:solidFill>
                  <a:srgbClr val="C80000"/>
                </a:solidFill>
                <a:latin typeface="Arial"/>
                <a:cs typeface="Arial"/>
              </a:rPr>
              <a:t>Alice’s</a:t>
            </a:r>
            <a:r>
              <a:rPr sz="900" spc="-20" dirty="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C80000"/>
                </a:solidFill>
                <a:latin typeface="Arial"/>
                <a:cs typeface="Arial"/>
              </a:rPr>
              <a:t>access</a:t>
            </a:r>
            <a:r>
              <a:rPr sz="900" spc="-20" dirty="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C80000"/>
                </a:solidFill>
                <a:latin typeface="Arial"/>
                <a:cs typeface="Arial"/>
              </a:rPr>
              <a:t>rights</a:t>
            </a:r>
            <a:r>
              <a:rPr sz="900" spc="-20" dirty="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C80000"/>
                </a:solidFill>
                <a:latin typeface="Arial"/>
                <a:cs typeface="Arial"/>
              </a:rPr>
              <a:t>to</a:t>
            </a:r>
            <a:r>
              <a:rPr sz="900" spc="-25" dirty="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C80000"/>
                </a:solidFill>
                <a:latin typeface="Arial"/>
                <a:cs typeface="Arial"/>
              </a:rPr>
              <a:t>her</a:t>
            </a:r>
            <a:r>
              <a:rPr sz="900" spc="-20" dirty="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C80000"/>
                </a:solidFill>
                <a:latin typeface="Arial"/>
                <a:cs typeface="Arial"/>
              </a:rPr>
              <a:t>mail</a:t>
            </a:r>
            <a:r>
              <a:rPr sz="900" spc="-20" dirty="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sz="900" spc="-10" dirty="0">
                <a:solidFill>
                  <a:srgbClr val="C80000"/>
                </a:solidFill>
                <a:latin typeface="Arial"/>
                <a:cs typeface="Arial"/>
              </a:rPr>
              <a:t>client?</a:t>
            </a:r>
            <a:endParaRPr sz="900">
              <a:latin typeface="Arial"/>
              <a:cs typeface="Arial"/>
            </a:endParaRPr>
          </a:p>
          <a:p>
            <a:pPr marL="18415">
              <a:lnSpc>
                <a:spcPct val="100000"/>
              </a:lnSpc>
              <a:spcBef>
                <a:spcPts val="740"/>
              </a:spcBef>
            </a:pPr>
            <a:r>
              <a:rPr sz="1000" spc="-10" dirty="0">
                <a:solidFill>
                  <a:srgbClr val="C80000"/>
                </a:solidFill>
                <a:latin typeface="Arial"/>
                <a:cs typeface="Arial"/>
              </a:rPr>
              <a:t>Observation</a:t>
            </a:r>
            <a:endParaRPr sz="1000">
              <a:latin typeface="Arial"/>
              <a:cs typeface="Arial"/>
            </a:endParaRPr>
          </a:p>
          <a:p>
            <a:pPr marL="13970" marR="127000" indent="3810">
              <a:lnSpc>
                <a:spcPts val="1210"/>
              </a:lnSpc>
              <a:spcBef>
                <a:spcPts val="35"/>
              </a:spcBef>
            </a:pPr>
            <a:r>
              <a:rPr sz="900" dirty="0">
                <a:latin typeface="Arial"/>
                <a:cs typeface="Arial"/>
              </a:rPr>
              <a:t>It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is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not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good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idea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to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hand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over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all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user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credentials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to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an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application:</a:t>
            </a:r>
            <a:r>
              <a:rPr sz="900" spc="35" dirty="0">
                <a:latin typeface="Arial"/>
                <a:cs typeface="Arial"/>
              </a:rPr>
              <a:t> </a:t>
            </a:r>
            <a:r>
              <a:rPr sz="900" spc="-25" dirty="0">
                <a:latin typeface="Arial"/>
                <a:cs typeface="Arial"/>
              </a:rPr>
              <a:t>why </a:t>
            </a:r>
            <a:r>
              <a:rPr sz="900" dirty="0">
                <a:latin typeface="Arial"/>
                <a:cs typeface="Arial"/>
              </a:rPr>
              <a:t>would</a:t>
            </a:r>
            <a:r>
              <a:rPr sz="900" spc="-4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application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or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machine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be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trusted?</a:t>
            </a:r>
            <a:r>
              <a:rPr sz="900" spc="35" dirty="0">
                <a:latin typeface="Arial"/>
                <a:cs typeface="Arial"/>
              </a:rPr>
              <a:t> </a:t>
            </a:r>
            <a:r>
              <a:rPr sz="900" i="1" spc="350" dirty="0">
                <a:latin typeface="Menlo"/>
                <a:cs typeface="Menlo"/>
              </a:rPr>
              <a:t>⇒</a:t>
            </a:r>
            <a:r>
              <a:rPr sz="900" i="1" spc="-295" dirty="0">
                <a:latin typeface="Menlo"/>
                <a:cs typeface="Menlo"/>
              </a:rPr>
              <a:t> </a:t>
            </a:r>
            <a:r>
              <a:rPr sz="900" dirty="0">
                <a:latin typeface="Arial"/>
                <a:cs typeface="Arial"/>
              </a:rPr>
              <a:t>use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solidFill>
                  <a:srgbClr val="C80000"/>
                </a:solidFill>
                <a:latin typeface="Arial"/>
                <a:cs typeface="Arial"/>
              </a:rPr>
              <a:t>security</a:t>
            </a:r>
            <a:r>
              <a:rPr sz="900" spc="-20" dirty="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sz="900" spc="-10" dirty="0">
                <a:solidFill>
                  <a:srgbClr val="C80000"/>
                </a:solidFill>
                <a:latin typeface="Arial"/>
                <a:cs typeface="Arial"/>
              </a:rPr>
              <a:t>proxy</a:t>
            </a:r>
            <a:r>
              <a:rPr sz="900" spc="-10" dirty="0">
                <a:latin typeface="Arial"/>
                <a:cs typeface="Arial"/>
              </a:rPr>
              <a:t>.</a:t>
            </a:r>
            <a:endParaRPr sz="900">
              <a:latin typeface="Arial"/>
              <a:cs typeface="Arial"/>
            </a:endParaRPr>
          </a:p>
        </p:txBody>
      </p:sp>
      <p:grpSp>
        <p:nvGrpSpPr>
          <p:cNvPr id="5" name="object 5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6" name="object 6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8" name="object 8"/>
          <p:cNvSpPr txBox="1"/>
          <p:nvPr/>
        </p:nvSpPr>
        <p:spPr>
          <a:xfrm>
            <a:off x="53467" y="3349927"/>
            <a:ext cx="328295" cy="104139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10" dirty="0">
                <a:latin typeface="Arial"/>
                <a:cs typeface="Arial"/>
                <a:hlinkClick r:id="rId4" action="ppaction://hlinksldjump"/>
              </a:rPr>
              <a:t>Delegation</a:t>
            </a:r>
            <a:endParaRPr sz="500">
              <a:latin typeface="Arial"/>
              <a:cs typeface="Arial"/>
            </a:endParaRPr>
          </a:p>
        </p:txBody>
      </p:sp>
    </p:spTree>
  </p:cSld>
  <p:clrMapOvr>
    <a:masterClrMapping/>
  </p:clrMapOvr>
  <p:transition>
    <p:fade/>
  </p:transition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467" y="-1515"/>
            <a:ext cx="255270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500" spc="-10" dirty="0">
                <a:latin typeface="Arial"/>
                <a:cs typeface="Arial"/>
                <a:hlinkClick r:id="rId2" action="ppaction://hlinksldjump"/>
              </a:rPr>
              <a:t>Security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2303995" y="0"/>
            <a:ext cx="2304415" cy="107950"/>
          </a:xfrm>
          <a:custGeom>
            <a:avLst/>
            <a:gdLst/>
            <a:ahLst/>
            <a:cxnLst/>
            <a:rect l="l" t="t" r="r" b="b"/>
            <a:pathLst>
              <a:path w="2304415" h="107950">
                <a:moveTo>
                  <a:pt x="2303995" y="0"/>
                </a:moveTo>
                <a:lnTo>
                  <a:pt x="0" y="0"/>
                </a:lnTo>
                <a:lnTo>
                  <a:pt x="0" y="107530"/>
                </a:lnTo>
                <a:lnTo>
                  <a:pt x="2303995" y="107530"/>
                </a:lnTo>
                <a:lnTo>
                  <a:pt x="2303995" y="0"/>
                </a:lnTo>
                <a:close/>
              </a:path>
            </a:pathLst>
          </a:custGeom>
          <a:solidFill>
            <a:srgbClr val="8484D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4160875" y="-1515"/>
            <a:ext cx="393700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Authorization</a:t>
            </a:r>
            <a:endParaRPr sz="5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95300" y="197711"/>
            <a:ext cx="985519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200" dirty="0">
                <a:solidFill>
                  <a:srgbClr val="3333B2"/>
                </a:solidFill>
                <a:latin typeface="Arial"/>
                <a:cs typeface="Arial"/>
              </a:rPr>
              <a:t>Security</a:t>
            </a:r>
            <a:r>
              <a:rPr sz="1200" spc="-3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200" spc="-10" dirty="0">
                <a:solidFill>
                  <a:srgbClr val="3333B2"/>
                </a:solidFill>
                <a:latin typeface="Arial"/>
                <a:cs typeface="Arial"/>
              </a:rPr>
              <a:t>proxy</a:t>
            </a:r>
            <a:endParaRPr sz="1200">
              <a:latin typeface="Arial"/>
              <a:cs typeface="Arial"/>
            </a:endParaRPr>
          </a:p>
        </p:txBody>
      </p:sp>
      <p:pic>
        <p:nvPicPr>
          <p:cNvPr id="6" name="object 6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070674" y="576584"/>
            <a:ext cx="2472049" cy="504891"/>
          </a:xfrm>
          <a:prstGeom prst="rect">
            <a:avLst/>
          </a:prstGeom>
        </p:spPr>
      </p:pic>
      <p:pic>
        <p:nvPicPr>
          <p:cNvPr id="7" name="object 7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990429" y="1239075"/>
            <a:ext cx="2620914" cy="857472"/>
          </a:xfrm>
          <a:prstGeom prst="rect">
            <a:avLst/>
          </a:prstGeom>
        </p:spPr>
      </p:pic>
      <p:sp>
        <p:nvSpPr>
          <p:cNvPr id="8" name="object 8"/>
          <p:cNvSpPr txBox="1"/>
          <p:nvPr/>
        </p:nvSpPr>
        <p:spPr>
          <a:xfrm>
            <a:off x="321894" y="2148956"/>
            <a:ext cx="3816350" cy="909319"/>
          </a:xfrm>
          <a:prstGeom prst="rect">
            <a:avLst/>
          </a:prstGeom>
        </p:spPr>
        <p:txBody>
          <a:bodyPr vert="horz" wrap="square" lIns="0" tIns="8382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660"/>
              </a:spcBef>
            </a:pP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How</a:t>
            </a:r>
            <a:r>
              <a:rPr sz="1000" spc="-3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it</a:t>
            </a:r>
            <a:r>
              <a:rPr sz="1000" spc="-2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works</a:t>
            </a:r>
            <a:endParaRPr sz="1000">
              <a:latin typeface="Arial"/>
              <a:cs typeface="Arial"/>
            </a:endParaRPr>
          </a:p>
          <a:p>
            <a:pPr marL="287020" indent="-154940">
              <a:lnSpc>
                <a:spcPct val="100000"/>
              </a:lnSpc>
              <a:spcBef>
                <a:spcPts val="500"/>
              </a:spcBef>
              <a:buClr>
                <a:srgbClr val="3333B2"/>
              </a:buClr>
              <a:buAutoNum type="arabicPeriod"/>
              <a:tabLst>
                <a:tab pos="287655" algn="l"/>
              </a:tabLst>
            </a:pPr>
            <a:r>
              <a:rPr sz="900" dirty="0">
                <a:latin typeface="Arial"/>
                <a:cs typeface="Arial"/>
              </a:rPr>
              <a:t>Alice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passes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some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rights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i="1" dirty="0">
                <a:latin typeface="Arial"/>
                <a:cs typeface="Arial"/>
              </a:rPr>
              <a:t>R</a:t>
            </a:r>
            <a:r>
              <a:rPr sz="900" i="1" spc="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to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Bob,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together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with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secret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key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i="1" spc="-10" dirty="0">
                <a:latin typeface="Arial"/>
                <a:cs typeface="Arial"/>
              </a:rPr>
              <a:t>SK</a:t>
            </a:r>
            <a:r>
              <a:rPr sz="1050" i="1" spc="-15" baseline="-11904" dirty="0">
                <a:latin typeface="Arial"/>
                <a:cs typeface="Arial"/>
              </a:rPr>
              <a:t>proxy</a:t>
            </a:r>
            <a:endParaRPr sz="1050" baseline="-11904">
              <a:latin typeface="Arial"/>
              <a:cs typeface="Arial"/>
            </a:endParaRPr>
          </a:p>
          <a:p>
            <a:pPr marL="285750" indent="-153035">
              <a:lnSpc>
                <a:spcPct val="100000"/>
              </a:lnSpc>
              <a:spcBef>
                <a:spcPts val="125"/>
              </a:spcBef>
              <a:buClr>
                <a:srgbClr val="3333B2"/>
              </a:buClr>
              <a:buAutoNum type="arabicPeriod"/>
              <a:tabLst>
                <a:tab pos="285750" algn="l"/>
              </a:tabLst>
            </a:pPr>
            <a:r>
              <a:rPr sz="900" dirty="0">
                <a:latin typeface="Arial"/>
                <a:cs typeface="Arial"/>
              </a:rPr>
              <a:t>When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Bob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wants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to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exercise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his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rights,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he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passes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certificate</a:t>
            </a:r>
            <a:endParaRPr sz="900">
              <a:latin typeface="Arial"/>
              <a:cs typeface="Arial"/>
            </a:endParaRPr>
          </a:p>
          <a:p>
            <a:pPr marL="287020" indent="-154940">
              <a:lnSpc>
                <a:spcPct val="100000"/>
              </a:lnSpc>
              <a:spcBef>
                <a:spcPts val="125"/>
              </a:spcBef>
              <a:buClr>
                <a:srgbClr val="3333B2"/>
              </a:buClr>
              <a:buAutoNum type="arabicPeriod"/>
              <a:tabLst>
                <a:tab pos="287655" algn="l"/>
              </a:tabLst>
            </a:pPr>
            <a:r>
              <a:rPr sz="900" dirty="0">
                <a:latin typeface="Arial"/>
                <a:cs typeface="Arial"/>
              </a:rPr>
              <a:t>The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server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wants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Bob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to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prove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he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knows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secret</a:t>
            </a:r>
            <a:r>
              <a:rPr sz="900" spc="-25" dirty="0">
                <a:latin typeface="Arial"/>
                <a:cs typeface="Arial"/>
              </a:rPr>
              <a:t> key</a:t>
            </a:r>
            <a:endParaRPr sz="900">
              <a:latin typeface="Arial"/>
              <a:cs typeface="Arial"/>
            </a:endParaRPr>
          </a:p>
          <a:p>
            <a:pPr marL="290830" indent="-158750">
              <a:lnSpc>
                <a:spcPct val="100000"/>
              </a:lnSpc>
              <a:spcBef>
                <a:spcPts val="125"/>
              </a:spcBef>
              <a:buClr>
                <a:srgbClr val="3333B2"/>
              </a:buClr>
              <a:buAutoNum type="arabicPeriod"/>
              <a:tabLst>
                <a:tab pos="291465" algn="l"/>
              </a:tabLst>
            </a:pPr>
            <a:r>
              <a:rPr sz="900" dirty="0">
                <a:latin typeface="Arial"/>
                <a:cs typeface="Arial"/>
              </a:rPr>
              <a:t>Bob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proves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he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does,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and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thus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that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Alice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had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delegated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i="1" spc="-25" dirty="0">
                <a:latin typeface="Arial"/>
                <a:cs typeface="Arial"/>
              </a:rPr>
              <a:t>R</a:t>
            </a:r>
            <a:r>
              <a:rPr sz="900" spc="-25" dirty="0">
                <a:latin typeface="Arial"/>
                <a:cs typeface="Arial"/>
              </a:rPr>
              <a:t>.</a:t>
            </a:r>
            <a:endParaRPr sz="900">
              <a:latin typeface="Arial"/>
              <a:cs typeface="Arial"/>
            </a:endParaRPr>
          </a:p>
        </p:txBody>
      </p:sp>
      <p:grpSp>
        <p:nvGrpSpPr>
          <p:cNvPr id="9" name="object 9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10" name="object 10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object 11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2" name="object 12"/>
          <p:cNvSpPr txBox="1"/>
          <p:nvPr/>
        </p:nvSpPr>
        <p:spPr>
          <a:xfrm>
            <a:off x="53467" y="3349927"/>
            <a:ext cx="328295" cy="104139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10" dirty="0">
                <a:latin typeface="Arial"/>
                <a:cs typeface="Arial"/>
                <a:hlinkClick r:id="rId6" action="ppaction://hlinksldjump"/>
              </a:rPr>
              <a:t>Delegation</a:t>
            </a:r>
            <a:endParaRPr sz="500">
              <a:latin typeface="Arial"/>
              <a:cs typeface="Arial"/>
            </a:endParaRPr>
          </a:p>
        </p:txBody>
      </p:sp>
    </p:spTree>
  </p:cSld>
  <p:clrMapOvr>
    <a:masterClrMapping/>
  </p:clrMapOvr>
  <p:transition>
    <p:fade/>
  </p:transition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467" y="-1515"/>
            <a:ext cx="4501515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4119879" algn="l"/>
              </a:tabLst>
            </a:pPr>
            <a:r>
              <a:rPr sz="500" spc="-10" dirty="0">
                <a:latin typeface="Arial"/>
                <a:cs typeface="Arial"/>
                <a:hlinkClick r:id="rId2" action="ppaction://hlinksldjump"/>
              </a:rPr>
              <a:t>Security</a:t>
            </a:r>
            <a:r>
              <a:rPr sz="500" dirty="0">
                <a:latin typeface="Arial"/>
                <a:cs typeface="Arial"/>
              </a:rPr>
              <a:t>	</a:t>
            </a: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Authorization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/>
              <a:t>Example:</a:t>
            </a:r>
            <a:r>
              <a:rPr spc="55" dirty="0"/>
              <a:t> </a:t>
            </a:r>
            <a:r>
              <a:rPr dirty="0"/>
              <a:t>Open</a:t>
            </a:r>
            <a:r>
              <a:rPr spc="-20" dirty="0"/>
              <a:t> </a:t>
            </a:r>
            <a:r>
              <a:rPr spc="-10" dirty="0"/>
              <a:t>Authorization</a:t>
            </a:r>
            <a:r>
              <a:rPr spc="-15" dirty="0"/>
              <a:t> </a:t>
            </a:r>
            <a:r>
              <a:rPr spc="-10" dirty="0"/>
              <a:t>(OAuth)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321894" y="417933"/>
            <a:ext cx="3963670" cy="2856230"/>
          </a:xfrm>
          <a:prstGeom prst="rect">
            <a:avLst/>
          </a:prstGeom>
        </p:spPr>
        <p:txBody>
          <a:bodyPr vert="horz" wrap="square" lIns="0" tIns="8382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660"/>
              </a:spcBef>
            </a:pP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Four</a:t>
            </a:r>
            <a:r>
              <a:rPr sz="1000" spc="-2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different</a:t>
            </a:r>
            <a:r>
              <a:rPr sz="1000" spc="-20" dirty="0">
                <a:solidFill>
                  <a:srgbClr val="3333B2"/>
                </a:solidFill>
                <a:latin typeface="Arial"/>
                <a:cs typeface="Arial"/>
              </a:rPr>
              <a:t> roles</a:t>
            </a:r>
            <a:endParaRPr sz="1000">
              <a:latin typeface="Arial"/>
              <a:cs typeface="Arial"/>
            </a:endParaRPr>
          </a:p>
          <a:p>
            <a:pPr marL="290830" indent="-120650">
              <a:lnSpc>
                <a:spcPct val="100000"/>
              </a:lnSpc>
              <a:spcBef>
                <a:spcPts val="500"/>
              </a:spcBef>
              <a:buClr>
                <a:srgbClr val="3333B2"/>
              </a:buClr>
              <a:buFont typeface="Menlo"/>
              <a:buChar char="•"/>
              <a:tabLst>
                <a:tab pos="291465" algn="l"/>
              </a:tabLst>
            </a:pPr>
            <a:r>
              <a:rPr sz="900" dirty="0">
                <a:solidFill>
                  <a:srgbClr val="C80000"/>
                </a:solidFill>
                <a:latin typeface="Arial"/>
                <a:cs typeface="Arial"/>
              </a:rPr>
              <a:t>Resource</a:t>
            </a:r>
            <a:r>
              <a:rPr sz="900" spc="-35" dirty="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C80000"/>
                </a:solidFill>
                <a:latin typeface="Arial"/>
                <a:cs typeface="Arial"/>
              </a:rPr>
              <a:t>owner</a:t>
            </a:r>
            <a:r>
              <a:rPr sz="900" dirty="0">
                <a:latin typeface="Arial"/>
                <a:cs typeface="Arial"/>
              </a:rPr>
              <a:t>:</a:t>
            </a:r>
            <a:r>
              <a:rPr sz="900" spc="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typically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an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end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user.</a:t>
            </a:r>
            <a:endParaRPr sz="900">
              <a:latin typeface="Arial"/>
              <a:cs typeface="Arial"/>
            </a:endParaRPr>
          </a:p>
          <a:p>
            <a:pPr marL="290830" marR="30480" indent="-120650">
              <a:lnSpc>
                <a:spcPct val="111600"/>
              </a:lnSpc>
              <a:spcBef>
                <a:spcPts val="300"/>
              </a:spcBef>
              <a:buClr>
                <a:srgbClr val="3333B2"/>
              </a:buClr>
              <a:buFont typeface="Menlo"/>
              <a:buChar char="•"/>
              <a:tabLst>
                <a:tab pos="291465" algn="l"/>
              </a:tabLst>
            </a:pPr>
            <a:r>
              <a:rPr sz="900" dirty="0">
                <a:solidFill>
                  <a:srgbClr val="C80000"/>
                </a:solidFill>
                <a:latin typeface="Arial"/>
                <a:cs typeface="Arial"/>
              </a:rPr>
              <a:t>Client</a:t>
            </a:r>
            <a:r>
              <a:rPr sz="900" dirty="0">
                <a:latin typeface="Arial"/>
                <a:cs typeface="Arial"/>
              </a:rPr>
              <a:t>:</a:t>
            </a:r>
            <a:r>
              <a:rPr sz="900" spc="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an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application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that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one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would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like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to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act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on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behalf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of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resource owner,</a:t>
            </a:r>
            <a:endParaRPr sz="900">
              <a:latin typeface="Arial"/>
              <a:cs typeface="Arial"/>
            </a:endParaRPr>
          </a:p>
          <a:p>
            <a:pPr marL="290830" marR="145415" indent="-120650">
              <a:lnSpc>
                <a:spcPct val="111600"/>
              </a:lnSpc>
              <a:spcBef>
                <a:spcPts val="300"/>
              </a:spcBef>
              <a:buClr>
                <a:srgbClr val="3333B2"/>
              </a:buClr>
              <a:buFont typeface="Menlo"/>
              <a:buChar char="•"/>
              <a:tabLst>
                <a:tab pos="291465" algn="l"/>
              </a:tabLst>
            </a:pPr>
            <a:r>
              <a:rPr sz="900" dirty="0">
                <a:solidFill>
                  <a:srgbClr val="C80000"/>
                </a:solidFill>
                <a:latin typeface="Arial"/>
                <a:cs typeface="Arial"/>
              </a:rPr>
              <a:t>Resource</a:t>
            </a:r>
            <a:r>
              <a:rPr sz="900" spc="-25" dirty="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C80000"/>
                </a:solidFill>
                <a:latin typeface="Arial"/>
                <a:cs typeface="Arial"/>
              </a:rPr>
              <a:t>server</a:t>
            </a:r>
            <a:r>
              <a:rPr sz="900" dirty="0">
                <a:latin typeface="Arial"/>
                <a:cs typeface="Arial"/>
              </a:rPr>
              <a:t>:</a:t>
            </a:r>
            <a:r>
              <a:rPr sz="900" spc="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An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interface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through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which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person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would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normally </a:t>
            </a:r>
            <a:r>
              <a:rPr sz="900" dirty="0">
                <a:latin typeface="Arial"/>
                <a:cs typeface="Arial"/>
              </a:rPr>
              <a:t>access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resource.</a:t>
            </a:r>
            <a:endParaRPr sz="900">
              <a:latin typeface="Arial"/>
              <a:cs typeface="Arial"/>
            </a:endParaRPr>
          </a:p>
          <a:p>
            <a:pPr marL="290830" marR="267335" indent="-120650">
              <a:lnSpc>
                <a:spcPct val="111600"/>
              </a:lnSpc>
              <a:spcBef>
                <a:spcPts val="300"/>
              </a:spcBef>
              <a:buClr>
                <a:srgbClr val="3333B2"/>
              </a:buClr>
              <a:buFont typeface="Menlo"/>
              <a:buChar char="•"/>
              <a:tabLst>
                <a:tab pos="291465" algn="l"/>
              </a:tabLst>
            </a:pPr>
            <a:r>
              <a:rPr sz="900" spc="-10" dirty="0">
                <a:solidFill>
                  <a:srgbClr val="C80000"/>
                </a:solidFill>
                <a:latin typeface="Arial"/>
                <a:cs typeface="Arial"/>
              </a:rPr>
              <a:t>Authorization</a:t>
            </a:r>
            <a:r>
              <a:rPr sz="900" spc="-15" dirty="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C80000"/>
                </a:solidFill>
                <a:latin typeface="Arial"/>
                <a:cs typeface="Arial"/>
              </a:rPr>
              <a:t>server</a:t>
            </a:r>
            <a:r>
              <a:rPr sz="900" dirty="0">
                <a:latin typeface="Arial"/>
                <a:cs typeface="Arial"/>
              </a:rPr>
              <a:t>:</a:t>
            </a:r>
            <a:r>
              <a:rPr sz="900" spc="4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an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entity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handing</a:t>
            </a:r>
            <a:r>
              <a:rPr sz="900" spc="-1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out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certificates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to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</a:t>
            </a:r>
            <a:r>
              <a:rPr sz="900" spc="-1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client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spc="-25" dirty="0">
                <a:latin typeface="Arial"/>
                <a:cs typeface="Arial"/>
              </a:rPr>
              <a:t>on </a:t>
            </a:r>
            <a:r>
              <a:rPr sz="900" dirty="0">
                <a:latin typeface="Arial"/>
                <a:cs typeface="Arial"/>
              </a:rPr>
              <a:t>behalf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of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resource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owner.</a:t>
            </a:r>
            <a:endParaRPr sz="900">
              <a:latin typeface="Arial"/>
              <a:cs typeface="Arial"/>
            </a:endParaRPr>
          </a:p>
          <a:p>
            <a:pPr marL="38100">
              <a:lnSpc>
                <a:spcPct val="100000"/>
              </a:lnSpc>
              <a:spcBef>
                <a:spcPts val="925"/>
              </a:spcBef>
            </a:pP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Initial</a:t>
            </a:r>
            <a:r>
              <a:rPr sz="1000" spc="-3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steps</a:t>
            </a:r>
            <a:endParaRPr sz="1000">
              <a:latin typeface="Arial"/>
              <a:cs typeface="Arial"/>
            </a:endParaRPr>
          </a:p>
          <a:p>
            <a:pPr marL="290830" marR="292100" indent="-158750">
              <a:lnSpc>
                <a:spcPct val="111600"/>
              </a:lnSpc>
              <a:spcBef>
                <a:spcPts val="570"/>
              </a:spcBef>
              <a:buClr>
                <a:srgbClr val="3333B2"/>
              </a:buClr>
              <a:buAutoNum type="arabicPeriod"/>
              <a:tabLst>
                <a:tab pos="287655" algn="l"/>
              </a:tabLst>
            </a:pPr>
            <a:r>
              <a:rPr sz="900" dirty="0">
                <a:latin typeface="Arial"/>
                <a:cs typeface="Arial"/>
              </a:rPr>
              <a:t>The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client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application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registers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itself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at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authorization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server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spc="-25" dirty="0">
                <a:latin typeface="Arial"/>
                <a:cs typeface="Arial"/>
              </a:rPr>
              <a:t>and </a:t>
            </a:r>
            <a:r>
              <a:rPr sz="900" spc="-10" dirty="0">
                <a:latin typeface="Arial"/>
                <a:cs typeface="Arial"/>
              </a:rPr>
              <a:t>receives</a:t>
            </a:r>
            <a:r>
              <a:rPr sz="900" dirty="0">
                <a:latin typeface="Arial"/>
                <a:cs typeface="Arial"/>
              </a:rPr>
              <a:t> its own </a:t>
            </a:r>
            <a:r>
              <a:rPr sz="900" spc="-10" dirty="0">
                <a:latin typeface="Arial"/>
                <a:cs typeface="Arial"/>
              </a:rPr>
              <a:t>identifier,</a:t>
            </a:r>
            <a:r>
              <a:rPr sz="900" spc="5" dirty="0">
                <a:latin typeface="Arial"/>
                <a:cs typeface="Arial"/>
              </a:rPr>
              <a:t> </a:t>
            </a:r>
            <a:r>
              <a:rPr sz="900" i="1" spc="-10" dirty="0">
                <a:latin typeface="Arial"/>
                <a:cs typeface="Arial"/>
              </a:rPr>
              <a:t>cid</a:t>
            </a:r>
            <a:r>
              <a:rPr sz="900" i="1" spc="-165" dirty="0">
                <a:latin typeface="Arial"/>
                <a:cs typeface="Arial"/>
              </a:rPr>
              <a:t> </a:t>
            </a:r>
            <a:r>
              <a:rPr sz="900" spc="-50" dirty="0">
                <a:latin typeface="Arial"/>
                <a:cs typeface="Arial"/>
              </a:rPr>
              <a:t>.</a:t>
            </a:r>
            <a:endParaRPr sz="900">
              <a:latin typeface="Arial"/>
              <a:cs typeface="Arial"/>
            </a:endParaRPr>
          </a:p>
          <a:p>
            <a:pPr marL="287020" indent="-154940">
              <a:lnSpc>
                <a:spcPct val="100000"/>
              </a:lnSpc>
              <a:spcBef>
                <a:spcPts val="525"/>
              </a:spcBef>
              <a:buClr>
                <a:srgbClr val="3333B2"/>
              </a:buClr>
              <a:buAutoNum type="arabicPeriod"/>
              <a:tabLst>
                <a:tab pos="287655" algn="l"/>
              </a:tabLst>
            </a:pPr>
            <a:r>
              <a:rPr sz="900" dirty="0">
                <a:latin typeface="Arial"/>
                <a:cs typeface="Arial"/>
              </a:rPr>
              <a:t>Alice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wants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to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delegate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list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i="1" dirty="0">
                <a:latin typeface="Arial"/>
                <a:cs typeface="Arial"/>
              </a:rPr>
              <a:t>R</a:t>
            </a:r>
            <a:r>
              <a:rPr sz="900" i="1" spc="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of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rights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i="1" spc="300" dirty="0">
                <a:latin typeface="Menlo"/>
                <a:cs typeface="Menlo"/>
              </a:rPr>
              <a:t>⇒</a:t>
            </a:r>
            <a:endParaRPr sz="900">
              <a:latin typeface="Menlo"/>
              <a:cs typeface="Menlo"/>
            </a:endParaRPr>
          </a:p>
          <a:p>
            <a:pPr marL="253365" algn="ctr">
              <a:lnSpc>
                <a:spcPct val="100000"/>
              </a:lnSpc>
              <a:spcBef>
                <a:spcPts val="969"/>
              </a:spcBef>
            </a:pPr>
            <a:r>
              <a:rPr sz="900" dirty="0">
                <a:latin typeface="Arial"/>
                <a:cs typeface="Arial"/>
              </a:rPr>
              <a:t>Client:</a:t>
            </a:r>
            <a:r>
              <a:rPr sz="900" spc="50" dirty="0">
                <a:latin typeface="Arial"/>
                <a:cs typeface="Arial"/>
              </a:rPr>
              <a:t> </a:t>
            </a:r>
            <a:r>
              <a:rPr sz="900" i="1" dirty="0">
                <a:latin typeface="Arial"/>
                <a:cs typeface="Arial"/>
              </a:rPr>
              <a:t>send</a:t>
            </a:r>
            <a:r>
              <a:rPr sz="900" i="1" spc="-5" dirty="0">
                <a:latin typeface="Arial"/>
                <a:cs typeface="Arial"/>
              </a:rPr>
              <a:t> </a:t>
            </a:r>
            <a:r>
              <a:rPr sz="900" spc="-50" dirty="0">
                <a:latin typeface="Arial"/>
                <a:cs typeface="Arial"/>
              </a:rPr>
              <a:t>[</a:t>
            </a:r>
            <a:r>
              <a:rPr sz="900" i="1" spc="-50" dirty="0">
                <a:latin typeface="Arial"/>
                <a:cs typeface="Arial"/>
              </a:rPr>
              <a:t>cid</a:t>
            </a:r>
            <a:r>
              <a:rPr sz="900" i="1" spc="-50" dirty="0">
                <a:latin typeface="Menlo"/>
                <a:cs typeface="Menlo"/>
              </a:rPr>
              <a:t>,</a:t>
            </a:r>
            <a:r>
              <a:rPr sz="900" i="1" spc="-445" dirty="0">
                <a:latin typeface="Menlo"/>
                <a:cs typeface="Menlo"/>
              </a:rPr>
              <a:t> </a:t>
            </a:r>
            <a:r>
              <a:rPr sz="900" i="1" spc="-10" dirty="0">
                <a:latin typeface="Arial"/>
                <a:cs typeface="Arial"/>
              </a:rPr>
              <a:t>R</a:t>
            </a:r>
            <a:r>
              <a:rPr sz="900" i="1" spc="-10" dirty="0">
                <a:latin typeface="Menlo"/>
                <a:cs typeface="Menlo"/>
              </a:rPr>
              <a:t>,</a:t>
            </a:r>
            <a:r>
              <a:rPr sz="900" i="1" spc="-10" dirty="0">
                <a:latin typeface="Arial"/>
                <a:cs typeface="Arial"/>
              </a:rPr>
              <a:t>H</a:t>
            </a:r>
            <a:r>
              <a:rPr sz="900" spc="-10" dirty="0">
                <a:latin typeface="Arial"/>
                <a:cs typeface="Arial"/>
              </a:rPr>
              <a:t>(</a:t>
            </a:r>
            <a:r>
              <a:rPr sz="900" i="1" spc="-10" dirty="0">
                <a:latin typeface="Arial"/>
                <a:cs typeface="Arial"/>
              </a:rPr>
              <a:t>S</a:t>
            </a:r>
            <a:r>
              <a:rPr sz="900" spc="-10" dirty="0">
                <a:latin typeface="Arial"/>
                <a:cs typeface="Arial"/>
              </a:rPr>
              <a:t>)]</a:t>
            </a:r>
            <a:endParaRPr sz="900">
              <a:latin typeface="Arial"/>
              <a:cs typeface="Arial"/>
            </a:endParaRPr>
          </a:p>
          <a:p>
            <a:pPr marL="287020">
              <a:lnSpc>
                <a:spcPct val="100000"/>
              </a:lnSpc>
              <a:spcBef>
                <a:spcPts val="969"/>
              </a:spcBef>
            </a:pPr>
            <a:r>
              <a:rPr sz="900" dirty="0">
                <a:latin typeface="Arial"/>
                <a:cs typeface="Arial"/>
              </a:rPr>
              <a:t>with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hash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of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temporary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secret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800" i="1" spc="-50" dirty="0">
                <a:latin typeface="Arial"/>
                <a:cs typeface="Arial"/>
              </a:rPr>
              <a:t>S</a:t>
            </a:r>
            <a:endParaRPr sz="800">
              <a:latin typeface="Arial"/>
              <a:cs typeface="Arial"/>
            </a:endParaRPr>
          </a:p>
        </p:txBody>
      </p:sp>
      <p:grpSp>
        <p:nvGrpSpPr>
          <p:cNvPr id="5" name="object 5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6" name="object 6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8" name="object 8"/>
          <p:cNvSpPr txBox="1"/>
          <p:nvPr/>
        </p:nvSpPr>
        <p:spPr>
          <a:xfrm>
            <a:off x="53467" y="3349927"/>
            <a:ext cx="328295" cy="104139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10" dirty="0">
                <a:latin typeface="Arial"/>
                <a:cs typeface="Arial"/>
                <a:hlinkClick r:id="rId4" action="ppaction://hlinksldjump"/>
              </a:rPr>
              <a:t>Delegation</a:t>
            </a:r>
            <a:endParaRPr sz="500">
              <a:latin typeface="Arial"/>
              <a:cs typeface="Arial"/>
            </a:endParaRPr>
          </a:p>
        </p:txBody>
      </p:sp>
    </p:spTree>
  </p:cSld>
  <p:clrMapOvr>
    <a:masterClrMapping/>
  </p:clrMapOvr>
  <p:transition>
    <p:fade/>
  </p:transition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467" y="-1515"/>
            <a:ext cx="4501515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4119879" algn="l"/>
              </a:tabLst>
            </a:pPr>
            <a:r>
              <a:rPr sz="500" spc="-10" dirty="0">
                <a:latin typeface="Arial"/>
                <a:cs typeface="Arial"/>
                <a:hlinkClick r:id="rId2" action="ppaction://hlinksldjump"/>
              </a:rPr>
              <a:t>Security</a:t>
            </a:r>
            <a:r>
              <a:rPr sz="500" dirty="0">
                <a:latin typeface="Arial"/>
                <a:cs typeface="Arial"/>
              </a:rPr>
              <a:t>	</a:t>
            </a: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Authorization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/>
              <a:t>Completing</a:t>
            </a:r>
            <a:r>
              <a:rPr spc="-45" dirty="0"/>
              <a:t> </a:t>
            </a:r>
            <a:r>
              <a:rPr dirty="0"/>
              <a:t>the</a:t>
            </a:r>
            <a:r>
              <a:rPr spc="-45" dirty="0"/>
              <a:t> </a:t>
            </a:r>
            <a:r>
              <a:rPr spc="-10" dirty="0"/>
              <a:t>process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343776" y="514774"/>
            <a:ext cx="3919854" cy="199453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5875">
              <a:lnSpc>
                <a:spcPct val="100000"/>
              </a:lnSpc>
              <a:spcBef>
                <a:spcPts val="95"/>
              </a:spcBef>
            </a:pP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Final</a:t>
            </a:r>
            <a:r>
              <a:rPr sz="1000" spc="-3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steps</a:t>
            </a:r>
            <a:endParaRPr sz="1000">
              <a:latin typeface="Arial"/>
              <a:cs typeface="Arial"/>
            </a:endParaRPr>
          </a:p>
          <a:p>
            <a:pPr marL="265430" indent="-155575">
              <a:lnSpc>
                <a:spcPct val="100000"/>
              </a:lnSpc>
              <a:spcBef>
                <a:spcPts val="695"/>
              </a:spcBef>
              <a:buClr>
                <a:srgbClr val="3333B2"/>
              </a:buClr>
              <a:buAutoNum type="arabicPeriod" startAt="3"/>
              <a:tabLst>
                <a:tab pos="266065" algn="l"/>
              </a:tabLst>
            </a:pPr>
            <a:r>
              <a:rPr sz="900" dirty="0">
                <a:latin typeface="Arial"/>
                <a:cs typeface="Arial"/>
              </a:rPr>
              <a:t>Alice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is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required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to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log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in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and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confirm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delegation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i="1" dirty="0">
                <a:latin typeface="Arial"/>
                <a:cs typeface="Arial"/>
              </a:rPr>
              <a:t>R</a:t>
            </a:r>
            <a:r>
              <a:rPr sz="900" i="1" spc="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to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client.</a:t>
            </a:r>
            <a:endParaRPr sz="900">
              <a:latin typeface="Arial"/>
              <a:cs typeface="Arial"/>
            </a:endParaRPr>
          </a:p>
          <a:p>
            <a:pPr marL="268605" indent="-158750">
              <a:lnSpc>
                <a:spcPct val="100000"/>
              </a:lnSpc>
              <a:spcBef>
                <a:spcPts val="525"/>
              </a:spcBef>
              <a:buClr>
                <a:srgbClr val="3333B2"/>
              </a:buClr>
              <a:buAutoNum type="arabicPeriod" startAt="3"/>
              <a:tabLst>
                <a:tab pos="269240" algn="l"/>
              </a:tabLst>
            </a:pPr>
            <a:r>
              <a:rPr sz="900" dirty="0">
                <a:latin typeface="Arial"/>
                <a:cs typeface="Arial"/>
              </a:rPr>
              <a:t>Server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sends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temporary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authorization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code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i="1" dirty="0">
                <a:latin typeface="Arial"/>
                <a:cs typeface="Arial"/>
              </a:rPr>
              <a:t>AC</a:t>
            </a:r>
            <a:r>
              <a:rPr sz="900" i="1" spc="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to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client.</a:t>
            </a:r>
            <a:endParaRPr sz="900">
              <a:latin typeface="Arial"/>
              <a:cs typeface="Arial"/>
            </a:endParaRPr>
          </a:p>
          <a:p>
            <a:pPr marL="268605" indent="-158750">
              <a:lnSpc>
                <a:spcPct val="100000"/>
              </a:lnSpc>
              <a:spcBef>
                <a:spcPts val="520"/>
              </a:spcBef>
              <a:buClr>
                <a:srgbClr val="3333B2"/>
              </a:buClr>
              <a:buAutoNum type="arabicPeriod" startAt="3"/>
              <a:tabLst>
                <a:tab pos="269240" algn="l"/>
              </a:tabLst>
            </a:pPr>
            <a:r>
              <a:rPr sz="900" dirty="0">
                <a:latin typeface="Arial"/>
                <a:cs typeface="Arial"/>
              </a:rPr>
              <a:t>Client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requests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final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solidFill>
                  <a:srgbClr val="C80000"/>
                </a:solidFill>
                <a:latin typeface="Arial"/>
                <a:cs typeface="Arial"/>
              </a:rPr>
              <a:t>access</a:t>
            </a:r>
            <a:r>
              <a:rPr sz="900" spc="-25" dirty="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sz="900" spc="-10" dirty="0">
                <a:solidFill>
                  <a:srgbClr val="C80000"/>
                </a:solidFill>
                <a:latin typeface="Arial"/>
                <a:cs typeface="Arial"/>
              </a:rPr>
              <a:t>token</a:t>
            </a:r>
            <a:r>
              <a:rPr sz="900" spc="-10" dirty="0">
                <a:latin typeface="Arial"/>
                <a:cs typeface="Arial"/>
              </a:rPr>
              <a:t>:</a:t>
            </a:r>
            <a:endParaRPr sz="900">
              <a:latin typeface="Arial"/>
              <a:cs typeface="Arial"/>
            </a:endParaRPr>
          </a:p>
          <a:p>
            <a:pPr marL="253365" algn="ctr">
              <a:lnSpc>
                <a:spcPct val="100000"/>
              </a:lnSpc>
              <a:spcBef>
                <a:spcPts val="975"/>
              </a:spcBef>
            </a:pPr>
            <a:r>
              <a:rPr sz="900" dirty="0">
                <a:latin typeface="Arial"/>
                <a:cs typeface="Arial"/>
              </a:rPr>
              <a:t>Client: </a:t>
            </a:r>
            <a:r>
              <a:rPr sz="900" i="1" dirty="0">
                <a:latin typeface="Arial"/>
                <a:cs typeface="Arial"/>
              </a:rPr>
              <a:t>sends </a:t>
            </a:r>
            <a:r>
              <a:rPr sz="900" spc="-50" dirty="0">
                <a:latin typeface="Arial"/>
                <a:cs typeface="Arial"/>
              </a:rPr>
              <a:t>[</a:t>
            </a:r>
            <a:r>
              <a:rPr sz="900" i="1" spc="-50" dirty="0">
                <a:latin typeface="Arial"/>
                <a:cs typeface="Arial"/>
              </a:rPr>
              <a:t>cid</a:t>
            </a:r>
            <a:r>
              <a:rPr sz="900" i="1" spc="-50" dirty="0">
                <a:latin typeface="Menlo"/>
                <a:cs typeface="Menlo"/>
              </a:rPr>
              <a:t>,</a:t>
            </a:r>
            <a:r>
              <a:rPr sz="900" i="1" spc="-445" dirty="0">
                <a:latin typeface="Menlo"/>
                <a:cs typeface="Menlo"/>
              </a:rPr>
              <a:t> </a:t>
            </a:r>
            <a:r>
              <a:rPr sz="900" i="1" spc="-105" dirty="0">
                <a:latin typeface="Arial"/>
                <a:cs typeface="Arial"/>
              </a:rPr>
              <a:t>AC</a:t>
            </a:r>
            <a:r>
              <a:rPr sz="900" i="1" spc="-105" dirty="0">
                <a:latin typeface="Menlo"/>
                <a:cs typeface="Menlo"/>
              </a:rPr>
              <a:t>,</a:t>
            </a:r>
            <a:r>
              <a:rPr sz="900" i="1" spc="-440" dirty="0">
                <a:latin typeface="Menlo"/>
                <a:cs typeface="Menlo"/>
              </a:rPr>
              <a:t> </a:t>
            </a:r>
            <a:r>
              <a:rPr sz="900" i="1" spc="-25" dirty="0">
                <a:latin typeface="Arial"/>
                <a:cs typeface="Arial"/>
              </a:rPr>
              <a:t>S</a:t>
            </a:r>
            <a:r>
              <a:rPr sz="900" spc="-25" dirty="0">
                <a:latin typeface="Arial"/>
                <a:cs typeface="Arial"/>
              </a:rPr>
              <a:t>]</a:t>
            </a:r>
            <a:r>
              <a:rPr sz="900" i="1" spc="-25" dirty="0">
                <a:latin typeface="Menlo"/>
                <a:cs typeface="Menlo"/>
              </a:rPr>
              <a:t>.</a:t>
            </a:r>
            <a:endParaRPr sz="900">
              <a:latin typeface="Menlo"/>
              <a:cs typeface="Menlo"/>
            </a:endParaRPr>
          </a:p>
          <a:p>
            <a:pPr marL="269240" marR="5080">
              <a:lnSpc>
                <a:spcPct val="111600"/>
              </a:lnSpc>
              <a:spcBef>
                <a:spcPts val="844"/>
              </a:spcBef>
            </a:pPr>
            <a:r>
              <a:rPr sz="900" spc="-10" dirty="0">
                <a:latin typeface="Arial"/>
                <a:cs typeface="Arial"/>
              </a:rPr>
              <a:t>Sending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i="1" dirty="0">
                <a:latin typeface="Arial"/>
                <a:cs typeface="Arial"/>
              </a:rPr>
              <a:t>S</a:t>
            </a:r>
            <a:r>
              <a:rPr sz="900" i="1" spc="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to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authorization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server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allows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latter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to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verify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identity </a:t>
            </a:r>
            <a:r>
              <a:rPr sz="900" dirty="0">
                <a:latin typeface="Arial"/>
                <a:cs typeface="Arial"/>
              </a:rPr>
              <a:t>of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client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(by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computing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i="1" spc="-20" dirty="0">
                <a:latin typeface="Arial"/>
                <a:cs typeface="Arial"/>
              </a:rPr>
              <a:t>H</a:t>
            </a:r>
            <a:r>
              <a:rPr sz="900" spc="-20" dirty="0">
                <a:latin typeface="Arial"/>
                <a:cs typeface="Arial"/>
              </a:rPr>
              <a:t>(</a:t>
            </a:r>
            <a:r>
              <a:rPr sz="900" i="1" spc="-20" dirty="0">
                <a:latin typeface="Arial"/>
                <a:cs typeface="Arial"/>
              </a:rPr>
              <a:t>S</a:t>
            </a:r>
            <a:r>
              <a:rPr sz="900" spc="-20" dirty="0">
                <a:latin typeface="Arial"/>
                <a:cs typeface="Arial"/>
              </a:rPr>
              <a:t>).</a:t>
            </a:r>
            <a:endParaRPr sz="900">
              <a:latin typeface="Arial"/>
              <a:cs typeface="Arial"/>
            </a:endParaRPr>
          </a:p>
          <a:p>
            <a:pPr marL="15875" marR="147955" indent="-3810">
              <a:lnSpc>
                <a:spcPct val="111600"/>
              </a:lnSpc>
              <a:spcBef>
                <a:spcPts val="400"/>
              </a:spcBef>
            </a:pPr>
            <a:r>
              <a:rPr sz="900" dirty="0">
                <a:latin typeface="Arial"/>
                <a:cs typeface="Arial"/>
              </a:rPr>
              <a:t>The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authorization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server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has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now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(1)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verified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that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Alice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wants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to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delegate </a:t>
            </a:r>
            <a:r>
              <a:rPr sz="900" dirty="0">
                <a:latin typeface="Arial"/>
                <a:cs typeface="Arial"/>
              </a:rPr>
              <a:t>access</a:t>
            </a:r>
            <a:r>
              <a:rPr sz="900" spc="-4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rights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to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client,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and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(2)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has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verified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identity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of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client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i="1" spc="350" dirty="0">
                <a:latin typeface="Menlo"/>
                <a:cs typeface="Menlo"/>
              </a:rPr>
              <a:t>⇒</a:t>
            </a:r>
            <a:r>
              <a:rPr sz="900" i="1" spc="-295" dirty="0">
                <a:latin typeface="Menlo"/>
                <a:cs typeface="Menlo"/>
              </a:rPr>
              <a:t> </a:t>
            </a:r>
            <a:r>
              <a:rPr sz="900" spc="-25" dirty="0">
                <a:latin typeface="Arial"/>
                <a:cs typeface="Arial"/>
              </a:rPr>
              <a:t>it </a:t>
            </a:r>
            <a:r>
              <a:rPr sz="900" dirty="0">
                <a:latin typeface="Arial"/>
                <a:cs typeface="Arial"/>
              </a:rPr>
              <a:t>returns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an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access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token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to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client.</a:t>
            </a:r>
            <a:endParaRPr sz="900">
              <a:latin typeface="Arial"/>
              <a:cs typeface="Arial"/>
            </a:endParaRPr>
          </a:p>
        </p:txBody>
      </p:sp>
      <p:grpSp>
        <p:nvGrpSpPr>
          <p:cNvPr id="5" name="object 5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6" name="object 6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8" name="object 8"/>
          <p:cNvSpPr txBox="1"/>
          <p:nvPr/>
        </p:nvSpPr>
        <p:spPr>
          <a:xfrm>
            <a:off x="53467" y="3349927"/>
            <a:ext cx="328295" cy="104139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10" dirty="0">
                <a:latin typeface="Arial"/>
                <a:cs typeface="Arial"/>
                <a:hlinkClick r:id="rId4" action="ppaction://hlinksldjump"/>
              </a:rPr>
              <a:t>Delegation</a:t>
            </a:r>
            <a:endParaRPr sz="500">
              <a:latin typeface="Arial"/>
              <a:cs typeface="Arial"/>
            </a:endParaRPr>
          </a:p>
        </p:txBody>
      </p:sp>
    </p:spTree>
  </p:cSld>
  <p:clrMapOvr>
    <a:masterClrMapping/>
  </p:clrMapOvr>
  <p:transition>
    <p:fade/>
  </p:transition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467" y="-1515"/>
            <a:ext cx="4501515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4119879" algn="l"/>
              </a:tabLst>
            </a:pPr>
            <a:r>
              <a:rPr sz="500" spc="-10" dirty="0">
                <a:latin typeface="Arial"/>
                <a:cs typeface="Arial"/>
                <a:hlinkClick r:id="rId2" action="ppaction://hlinksldjump"/>
              </a:rPr>
              <a:t>Security</a:t>
            </a:r>
            <a:r>
              <a:rPr sz="500" dirty="0">
                <a:latin typeface="Arial"/>
                <a:cs typeface="Arial"/>
              </a:rPr>
              <a:t>	</a:t>
            </a: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Authorization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/>
              <a:t>Example:</a:t>
            </a:r>
            <a:r>
              <a:rPr spc="60" dirty="0"/>
              <a:t> </a:t>
            </a:r>
            <a:r>
              <a:rPr spc="-10" dirty="0"/>
              <a:t>decentralized</a:t>
            </a:r>
            <a:r>
              <a:rPr spc="-20" dirty="0"/>
              <a:t> </a:t>
            </a:r>
            <a:r>
              <a:rPr spc="-10" dirty="0"/>
              <a:t>authorization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328650" y="445195"/>
            <a:ext cx="3945254" cy="1111885"/>
          </a:xfrm>
          <a:prstGeom prst="rect">
            <a:avLst/>
          </a:prstGeom>
        </p:spPr>
        <p:txBody>
          <a:bodyPr vert="horz" wrap="square" lIns="0" tIns="56515" rIns="0" bIns="0" rtlCol="0">
            <a:spAutoFit/>
          </a:bodyPr>
          <a:lstStyle/>
          <a:p>
            <a:pPr marL="25400">
              <a:lnSpc>
                <a:spcPct val="100000"/>
              </a:lnSpc>
              <a:spcBef>
                <a:spcPts val="445"/>
              </a:spcBef>
            </a:pPr>
            <a:r>
              <a:rPr sz="1000" spc="-30" dirty="0">
                <a:solidFill>
                  <a:srgbClr val="3333B2"/>
                </a:solidFill>
                <a:latin typeface="Arial"/>
                <a:cs typeface="Arial"/>
              </a:rPr>
              <a:t>WAVE</a:t>
            </a:r>
            <a:r>
              <a:rPr sz="1000" spc="-3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(and</a:t>
            </a:r>
            <a:r>
              <a:rPr sz="1000" spc="-3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keeping</a:t>
            </a:r>
            <a:r>
              <a:rPr sz="1000" spc="-3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it</a:t>
            </a:r>
            <a:r>
              <a:rPr sz="1000" spc="-3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very</a:t>
            </a:r>
            <a:r>
              <a:rPr sz="1000" spc="-3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simple)</a:t>
            </a:r>
            <a:endParaRPr sz="1000">
              <a:latin typeface="Arial"/>
              <a:cs typeface="Arial"/>
            </a:endParaRPr>
          </a:p>
          <a:p>
            <a:pPr marL="31115" marR="17780">
              <a:lnSpc>
                <a:spcPct val="111600"/>
              </a:lnSpc>
              <a:spcBef>
                <a:spcPts val="185"/>
              </a:spcBef>
            </a:pPr>
            <a:r>
              <a:rPr sz="900" dirty="0">
                <a:solidFill>
                  <a:srgbClr val="C80000"/>
                </a:solidFill>
                <a:latin typeface="Arial"/>
                <a:cs typeface="Arial"/>
              </a:rPr>
              <a:t>Essence</a:t>
            </a:r>
            <a:r>
              <a:rPr sz="900" dirty="0">
                <a:latin typeface="Arial"/>
                <a:cs typeface="Arial"/>
              </a:rPr>
              <a:t>:</a:t>
            </a:r>
            <a:r>
              <a:rPr sz="900" spc="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Alice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delegates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rights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to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Bob,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Bob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delegates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some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of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those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rights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spc="-25" dirty="0">
                <a:latin typeface="Arial"/>
                <a:cs typeface="Arial"/>
              </a:rPr>
              <a:t>to </a:t>
            </a:r>
            <a:r>
              <a:rPr sz="900" spc="-10" dirty="0">
                <a:latin typeface="Arial"/>
                <a:cs typeface="Arial"/>
              </a:rPr>
              <a:t>Chuck.</a:t>
            </a:r>
            <a:endParaRPr sz="900">
              <a:latin typeface="Arial"/>
              <a:cs typeface="Arial"/>
            </a:endParaRPr>
          </a:p>
          <a:p>
            <a:pPr marL="279400" marR="165735" indent="-116205">
              <a:lnSpc>
                <a:spcPct val="111600"/>
              </a:lnSpc>
              <a:spcBef>
                <a:spcPts val="395"/>
              </a:spcBef>
              <a:buClr>
                <a:srgbClr val="3333B2"/>
              </a:buClr>
              <a:buFont typeface="Menlo"/>
              <a:buChar char="•"/>
              <a:tabLst>
                <a:tab pos="279400" algn="l"/>
              </a:tabLst>
            </a:pPr>
            <a:r>
              <a:rPr sz="900" dirty="0">
                <a:latin typeface="Arial"/>
                <a:cs typeface="Arial"/>
              </a:rPr>
              <a:t>When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Check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wants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to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exercise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his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rights,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there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should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be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no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need</a:t>
            </a:r>
            <a:r>
              <a:rPr sz="900" spc="-25" dirty="0">
                <a:latin typeface="Arial"/>
                <a:cs typeface="Arial"/>
              </a:rPr>
              <a:t> for </a:t>
            </a:r>
            <a:r>
              <a:rPr sz="900" dirty="0">
                <a:latin typeface="Arial"/>
                <a:cs typeface="Arial"/>
              </a:rPr>
              <a:t>Alice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or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Bob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to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be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online.</a:t>
            </a:r>
            <a:endParaRPr sz="900">
              <a:latin typeface="Arial"/>
              <a:cs typeface="Arial"/>
            </a:endParaRPr>
          </a:p>
          <a:p>
            <a:pPr marL="283845" indent="-120650">
              <a:lnSpc>
                <a:spcPct val="100000"/>
              </a:lnSpc>
              <a:spcBef>
                <a:spcPts val="525"/>
              </a:spcBef>
              <a:buClr>
                <a:srgbClr val="3333B2"/>
              </a:buClr>
              <a:buFont typeface="Menlo"/>
              <a:buChar char="•"/>
              <a:tabLst>
                <a:tab pos="284480" algn="l"/>
              </a:tabLst>
            </a:pPr>
            <a:r>
              <a:rPr sz="900" dirty="0">
                <a:latin typeface="Arial"/>
                <a:cs typeface="Arial"/>
              </a:rPr>
              <a:t>No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one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but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Alice,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Bob,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and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Chuck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need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to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be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aware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of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delegation.</a:t>
            </a:r>
            <a:endParaRPr sz="900">
              <a:latin typeface="Arial"/>
              <a:cs typeface="Arial"/>
            </a:endParaRPr>
          </a:p>
        </p:txBody>
      </p:sp>
      <p:sp>
        <p:nvSpPr>
          <p:cNvPr id="13" name="object 13"/>
          <p:cNvSpPr/>
          <p:nvPr/>
        </p:nvSpPr>
        <p:spPr>
          <a:xfrm>
            <a:off x="0" y="3348469"/>
            <a:ext cx="2304415" cy="107950"/>
          </a:xfrm>
          <a:custGeom>
            <a:avLst/>
            <a:gdLst/>
            <a:ahLst/>
            <a:cxnLst/>
            <a:rect l="l" t="t" r="r" b="b"/>
            <a:pathLst>
              <a:path w="2304415" h="107950">
                <a:moveTo>
                  <a:pt x="2303995" y="0"/>
                </a:moveTo>
                <a:lnTo>
                  <a:pt x="0" y="0"/>
                </a:lnTo>
                <a:lnTo>
                  <a:pt x="0" y="107530"/>
                </a:lnTo>
                <a:lnTo>
                  <a:pt x="2303995" y="107530"/>
                </a:lnTo>
                <a:lnTo>
                  <a:pt x="2303995" y="0"/>
                </a:lnTo>
                <a:close/>
              </a:path>
            </a:pathLst>
          </a:custGeom>
          <a:solidFill>
            <a:srgbClr val="ADADE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 txBox="1"/>
          <p:nvPr/>
        </p:nvSpPr>
        <p:spPr>
          <a:xfrm>
            <a:off x="53467" y="3346954"/>
            <a:ext cx="1156335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500" spc="-10" dirty="0">
                <a:latin typeface="Arial"/>
                <a:cs typeface="Arial"/>
                <a:hlinkClick r:id="rId4" action="ppaction://hlinksldjump"/>
              </a:rPr>
              <a:t>Decentralized</a:t>
            </a:r>
            <a:r>
              <a:rPr sz="500" spc="10" dirty="0">
                <a:latin typeface="Arial"/>
                <a:cs typeface="Arial"/>
                <a:hlinkClick r:id="rId4" action="ppaction://hlinksldjump"/>
              </a:rPr>
              <a:t> </a:t>
            </a:r>
            <a:r>
              <a:rPr sz="500" dirty="0">
                <a:latin typeface="Arial"/>
                <a:cs typeface="Arial"/>
                <a:hlinkClick r:id="rId4" action="ppaction://hlinksldjump"/>
              </a:rPr>
              <a:t>authorization:</a:t>
            </a:r>
            <a:r>
              <a:rPr sz="500" spc="50" dirty="0">
                <a:latin typeface="Arial"/>
                <a:cs typeface="Arial"/>
                <a:hlinkClick r:id="rId4" action="ppaction://hlinksldjump"/>
              </a:rPr>
              <a:t> </a:t>
            </a:r>
            <a:r>
              <a:rPr sz="500" dirty="0">
                <a:latin typeface="Arial"/>
                <a:cs typeface="Arial"/>
                <a:hlinkClick r:id="rId4" action="ppaction://hlinksldjump"/>
              </a:rPr>
              <a:t>an</a:t>
            </a:r>
            <a:r>
              <a:rPr sz="500" spc="10" dirty="0">
                <a:latin typeface="Arial"/>
                <a:cs typeface="Arial"/>
                <a:hlinkClick r:id="rId4" action="ppaction://hlinksldjump"/>
              </a:rPr>
              <a:t> </a:t>
            </a:r>
            <a:r>
              <a:rPr sz="500" spc="-10" dirty="0">
                <a:latin typeface="Arial"/>
                <a:cs typeface="Arial"/>
                <a:hlinkClick r:id="rId4" action="ppaction://hlinksldjump"/>
              </a:rPr>
              <a:t>example</a:t>
            </a:r>
            <a:endParaRPr sz="500">
              <a:latin typeface="Arial"/>
              <a:cs typeface="Arial"/>
            </a:endParaRPr>
          </a:p>
        </p:txBody>
      </p:sp>
      <p:sp>
        <p:nvSpPr>
          <p:cNvPr id="15" name="object 15"/>
          <p:cNvSpPr/>
          <p:nvPr/>
        </p:nvSpPr>
        <p:spPr>
          <a:xfrm>
            <a:off x="2303995" y="3348469"/>
            <a:ext cx="2304415" cy="107950"/>
          </a:xfrm>
          <a:custGeom>
            <a:avLst/>
            <a:gdLst/>
            <a:ahLst/>
            <a:cxnLst/>
            <a:rect l="l" t="t" r="r" b="b"/>
            <a:pathLst>
              <a:path w="2304415" h="107950">
                <a:moveTo>
                  <a:pt x="2303995" y="0"/>
                </a:moveTo>
                <a:lnTo>
                  <a:pt x="0" y="0"/>
                </a:lnTo>
                <a:lnTo>
                  <a:pt x="0" y="107530"/>
                </a:lnTo>
                <a:lnTo>
                  <a:pt x="2303995" y="107530"/>
                </a:lnTo>
                <a:lnTo>
                  <a:pt x="2303995" y="0"/>
                </a:lnTo>
                <a:close/>
              </a:path>
            </a:pathLst>
          </a:custGeom>
          <a:solidFill>
            <a:srgbClr val="8484D1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852EDBC4-0F0A-7382-3363-8F1469F30DB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22911" y="1654175"/>
            <a:ext cx="4058395" cy="1604151"/>
          </a:xfrm>
          <a:prstGeom prst="rect">
            <a:avLst/>
          </a:prstGeom>
        </p:spPr>
      </p:pic>
    </p:spTree>
  </p:cSld>
  <p:clrMapOvr>
    <a:masterClrMapping/>
  </p:clrMapOvr>
  <p:transition>
    <p:fade/>
  </p:transition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467" y="-1515"/>
            <a:ext cx="255270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500" spc="-10" dirty="0">
                <a:latin typeface="Arial"/>
                <a:cs typeface="Arial"/>
                <a:hlinkClick r:id="rId2" action="ppaction://hlinksldjump"/>
              </a:rPr>
              <a:t>Security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2303995" y="0"/>
            <a:ext cx="2304415" cy="107950"/>
          </a:xfrm>
          <a:custGeom>
            <a:avLst/>
            <a:gdLst/>
            <a:ahLst/>
            <a:cxnLst/>
            <a:rect l="l" t="t" r="r" b="b"/>
            <a:pathLst>
              <a:path w="2304415" h="107950">
                <a:moveTo>
                  <a:pt x="2303995" y="0"/>
                </a:moveTo>
                <a:lnTo>
                  <a:pt x="0" y="0"/>
                </a:lnTo>
                <a:lnTo>
                  <a:pt x="0" y="107530"/>
                </a:lnTo>
                <a:lnTo>
                  <a:pt x="2303995" y="107530"/>
                </a:lnTo>
                <a:lnTo>
                  <a:pt x="2303995" y="0"/>
                </a:lnTo>
                <a:close/>
              </a:path>
            </a:pathLst>
          </a:custGeom>
          <a:solidFill>
            <a:srgbClr val="8484D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4232871" y="-1515"/>
            <a:ext cx="321945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Monitoring</a:t>
            </a:r>
            <a:endParaRPr sz="5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95300" y="197711"/>
            <a:ext cx="3848100" cy="77279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200" spc="-10" dirty="0">
                <a:solidFill>
                  <a:srgbClr val="3333B2"/>
                </a:solidFill>
                <a:latin typeface="Arial"/>
                <a:cs typeface="Arial"/>
              </a:rPr>
              <a:t>Firewalls</a:t>
            </a:r>
            <a:endParaRPr sz="1200">
              <a:latin typeface="Arial"/>
              <a:cs typeface="Arial"/>
            </a:endParaRPr>
          </a:p>
          <a:p>
            <a:pPr marL="264160">
              <a:lnSpc>
                <a:spcPct val="100000"/>
              </a:lnSpc>
              <a:spcBef>
                <a:spcPts val="855"/>
              </a:spcBef>
            </a:pP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Essence</a:t>
            </a:r>
            <a:endParaRPr sz="1000">
              <a:latin typeface="Arial"/>
              <a:cs typeface="Arial"/>
            </a:endParaRPr>
          </a:p>
          <a:p>
            <a:pPr marL="264160" marR="5080">
              <a:lnSpc>
                <a:spcPts val="1210"/>
              </a:lnSpc>
              <a:spcBef>
                <a:spcPts val="40"/>
              </a:spcBef>
            </a:pPr>
            <a:r>
              <a:rPr sz="900" dirty="0">
                <a:latin typeface="Arial"/>
                <a:cs typeface="Arial"/>
              </a:rPr>
              <a:t>Simply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prevent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anything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nasty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coming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in,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but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also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preventing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unwanted </a:t>
            </a:r>
            <a:r>
              <a:rPr sz="900" dirty="0">
                <a:latin typeface="Arial"/>
                <a:cs typeface="Arial"/>
              </a:rPr>
              <a:t>outbound</a:t>
            </a:r>
            <a:r>
              <a:rPr sz="900" spc="-4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traffic.</a:t>
            </a:r>
            <a:endParaRPr sz="900">
              <a:latin typeface="Arial"/>
              <a:cs typeface="Arial"/>
            </a:endParaRPr>
          </a:p>
        </p:txBody>
      </p:sp>
      <p:pic>
        <p:nvPicPr>
          <p:cNvPr id="6" name="object 6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844156" y="949210"/>
            <a:ext cx="2919678" cy="1233296"/>
          </a:xfrm>
          <a:prstGeom prst="rect">
            <a:avLst/>
          </a:prstGeom>
        </p:spPr>
      </p:pic>
      <p:sp>
        <p:nvSpPr>
          <p:cNvPr id="7" name="object 7"/>
          <p:cNvSpPr txBox="1"/>
          <p:nvPr/>
        </p:nvSpPr>
        <p:spPr>
          <a:xfrm>
            <a:off x="321894" y="2192828"/>
            <a:ext cx="3921760" cy="1108075"/>
          </a:xfrm>
          <a:prstGeom prst="rect">
            <a:avLst/>
          </a:prstGeom>
        </p:spPr>
        <p:txBody>
          <a:bodyPr vert="horz" wrap="square" lIns="0" tIns="2667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210"/>
              </a:spcBef>
            </a:pP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Different</a:t>
            </a:r>
            <a:r>
              <a:rPr sz="1000" spc="-2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types</a:t>
            </a: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of</a:t>
            </a:r>
            <a:r>
              <a:rPr sz="1000" spc="-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firewalls</a:t>
            </a:r>
            <a:endParaRPr sz="1000">
              <a:latin typeface="Arial"/>
              <a:cs typeface="Arial"/>
            </a:endParaRPr>
          </a:p>
          <a:p>
            <a:pPr marL="290830" marR="30480" indent="-120650">
              <a:lnSpc>
                <a:spcPts val="1210"/>
              </a:lnSpc>
              <a:spcBef>
                <a:spcPts val="35"/>
              </a:spcBef>
              <a:buClr>
                <a:srgbClr val="3333B2"/>
              </a:buClr>
              <a:buFont typeface="Menlo"/>
              <a:buChar char="•"/>
              <a:tabLst>
                <a:tab pos="291465" algn="l"/>
              </a:tabLst>
            </a:pPr>
            <a:r>
              <a:rPr sz="900" spc="-25" dirty="0">
                <a:solidFill>
                  <a:srgbClr val="C80000"/>
                </a:solidFill>
                <a:latin typeface="Arial"/>
                <a:cs typeface="Arial"/>
              </a:rPr>
              <a:t>Packet-</a:t>
            </a:r>
            <a:r>
              <a:rPr sz="900" dirty="0">
                <a:solidFill>
                  <a:srgbClr val="C80000"/>
                </a:solidFill>
                <a:latin typeface="Arial"/>
                <a:cs typeface="Arial"/>
              </a:rPr>
              <a:t>filtering</a:t>
            </a:r>
            <a:r>
              <a:rPr sz="900" spc="-30" dirty="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C80000"/>
                </a:solidFill>
                <a:latin typeface="Arial"/>
                <a:cs typeface="Arial"/>
              </a:rPr>
              <a:t>gateway</a:t>
            </a:r>
            <a:r>
              <a:rPr sz="900" dirty="0">
                <a:latin typeface="Arial"/>
                <a:cs typeface="Arial"/>
              </a:rPr>
              <a:t>:</a:t>
            </a:r>
            <a:r>
              <a:rPr sz="900" spc="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operates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as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router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and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makes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filters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packets </a:t>
            </a:r>
            <a:r>
              <a:rPr sz="900" dirty="0">
                <a:latin typeface="Arial"/>
                <a:cs typeface="Arial"/>
              </a:rPr>
              <a:t>based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on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source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and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destination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address.</a:t>
            </a:r>
            <a:endParaRPr sz="900">
              <a:latin typeface="Arial"/>
              <a:cs typeface="Arial"/>
            </a:endParaRPr>
          </a:p>
          <a:p>
            <a:pPr marL="290830" indent="-120650">
              <a:lnSpc>
                <a:spcPct val="100000"/>
              </a:lnSpc>
              <a:spcBef>
                <a:spcPts val="60"/>
              </a:spcBef>
              <a:buClr>
                <a:srgbClr val="3333B2"/>
              </a:buClr>
              <a:buFont typeface="Menlo"/>
              <a:buChar char="•"/>
              <a:tabLst>
                <a:tab pos="291465" algn="l"/>
              </a:tabLst>
            </a:pPr>
            <a:r>
              <a:rPr sz="900" spc="-10" dirty="0">
                <a:solidFill>
                  <a:srgbClr val="C80000"/>
                </a:solidFill>
                <a:latin typeface="Arial"/>
                <a:cs typeface="Arial"/>
              </a:rPr>
              <a:t>Application-level</a:t>
            </a:r>
            <a:r>
              <a:rPr sz="900" spc="-30" dirty="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C80000"/>
                </a:solidFill>
                <a:latin typeface="Arial"/>
                <a:cs typeface="Arial"/>
              </a:rPr>
              <a:t>gateway</a:t>
            </a:r>
            <a:r>
              <a:rPr sz="900" dirty="0">
                <a:latin typeface="Arial"/>
                <a:cs typeface="Arial"/>
              </a:rPr>
              <a:t>:</a:t>
            </a:r>
            <a:r>
              <a:rPr sz="900" spc="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inspects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content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of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an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incoming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spc="-25" dirty="0">
                <a:latin typeface="Arial"/>
                <a:cs typeface="Arial"/>
              </a:rPr>
              <a:t>or</a:t>
            </a:r>
            <a:endParaRPr sz="900">
              <a:latin typeface="Arial"/>
              <a:cs typeface="Arial"/>
            </a:endParaRPr>
          </a:p>
          <a:p>
            <a:pPr marL="290830">
              <a:lnSpc>
                <a:spcPct val="100000"/>
              </a:lnSpc>
              <a:spcBef>
                <a:spcPts val="125"/>
              </a:spcBef>
            </a:pPr>
            <a:r>
              <a:rPr sz="900" dirty="0">
                <a:latin typeface="Arial"/>
                <a:cs typeface="Arial"/>
              </a:rPr>
              <a:t>outgoing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message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(e.g.,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gateways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filtering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spam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e-mail).</a:t>
            </a:r>
            <a:endParaRPr sz="900">
              <a:latin typeface="Arial"/>
              <a:cs typeface="Arial"/>
            </a:endParaRPr>
          </a:p>
          <a:p>
            <a:pPr marL="290830" marR="138430" indent="-120650">
              <a:lnSpc>
                <a:spcPct val="111600"/>
              </a:lnSpc>
              <a:buClr>
                <a:srgbClr val="3333B2"/>
              </a:buClr>
              <a:buFont typeface="Menlo"/>
              <a:buChar char="•"/>
              <a:tabLst>
                <a:tab pos="291465" algn="l"/>
              </a:tabLst>
            </a:pPr>
            <a:r>
              <a:rPr sz="900" dirty="0">
                <a:solidFill>
                  <a:srgbClr val="C80000"/>
                </a:solidFill>
                <a:latin typeface="Arial"/>
                <a:cs typeface="Arial"/>
              </a:rPr>
              <a:t>Proxy</a:t>
            </a:r>
            <a:r>
              <a:rPr sz="900" spc="-35" dirty="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C80000"/>
                </a:solidFill>
                <a:latin typeface="Arial"/>
                <a:cs typeface="Arial"/>
              </a:rPr>
              <a:t>gateway</a:t>
            </a:r>
            <a:r>
              <a:rPr sz="900" dirty="0">
                <a:latin typeface="Arial"/>
                <a:cs typeface="Arial"/>
              </a:rPr>
              <a:t>:</a:t>
            </a:r>
            <a:r>
              <a:rPr sz="900" spc="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works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as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front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end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to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an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application,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filtering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like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spc="-25" dirty="0">
                <a:latin typeface="Arial"/>
                <a:cs typeface="Arial"/>
              </a:rPr>
              <a:t>an </a:t>
            </a:r>
            <a:r>
              <a:rPr sz="900" spc="-10" dirty="0">
                <a:latin typeface="Arial"/>
                <a:cs typeface="Arial"/>
              </a:rPr>
              <a:t>application-level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gateway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(e.g.,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Web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proxies).</a:t>
            </a:r>
            <a:endParaRPr sz="900">
              <a:latin typeface="Arial"/>
              <a:cs typeface="Arial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0" y="3348469"/>
            <a:ext cx="2304415" cy="107950"/>
          </a:xfrm>
          <a:custGeom>
            <a:avLst/>
            <a:gdLst/>
            <a:ahLst/>
            <a:cxnLst/>
            <a:rect l="l" t="t" r="r" b="b"/>
            <a:pathLst>
              <a:path w="2304415" h="107950">
                <a:moveTo>
                  <a:pt x="2303995" y="0"/>
                </a:moveTo>
                <a:lnTo>
                  <a:pt x="0" y="0"/>
                </a:lnTo>
                <a:lnTo>
                  <a:pt x="0" y="107530"/>
                </a:lnTo>
                <a:lnTo>
                  <a:pt x="2303995" y="107530"/>
                </a:lnTo>
                <a:lnTo>
                  <a:pt x="2303995" y="0"/>
                </a:lnTo>
                <a:close/>
              </a:path>
            </a:pathLst>
          </a:custGeom>
          <a:solidFill>
            <a:srgbClr val="ADADE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 txBox="1"/>
          <p:nvPr/>
        </p:nvSpPr>
        <p:spPr>
          <a:xfrm>
            <a:off x="53467" y="3346954"/>
            <a:ext cx="273050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500" spc="-10" dirty="0">
                <a:latin typeface="Arial"/>
                <a:cs typeface="Arial"/>
                <a:hlinkClick r:id="rId3" action="ppaction://hlinksldjump"/>
              </a:rPr>
              <a:t>Firewalls</a:t>
            </a:r>
            <a:endParaRPr sz="500">
              <a:latin typeface="Arial"/>
              <a:cs typeface="Arial"/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2303995" y="3348469"/>
            <a:ext cx="2304415" cy="107950"/>
          </a:xfrm>
          <a:custGeom>
            <a:avLst/>
            <a:gdLst/>
            <a:ahLst/>
            <a:cxnLst/>
            <a:rect l="l" t="t" r="r" b="b"/>
            <a:pathLst>
              <a:path w="2304415" h="107950">
                <a:moveTo>
                  <a:pt x="2303995" y="0"/>
                </a:moveTo>
                <a:lnTo>
                  <a:pt x="0" y="0"/>
                </a:lnTo>
                <a:lnTo>
                  <a:pt x="0" y="107530"/>
                </a:lnTo>
                <a:lnTo>
                  <a:pt x="2303995" y="107530"/>
                </a:lnTo>
                <a:lnTo>
                  <a:pt x="2303995" y="0"/>
                </a:lnTo>
                <a:close/>
              </a:path>
            </a:pathLst>
          </a:custGeom>
          <a:solidFill>
            <a:srgbClr val="8484D1"/>
          </a:solid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  <p:transition>
    <p:fade/>
  </p:transition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467" y="-1515"/>
            <a:ext cx="255270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500" spc="-10" dirty="0">
                <a:latin typeface="Arial"/>
                <a:cs typeface="Arial"/>
                <a:hlinkClick r:id="rId2" action="ppaction://hlinksldjump"/>
              </a:rPr>
              <a:t>Security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2303995" y="0"/>
            <a:ext cx="2304415" cy="107950"/>
          </a:xfrm>
          <a:custGeom>
            <a:avLst/>
            <a:gdLst/>
            <a:ahLst/>
            <a:cxnLst/>
            <a:rect l="l" t="t" r="r" b="b"/>
            <a:pathLst>
              <a:path w="2304415" h="107950">
                <a:moveTo>
                  <a:pt x="2303995" y="0"/>
                </a:moveTo>
                <a:lnTo>
                  <a:pt x="0" y="0"/>
                </a:lnTo>
                <a:lnTo>
                  <a:pt x="0" y="107530"/>
                </a:lnTo>
                <a:lnTo>
                  <a:pt x="2303995" y="107530"/>
                </a:lnTo>
                <a:lnTo>
                  <a:pt x="2303995" y="0"/>
                </a:lnTo>
                <a:close/>
              </a:path>
            </a:pathLst>
          </a:custGeom>
          <a:solidFill>
            <a:srgbClr val="8484D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4232871" y="-1515"/>
            <a:ext cx="321945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Monitoring</a:t>
            </a:r>
            <a:endParaRPr sz="5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69900" y="197711"/>
            <a:ext cx="4218940" cy="150939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95"/>
              </a:spcBef>
            </a:pPr>
            <a:r>
              <a:rPr sz="1200" dirty="0">
                <a:solidFill>
                  <a:srgbClr val="3333B2"/>
                </a:solidFill>
                <a:latin typeface="Arial"/>
                <a:cs typeface="Arial"/>
              </a:rPr>
              <a:t>Intrusion</a:t>
            </a:r>
            <a:r>
              <a:rPr sz="1200" spc="-4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3333B2"/>
                </a:solidFill>
                <a:latin typeface="Arial"/>
                <a:cs typeface="Arial"/>
              </a:rPr>
              <a:t>detection</a:t>
            </a:r>
            <a:r>
              <a:rPr sz="1200" spc="-4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200" spc="-10" dirty="0">
                <a:solidFill>
                  <a:srgbClr val="3333B2"/>
                </a:solidFill>
                <a:latin typeface="Arial"/>
                <a:cs typeface="Arial"/>
              </a:rPr>
              <a:t>systems</a:t>
            </a:r>
            <a:endParaRPr sz="1200">
              <a:latin typeface="Arial"/>
              <a:cs typeface="Arial"/>
            </a:endParaRPr>
          </a:p>
          <a:p>
            <a:pPr marL="285750">
              <a:lnSpc>
                <a:spcPct val="100000"/>
              </a:lnSpc>
              <a:spcBef>
                <a:spcPts val="1035"/>
              </a:spcBef>
            </a:pPr>
            <a:r>
              <a:rPr sz="1000" spc="-45" dirty="0">
                <a:solidFill>
                  <a:srgbClr val="3333B2"/>
                </a:solidFill>
                <a:latin typeface="Arial"/>
                <a:cs typeface="Arial"/>
              </a:rPr>
              <a:t>Two</a:t>
            </a:r>
            <a:r>
              <a:rPr sz="1000" spc="-2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flavors</a:t>
            </a:r>
            <a:endParaRPr sz="1000">
              <a:latin typeface="Arial"/>
              <a:cs typeface="Arial"/>
            </a:endParaRPr>
          </a:p>
          <a:p>
            <a:pPr marL="538480" marR="120650" indent="-116205">
              <a:lnSpc>
                <a:spcPct val="111600"/>
              </a:lnSpc>
              <a:spcBef>
                <a:spcPts val="380"/>
              </a:spcBef>
              <a:buClr>
                <a:srgbClr val="3333B2"/>
              </a:buClr>
              <a:buFont typeface="Menlo"/>
              <a:buChar char="•"/>
              <a:tabLst>
                <a:tab pos="543560" algn="l"/>
              </a:tabLst>
            </a:pPr>
            <a:r>
              <a:rPr sz="900" spc="-10" dirty="0">
                <a:solidFill>
                  <a:srgbClr val="C80000"/>
                </a:solidFill>
                <a:latin typeface="Arial"/>
                <a:cs typeface="Arial"/>
              </a:rPr>
              <a:t>Signature-</a:t>
            </a:r>
            <a:r>
              <a:rPr sz="900" dirty="0">
                <a:solidFill>
                  <a:srgbClr val="C80000"/>
                </a:solidFill>
                <a:latin typeface="Arial"/>
                <a:cs typeface="Arial"/>
              </a:rPr>
              <a:t>based</a:t>
            </a:r>
            <a:r>
              <a:rPr sz="900" dirty="0">
                <a:latin typeface="Arial"/>
                <a:cs typeface="Arial"/>
              </a:rPr>
              <a:t>:</a:t>
            </a:r>
            <a:r>
              <a:rPr sz="900" spc="4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matches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against</a:t>
            </a:r>
            <a:r>
              <a:rPr sz="900" spc="-1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patterns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of</a:t>
            </a:r>
            <a:r>
              <a:rPr sz="900" spc="-1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known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network-level </a:t>
            </a:r>
            <a:r>
              <a:rPr sz="900" dirty="0">
                <a:latin typeface="Arial"/>
                <a:cs typeface="Arial"/>
              </a:rPr>
              <a:t>intrusions.</a:t>
            </a:r>
            <a:r>
              <a:rPr sz="900" spc="4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Problematic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when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series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of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packets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need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to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be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matched,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spc="-25" dirty="0">
                <a:latin typeface="Arial"/>
                <a:cs typeface="Arial"/>
              </a:rPr>
              <a:t>or </a:t>
            </a:r>
            <a:r>
              <a:rPr sz="900" dirty="0">
                <a:latin typeface="Arial"/>
                <a:cs typeface="Arial"/>
              </a:rPr>
              <a:t>when</a:t>
            </a:r>
            <a:r>
              <a:rPr sz="900" spc="-4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new</a:t>
            </a:r>
            <a:r>
              <a:rPr sz="900" spc="-4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attacks</a:t>
            </a:r>
            <a:r>
              <a:rPr sz="900" spc="-4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take</a:t>
            </a:r>
            <a:r>
              <a:rPr sz="900" spc="-4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place.</a:t>
            </a:r>
            <a:endParaRPr sz="900">
              <a:latin typeface="Arial"/>
              <a:cs typeface="Arial"/>
            </a:endParaRPr>
          </a:p>
          <a:p>
            <a:pPr marL="542925" marR="30480" indent="-120650">
              <a:lnSpc>
                <a:spcPct val="111600"/>
              </a:lnSpc>
              <a:spcBef>
                <a:spcPts val="395"/>
              </a:spcBef>
              <a:buClr>
                <a:srgbClr val="3333B2"/>
              </a:buClr>
              <a:buFont typeface="Menlo"/>
              <a:buChar char="•"/>
              <a:tabLst>
                <a:tab pos="543560" algn="l"/>
              </a:tabLst>
            </a:pPr>
            <a:r>
              <a:rPr sz="900" spc="-10" dirty="0">
                <a:solidFill>
                  <a:srgbClr val="C80000"/>
                </a:solidFill>
                <a:latin typeface="Arial"/>
                <a:cs typeface="Arial"/>
              </a:rPr>
              <a:t>Anomaly-</a:t>
            </a:r>
            <a:r>
              <a:rPr sz="900" dirty="0">
                <a:solidFill>
                  <a:srgbClr val="C80000"/>
                </a:solidFill>
                <a:latin typeface="Arial"/>
                <a:cs typeface="Arial"/>
              </a:rPr>
              <a:t>based</a:t>
            </a:r>
            <a:r>
              <a:rPr sz="900" dirty="0">
                <a:latin typeface="Arial"/>
                <a:cs typeface="Arial"/>
              </a:rPr>
              <a:t>:</a:t>
            </a:r>
            <a:r>
              <a:rPr sz="900" spc="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assumes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that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we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can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model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or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extract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typical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behavior </a:t>
            </a:r>
            <a:r>
              <a:rPr sz="900" dirty="0">
                <a:latin typeface="Arial"/>
                <a:cs typeface="Arial"/>
              </a:rPr>
              <a:t>to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subsequently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detect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nontypical,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or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anomalous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behavior.</a:t>
            </a:r>
            <a:r>
              <a:rPr sz="900" spc="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Relies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heavily </a:t>
            </a:r>
            <a:r>
              <a:rPr sz="900" dirty="0">
                <a:latin typeface="Arial"/>
                <a:cs typeface="Arial"/>
              </a:rPr>
              <a:t>on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modern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artificial-intelligence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technologies.</a:t>
            </a:r>
            <a:endParaRPr sz="900">
              <a:latin typeface="Arial"/>
              <a:cs typeface="Arial"/>
            </a:endParaRPr>
          </a:p>
        </p:txBody>
      </p:sp>
      <p:grpSp>
        <p:nvGrpSpPr>
          <p:cNvPr id="6" name="object 6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7" name="object 7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9" name="object 9"/>
          <p:cNvSpPr txBox="1"/>
          <p:nvPr/>
        </p:nvSpPr>
        <p:spPr>
          <a:xfrm>
            <a:off x="53467" y="3349927"/>
            <a:ext cx="762000" cy="104139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dirty="0">
                <a:latin typeface="Arial"/>
                <a:cs typeface="Arial"/>
                <a:hlinkClick r:id="rId4" action="ppaction://hlinksldjump"/>
              </a:rPr>
              <a:t>Intrusion</a:t>
            </a:r>
            <a:r>
              <a:rPr sz="500" spc="-25" dirty="0">
                <a:latin typeface="Arial"/>
                <a:cs typeface="Arial"/>
                <a:hlinkClick r:id="rId4" action="ppaction://hlinksldjump"/>
              </a:rPr>
              <a:t> </a:t>
            </a:r>
            <a:r>
              <a:rPr sz="500" dirty="0">
                <a:latin typeface="Arial"/>
                <a:cs typeface="Arial"/>
                <a:hlinkClick r:id="rId4" action="ppaction://hlinksldjump"/>
              </a:rPr>
              <a:t>detection:</a:t>
            </a:r>
            <a:r>
              <a:rPr sz="500" spc="10" dirty="0">
                <a:latin typeface="Arial"/>
                <a:cs typeface="Arial"/>
                <a:hlinkClick r:id="rId4" action="ppaction://hlinksldjump"/>
              </a:rPr>
              <a:t> </a:t>
            </a:r>
            <a:r>
              <a:rPr sz="500" spc="-10" dirty="0">
                <a:latin typeface="Arial"/>
                <a:cs typeface="Arial"/>
                <a:hlinkClick r:id="rId4" action="ppaction://hlinksldjump"/>
              </a:rPr>
              <a:t>basics</a:t>
            </a:r>
            <a:endParaRPr sz="500">
              <a:latin typeface="Arial"/>
              <a:cs typeface="Arial"/>
            </a:endParaRPr>
          </a:p>
        </p:txBody>
      </p:sp>
    </p:spTree>
  </p:cSld>
  <p:clrMapOvr>
    <a:masterClrMapping/>
  </p:clrMapOvr>
  <p:transition>
    <p:fade/>
  </p:transition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467" y="-1515"/>
            <a:ext cx="255270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500" spc="-10" dirty="0">
                <a:latin typeface="Arial"/>
                <a:cs typeface="Arial"/>
                <a:hlinkClick r:id="rId2" action="ppaction://hlinksldjump"/>
              </a:rPr>
              <a:t>Security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2303995" y="0"/>
            <a:ext cx="2304415" cy="107950"/>
          </a:xfrm>
          <a:custGeom>
            <a:avLst/>
            <a:gdLst/>
            <a:ahLst/>
            <a:cxnLst/>
            <a:rect l="l" t="t" r="r" b="b"/>
            <a:pathLst>
              <a:path w="2304415" h="107950">
                <a:moveTo>
                  <a:pt x="2303995" y="0"/>
                </a:moveTo>
                <a:lnTo>
                  <a:pt x="0" y="0"/>
                </a:lnTo>
                <a:lnTo>
                  <a:pt x="0" y="107530"/>
                </a:lnTo>
                <a:lnTo>
                  <a:pt x="2303995" y="107530"/>
                </a:lnTo>
                <a:lnTo>
                  <a:pt x="2303995" y="0"/>
                </a:lnTo>
                <a:close/>
              </a:path>
            </a:pathLst>
          </a:custGeom>
          <a:solidFill>
            <a:srgbClr val="8484D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4232871" y="-1515"/>
            <a:ext cx="321945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Monitoring</a:t>
            </a:r>
            <a:endParaRPr sz="5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57200" y="197711"/>
            <a:ext cx="4244340" cy="21666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50800">
              <a:lnSpc>
                <a:spcPct val="100000"/>
              </a:lnSpc>
              <a:spcBef>
                <a:spcPts val="95"/>
              </a:spcBef>
            </a:pPr>
            <a:r>
              <a:rPr sz="1200" dirty="0">
                <a:solidFill>
                  <a:srgbClr val="3333B2"/>
                </a:solidFill>
                <a:latin typeface="Arial"/>
                <a:cs typeface="Arial"/>
              </a:rPr>
              <a:t>Intrusion</a:t>
            </a:r>
            <a:r>
              <a:rPr sz="1200" spc="-4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3333B2"/>
                </a:solidFill>
                <a:latin typeface="Arial"/>
                <a:cs typeface="Arial"/>
              </a:rPr>
              <a:t>detection</a:t>
            </a:r>
            <a:r>
              <a:rPr sz="1200" spc="-4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200" spc="-10" dirty="0">
                <a:solidFill>
                  <a:srgbClr val="3333B2"/>
                </a:solidFill>
                <a:latin typeface="Arial"/>
                <a:cs typeface="Arial"/>
              </a:rPr>
              <a:t>systems</a:t>
            </a:r>
            <a:endParaRPr sz="1200">
              <a:latin typeface="Arial"/>
              <a:cs typeface="Arial"/>
            </a:endParaRPr>
          </a:p>
          <a:p>
            <a:pPr marL="298450">
              <a:lnSpc>
                <a:spcPct val="100000"/>
              </a:lnSpc>
              <a:spcBef>
                <a:spcPts val="1035"/>
              </a:spcBef>
            </a:pPr>
            <a:r>
              <a:rPr sz="1000" spc="-45" dirty="0">
                <a:solidFill>
                  <a:srgbClr val="3333B2"/>
                </a:solidFill>
                <a:latin typeface="Arial"/>
                <a:cs typeface="Arial"/>
              </a:rPr>
              <a:t>Two</a:t>
            </a:r>
            <a:r>
              <a:rPr sz="1000" spc="-2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flavors</a:t>
            </a:r>
            <a:endParaRPr sz="1000">
              <a:latin typeface="Arial"/>
              <a:cs typeface="Arial"/>
            </a:endParaRPr>
          </a:p>
          <a:p>
            <a:pPr marL="551180" marR="133350" indent="-116205">
              <a:lnSpc>
                <a:spcPct val="111600"/>
              </a:lnSpc>
              <a:spcBef>
                <a:spcPts val="380"/>
              </a:spcBef>
              <a:buClr>
                <a:srgbClr val="3333B2"/>
              </a:buClr>
              <a:buFont typeface="Menlo"/>
              <a:buChar char="•"/>
              <a:tabLst>
                <a:tab pos="556260" algn="l"/>
              </a:tabLst>
            </a:pPr>
            <a:r>
              <a:rPr sz="900" spc="-10" dirty="0">
                <a:solidFill>
                  <a:srgbClr val="C80000"/>
                </a:solidFill>
                <a:latin typeface="Arial"/>
                <a:cs typeface="Arial"/>
              </a:rPr>
              <a:t>Signature-</a:t>
            </a:r>
            <a:r>
              <a:rPr sz="900" dirty="0">
                <a:solidFill>
                  <a:srgbClr val="C80000"/>
                </a:solidFill>
                <a:latin typeface="Arial"/>
                <a:cs typeface="Arial"/>
              </a:rPr>
              <a:t>based</a:t>
            </a:r>
            <a:r>
              <a:rPr sz="900" dirty="0">
                <a:latin typeface="Arial"/>
                <a:cs typeface="Arial"/>
              </a:rPr>
              <a:t>:</a:t>
            </a:r>
            <a:r>
              <a:rPr sz="900" spc="4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matches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against</a:t>
            </a:r>
            <a:r>
              <a:rPr sz="900" spc="-1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patterns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of</a:t>
            </a:r>
            <a:r>
              <a:rPr sz="900" spc="-1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known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network-level </a:t>
            </a:r>
            <a:r>
              <a:rPr sz="900" dirty="0">
                <a:latin typeface="Arial"/>
                <a:cs typeface="Arial"/>
              </a:rPr>
              <a:t>intrusions.</a:t>
            </a:r>
            <a:r>
              <a:rPr sz="900" spc="4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Problematic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when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series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of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packets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need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to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be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matched,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spc="-25" dirty="0">
                <a:latin typeface="Arial"/>
                <a:cs typeface="Arial"/>
              </a:rPr>
              <a:t>or </a:t>
            </a:r>
            <a:r>
              <a:rPr sz="900" dirty="0">
                <a:latin typeface="Arial"/>
                <a:cs typeface="Arial"/>
              </a:rPr>
              <a:t>when</a:t>
            </a:r>
            <a:r>
              <a:rPr sz="900" spc="-4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new</a:t>
            </a:r>
            <a:r>
              <a:rPr sz="900" spc="-4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attacks</a:t>
            </a:r>
            <a:r>
              <a:rPr sz="900" spc="-4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take</a:t>
            </a:r>
            <a:r>
              <a:rPr sz="900" spc="-4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place.</a:t>
            </a:r>
            <a:endParaRPr sz="900">
              <a:latin typeface="Arial"/>
              <a:cs typeface="Arial"/>
            </a:endParaRPr>
          </a:p>
          <a:p>
            <a:pPr marL="555625" marR="43180" indent="-120650">
              <a:lnSpc>
                <a:spcPct val="111600"/>
              </a:lnSpc>
              <a:spcBef>
                <a:spcPts val="395"/>
              </a:spcBef>
              <a:buClr>
                <a:srgbClr val="3333B2"/>
              </a:buClr>
              <a:buFont typeface="Menlo"/>
              <a:buChar char="•"/>
              <a:tabLst>
                <a:tab pos="556260" algn="l"/>
              </a:tabLst>
            </a:pPr>
            <a:r>
              <a:rPr sz="900" spc="-10" dirty="0">
                <a:solidFill>
                  <a:srgbClr val="C80000"/>
                </a:solidFill>
                <a:latin typeface="Arial"/>
                <a:cs typeface="Arial"/>
              </a:rPr>
              <a:t>Anomaly-</a:t>
            </a:r>
            <a:r>
              <a:rPr sz="900" dirty="0">
                <a:solidFill>
                  <a:srgbClr val="C80000"/>
                </a:solidFill>
                <a:latin typeface="Arial"/>
                <a:cs typeface="Arial"/>
              </a:rPr>
              <a:t>based</a:t>
            </a:r>
            <a:r>
              <a:rPr sz="900" dirty="0">
                <a:latin typeface="Arial"/>
                <a:cs typeface="Arial"/>
              </a:rPr>
              <a:t>:</a:t>
            </a:r>
            <a:r>
              <a:rPr sz="900" spc="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assumes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that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we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can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model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or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extract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typical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behavior </a:t>
            </a:r>
            <a:r>
              <a:rPr sz="900" dirty="0">
                <a:latin typeface="Arial"/>
                <a:cs typeface="Arial"/>
              </a:rPr>
              <a:t>to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subsequently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detect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nontypical,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or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anomalous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behavior.</a:t>
            </a:r>
            <a:r>
              <a:rPr sz="900" spc="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Relies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heavily </a:t>
            </a:r>
            <a:r>
              <a:rPr sz="900" dirty="0">
                <a:latin typeface="Arial"/>
                <a:cs typeface="Arial"/>
              </a:rPr>
              <a:t>on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modern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artificial-intelligence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technologies.</a:t>
            </a:r>
            <a:endParaRPr sz="900">
              <a:latin typeface="Arial"/>
              <a:cs typeface="Arial"/>
            </a:endParaRPr>
          </a:p>
          <a:p>
            <a:pPr>
              <a:lnSpc>
                <a:spcPct val="100000"/>
              </a:lnSpc>
            </a:pPr>
            <a:endParaRPr sz="1200">
              <a:latin typeface="Arial"/>
              <a:cs typeface="Arial"/>
            </a:endParaRPr>
          </a:p>
          <a:p>
            <a:pPr marL="302260">
              <a:lnSpc>
                <a:spcPct val="100000"/>
              </a:lnSpc>
              <a:spcBef>
                <a:spcPts val="5"/>
              </a:spcBef>
            </a:pP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Using</a:t>
            </a:r>
            <a:r>
              <a:rPr sz="1000" spc="-3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sensors</a:t>
            </a:r>
            <a:endParaRPr sz="1000">
              <a:latin typeface="Arial"/>
              <a:cs typeface="Arial"/>
            </a:endParaRPr>
          </a:p>
          <a:p>
            <a:pPr marL="302260" marR="170815">
              <a:lnSpc>
                <a:spcPct val="111600"/>
              </a:lnSpc>
              <a:spcBef>
                <a:spcPts val="180"/>
              </a:spcBef>
            </a:pPr>
            <a:r>
              <a:rPr sz="900" spc="-10" dirty="0">
                <a:latin typeface="Arial"/>
                <a:cs typeface="Arial"/>
              </a:rPr>
              <a:t>Key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idea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is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to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manage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false</a:t>
            </a:r>
            <a:r>
              <a:rPr sz="900" spc="-2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and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true</a:t>
            </a:r>
            <a:r>
              <a:rPr sz="900" spc="-2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spc="-10" dirty="0">
                <a:solidFill>
                  <a:srgbClr val="3333B2"/>
                </a:solidFill>
                <a:latin typeface="Arial"/>
                <a:cs typeface="Arial"/>
              </a:rPr>
              <a:t>positives</a:t>
            </a:r>
            <a:r>
              <a:rPr sz="900" spc="-2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(FP/TP)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as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well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as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false</a:t>
            </a:r>
            <a:r>
              <a:rPr sz="900" spc="-2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spc="-25" dirty="0">
                <a:latin typeface="Arial"/>
                <a:cs typeface="Arial"/>
              </a:rPr>
              <a:t>and </a:t>
            </a: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true</a:t>
            </a:r>
            <a:r>
              <a:rPr sz="900" spc="-3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spc="-10" dirty="0">
                <a:solidFill>
                  <a:srgbClr val="3333B2"/>
                </a:solidFill>
                <a:latin typeface="Arial"/>
                <a:cs typeface="Arial"/>
              </a:rPr>
              <a:t>negatives</a:t>
            </a:r>
            <a:r>
              <a:rPr sz="900" spc="-2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(FN/TN).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Maximize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solidFill>
                  <a:srgbClr val="C80000"/>
                </a:solidFill>
                <a:latin typeface="Arial"/>
                <a:cs typeface="Arial"/>
              </a:rPr>
              <a:t>accuracy</a:t>
            </a:r>
            <a:r>
              <a:rPr sz="900" spc="-25" dirty="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and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solidFill>
                  <a:srgbClr val="C80000"/>
                </a:solidFill>
                <a:latin typeface="Arial"/>
                <a:cs typeface="Arial"/>
              </a:rPr>
              <a:t>precision</a:t>
            </a:r>
            <a:r>
              <a:rPr sz="900" spc="-10" dirty="0">
                <a:latin typeface="Arial"/>
                <a:cs typeface="Arial"/>
              </a:rPr>
              <a:t>:</a:t>
            </a:r>
            <a:endParaRPr sz="9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1481594" y="2506670"/>
            <a:ext cx="524510" cy="16256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900" spc="-10" dirty="0">
                <a:solidFill>
                  <a:srgbClr val="C80000"/>
                </a:solidFill>
                <a:latin typeface="Arial"/>
                <a:cs typeface="Arial"/>
              </a:rPr>
              <a:t>Accuracy</a:t>
            </a:r>
            <a:r>
              <a:rPr sz="900" spc="-10" dirty="0">
                <a:latin typeface="Arial"/>
                <a:cs typeface="Arial"/>
              </a:rPr>
              <a:t>:</a:t>
            </a:r>
            <a:endParaRPr sz="90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2123198" y="2411022"/>
            <a:ext cx="1096252" cy="31297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13199"/>
              </a:lnSpc>
              <a:spcBef>
                <a:spcPts val="100"/>
              </a:spcBef>
              <a:tabLst>
                <a:tab pos="283845" algn="l"/>
                <a:tab pos="974725" algn="l"/>
              </a:tabLst>
            </a:pPr>
            <a:r>
              <a:rPr sz="900" u="sng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	</a:t>
            </a:r>
            <a:r>
              <a:rPr sz="900" i="1" u="sng" spc="-10" dirty="0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TP</a:t>
            </a:r>
            <a:r>
              <a:rPr sz="900" i="1" u="sng" spc="-125" dirty="0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 </a:t>
            </a:r>
            <a:r>
              <a:rPr sz="900" u="sng" spc="185" dirty="0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+</a:t>
            </a:r>
            <a:r>
              <a:rPr sz="900" u="sng" spc="-125" dirty="0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 </a:t>
            </a:r>
            <a:r>
              <a:rPr sz="900" i="1" u="sng" spc="-25" dirty="0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TN</a:t>
            </a:r>
            <a:r>
              <a:rPr sz="900" i="1" u="sng" dirty="0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	</a:t>
            </a:r>
            <a:r>
              <a:rPr sz="900" i="1" dirty="0">
                <a:latin typeface="Arial"/>
                <a:cs typeface="Arial"/>
              </a:rPr>
              <a:t> </a:t>
            </a:r>
            <a:r>
              <a:rPr sz="900" i="1" spc="-10" dirty="0">
                <a:latin typeface="Arial"/>
                <a:cs typeface="Arial"/>
              </a:rPr>
              <a:t>TP</a:t>
            </a:r>
            <a:r>
              <a:rPr sz="900" i="1" spc="-125" dirty="0">
                <a:latin typeface="Arial"/>
                <a:cs typeface="Arial"/>
              </a:rPr>
              <a:t> </a:t>
            </a:r>
            <a:r>
              <a:rPr sz="900" spc="185" dirty="0">
                <a:latin typeface="Arial"/>
                <a:cs typeface="Arial"/>
              </a:rPr>
              <a:t>+</a:t>
            </a:r>
            <a:r>
              <a:rPr sz="900" spc="-125" dirty="0">
                <a:latin typeface="Arial"/>
                <a:cs typeface="Arial"/>
              </a:rPr>
              <a:t> </a:t>
            </a:r>
            <a:r>
              <a:rPr sz="900" i="1" spc="-10" dirty="0">
                <a:latin typeface="Arial"/>
                <a:cs typeface="Arial"/>
              </a:rPr>
              <a:t>TN</a:t>
            </a:r>
            <a:r>
              <a:rPr sz="900" i="1" spc="-125" dirty="0">
                <a:latin typeface="Arial"/>
                <a:cs typeface="Arial"/>
              </a:rPr>
              <a:t> </a:t>
            </a:r>
            <a:r>
              <a:rPr sz="900" spc="185" dirty="0">
                <a:latin typeface="Arial"/>
                <a:cs typeface="Arial"/>
              </a:rPr>
              <a:t>+</a:t>
            </a:r>
            <a:r>
              <a:rPr sz="900" spc="-120" dirty="0">
                <a:latin typeface="Arial"/>
                <a:cs typeface="Arial"/>
              </a:rPr>
              <a:t> </a:t>
            </a:r>
            <a:r>
              <a:rPr sz="900" i="1" spc="-10" dirty="0">
                <a:latin typeface="Arial"/>
                <a:cs typeface="Arial"/>
              </a:rPr>
              <a:t>FP</a:t>
            </a:r>
            <a:r>
              <a:rPr sz="900" i="1" spc="-125" dirty="0">
                <a:latin typeface="Arial"/>
                <a:cs typeface="Arial"/>
              </a:rPr>
              <a:t> </a:t>
            </a:r>
            <a:r>
              <a:rPr sz="900" spc="185" dirty="0">
                <a:latin typeface="Arial"/>
                <a:cs typeface="Arial"/>
              </a:rPr>
              <a:t>+</a:t>
            </a:r>
            <a:r>
              <a:rPr sz="900" i="1" spc="-25" dirty="0">
                <a:latin typeface="Arial"/>
                <a:cs typeface="Arial"/>
              </a:rPr>
              <a:t>FN</a:t>
            </a:r>
            <a:endParaRPr sz="900">
              <a:latin typeface="Arial"/>
              <a:cs typeface="Aria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1481594" y="2938406"/>
            <a:ext cx="525780" cy="16256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900" spc="-10" dirty="0">
                <a:solidFill>
                  <a:srgbClr val="C80000"/>
                </a:solidFill>
                <a:latin typeface="Arial"/>
                <a:cs typeface="Arial"/>
              </a:rPr>
              <a:t>Precision</a:t>
            </a:r>
            <a:r>
              <a:rPr sz="900" spc="-10" dirty="0">
                <a:latin typeface="Arial"/>
                <a:cs typeface="Arial"/>
              </a:rPr>
              <a:t>:</a:t>
            </a:r>
            <a:endParaRPr sz="900">
              <a:latin typeface="Arial"/>
              <a:cs typeface="Arial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2397658" y="2842758"/>
            <a:ext cx="525780" cy="31297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13199"/>
              </a:lnSpc>
              <a:spcBef>
                <a:spcPts val="100"/>
              </a:spcBef>
              <a:tabLst>
                <a:tab pos="426084" algn="l"/>
              </a:tabLst>
            </a:pPr>
            <a:r>
              <a:rPr sz="900" u="sng" spc="30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 </a:t>
            </a:r>
            <a:r>
              <a:rPr sz="900" i="1" u="sng" spc="-25" dirty="0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TP</a:t>
            </a:r>
            <a:r>
              <a:rPr sz="900" i="1" u="sng" dirty="0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	</a:t>
            </a:r>
            <a:r>
              <a:rPr sz="900" i="1" dirty="0">
                <a:latin typeface="Arial"/>
                <a:cs typeface="Arial"/>
              </a:rPr>
              <a:t> </a:t>
            </a:r>
            <a:r>
              <a:rPr sz="900" i="1" spc="-10" dirty="0">
                <a:latin typeface="Arial"/>
                <a:cs typeface="Arial"/>
              </a:rPr>
              <a:t>TP</a:t>
            </a:r>
            <a:r>
              <a:rPr sz="900" i="1" spc="-125" dirty="0">
                <a:latin typeface="Arial"/>
                <a:cs typeface="Arial"/>
              </a:rPr>
              <a:t> </a:t>
            </a:r>
            <a:r>
              <a:rPr sz="900" spc="185" dirty="0">
                <a:latin typeface="Arial"/>
                <a:cs typeface="Arial"/>
              </a:rPr>
              <a:t>+</a:t>
            </a:r>
            <a:r>
              <a:rPr sz="900" spc="-125" dirty="0">
                <a:latin typeface="Arial"/>
                <a:cs typeface="Arial"/>
              </a:rPr>
              <a:t> </a:t>
            </a:r>
            <a:r>
              <a:rPr sz="900" i="1" spc="-35" dirty="0">
                <a:latin typeface="Arial"/>
                <a:cs typeface="Arial"/>
              </a:rPr>
              <a:t>FP</a:t>
            </a:r>
            <a:endParaRPr sz="900">
              <a:latin typeface="Arial"/>
              <a:cs typeface="Arial"/>
            </a:endParaRPr>
          </a:p>
        </p:txBody>
      </p:sp>
      <p:grpSp>
        <p:nvGrpSpPr>
          <p:cNvPr id="10" name="object 10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11" name="object 11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" name="object 12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3" name="object 13"/>
          <p:cNvSpPr txBox="1"/>
          <p:nvPr/>
        </p:nvSpPr>
        <p:spPr>
          <a:xfrm>
            <a:off x="53467" y="3349927"/>
            <a:ext cx="762000" cy="104139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dirty="0">
                <a:latin typeface="Arial"/>
                <a:cs typeface="Arial"/>
                <a:hlinkClick r:id="rId4" action="ppaction://hlinksldjump"/>
              </a:rPr>
              <a:t>Intrusion</a:t>
            </a:r>
            <a:r>
              <a:rPr sz="500" spc="-25" dirty="0">
                <a:latin typeface="Arial"/>
                <a:cs typeface="Arial"/>
                <a:hlinkClick r:id="rId4" action="ppaction://hlinksldjump"/>
              </a:rPr>
              <a:t> </a:t>
            </a:r>
            <a:r>
              <a:rPr sz="500" dirty="0">
                <a:latin typeface="Arial"/>
                <a:cs typeface="Arial"/>
                <a:hlinkClick r:id="rId4" action="ppaction://hlinksldjump"/>
              </a:rPr>
              <a:t>detection:</a:t>
            </a:r>
            <a:r>
              <a:rPr sz="500" spc="10" dirty="0">
                <a:latin typeface="Arial"/>
                <a:cs typeface="Arial"/>
                <a:hlinkClick r:id="rId4" action="ppaction://hlinksldjump"/>
              </a:rPr>
              <a:t> </a:t>
            </a:r>
            <a:r>
              <a:rPr sz="500" spc="-10" dirty="0">
                <a:latin typeface="Arial"/>
                <a:cs typeface="Arial"/>
                <a:hlinkClick r:id="rId4" action="ppaction://hlinksldjump"/>
              </a:rPr>
              <a:t>basics</a:t>
            </a:r>
            <a:endParaRPr sz="500">
              <a:latin typeface="Arial"/>
              <a:cs typeface="Arial"/>
            </a:endParaRPr>
          </a:p>
        </p:txBody>
      </p:sp>
    </p:spTree>
  </p:cSld>
  <p:clrMapOvr>
    <a:masterClrMapping/>
  </p:clrMapOvr>
  <p:transition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467" y="-1515"/>
            <a:ext cx="255270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500" spc="-10" dirty="0">
                <a:latin typeface="Arial"/>
                <a:cs typeface="Arial"/>
                <a:hlinkClick r:id="rId2" action="ppaction://hlinksldjump"/>
              </a:rPr>
              <a:t>Security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2303995" y="0"/>
            <a:ext cx="2304415" cy="107950"/>
          </a:xfrm>
          <a:custGeom>
            <a:avLst/>
            <a:gdLst/>
            <a:ahLst/>
            <a:cxnLst/>
            <a:rect l="l" t="t" r="r" b="b"/>
            <a:pathLst>
              <a:path w="2304415" h="107950">
                <a:moveTo>
                  <a:pt x="2303995" y="0"/>
                </a:moveTo>
                <a:lnTo>
                  <a:pt x="0" y="0"/>
                </a:lnTo>
                <a:lnTo>
                  <a:pt x="0" y="107530"/>
                </a:lnTo>
                <a:lnTo>
                  <a:pt x="2303995" y="107530"/>
                </a:lnTo>
                <a:lnTo>
                  <a:pt x="2303995" y="0"/>
                </a:lnTo>
                <a:close/>
              </a:path>
            </a:pathLst>
          </a:custGeom>
          <a:solidFill>
            <a:srgbClr val="8484D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3891762" y="-1515"/>
            <a:ext cx="662940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2" action="ppaction://hlinksldjump"/>
              </a:rPr>
              <a:t>Introduction</a:t>
            </a:r>
            <a:r>
              <a:rPr sz="500" spc="-25" dirty="0">
                <a:solidFill>
                  <a:srgbClr val="FFFFFF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2" action="ppaction://hlinksldjump"/>
              </a:rPr>
              <a:t>to</a:t>
            </a:r>
            <a:r>
              <a:rPr sz="500" spc="-20" dirty="0">
                <a:solidFill>
                  <a:srgbClr val="FFFFFF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2" action="ppaction://hlinksldjump"/>
              </a:rPr>
              <a:t>security</a:t>
            </a:r>
            <a:endParaRPr sz="5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95300" y="197711"/>
            <a:ext cx="2930525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200" dirty="0">
                <a:solidFill>
                  <a:srgbClr val="3333B2"/>
                </a:solidFill>
                <a:latin typeface="Arial"/>
                <a:cs typeface="Arial"/>
              </a:rPr>
              <a:t>Where</a:t>
            </a:r>
            <a:r>
              <a:rPr sz="1200" spc="-4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3333B2"/>
                </a:solidFill>
                <a:latin typeface="Arial"/>
                <a:cs typeface="Arial"/>
              </a:rPr>
              <a:t>to</a:t>
            </a:r>
            <a:r>
              <a:rPr sz="1200" spc="-3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3333B2"/>
                </a:solidFill>
                <a:latin typeface="Arial"/>
                <a:cs typeface="Arial"/>
              </a:rPr>
              <a:t>implement</a:t>
            </a:r>
            <a:r>
              <a:rPr sz="1200" spc="-4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3333B2"/>
                </a:solidFill>
                <a:latin typeface="Arial"/>
                <a:cs typeface="Arial"/>
              </a:rPr>
              <a:t>security</a:t>
            </a:r>
            <a:r>
              <a:rPr sz="1200" spc="-3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200" spc="-10" dirty="0">
                <a:solidFill>
                  <a:srgbClr val="3333B2"/>
                </a:solidFill>
                <a:latin typeface="Arial"/>
                <a:cs typeface="Arial"/>
              </a:rPr>
              <a:t>mechanisms?</a:t>
            </a:r>
            <a:endParaRPr sz="1200">
              <a:latin typeface="Arial"/>
              <a:cs typeface="Arial"/>
            </a:endParaRPr>
          </a:p>
        </p:txBody>
      </p:sp>
      <p:pic>
        <p:nvPicPr>
          <p:cNvPr id="6" name="object 6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680745" y="552785"/>
            <a:ext cx="3231331" cy="1207135"/>
          </a:xfrm>
          <a:prstGeom prst="rect">
            <a:avLst/>
          </a:prstGeom>
        </p:spPr>
      </p:pic>
      <p:sp>
        <p:nvSpPr>
          <p:cNvPr id="7" name="object 7"/>
          <p:cNvSpPr txBox="1"/>
          <p:nvPr/>
        </p:nvSpPr>
        <p:spPr>
          <a:xfrm>
            <a:off x="341947" y="1850858"/>
            <a:ext cx="3919220" cy="496570"/>
          </a:xfrm>
          <a:prstGeom prst="rect">
            <a:avLst/>
          </a:prstGeom>
        </p:spPr>
        <p:txBody>
          <a:bodyPr vert="horz" wrap="square" lIns="0" tIns="27305" rIns="0" bIns="0" rtlCol="0">
            <a:spAutoFit/>
          </a:bodyPr>
          <a:lstStyle/>
          <a:p>
            <a:pPr marL="17780">
              <a:lnSpc>
                <a:spcPct val="100000"/>
              </a:lnSpc>
              <a:spcBef>
                <a:spcPts val="215"/>
              </a:spcBef>
            </a:pP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Observation</a:t>
            </a:r>
            <a:endParaRPr sz="1000">
              <a:latin typeface="Arial"/>
              <a:cs typeface="Arial"/>
            </a:endParaRPr>
          </a:p>
          <a:p>
            <a:pPr marL="17780" marR="5080" indent="-5715">
              <a:lnSpc>
                <a:spcPts val="1210"/>
              </a:lnSpc>
              <a:spcBef>
                <a:spcPts val="35"/>
              </a:spcBef>
            </a:pPr>
            <a:r>
              <a:rPr sz="900" dirty="0">
                <a:latin typeface="Arial"/>
                <a:cs typeface="Arial"/>
              </a:rPr>
              <a:t>We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are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increasingly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seeing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10" dirty="0">
                <a:solidFill>
                  <a:srgbClr val="C80000"/>
                </a:solidFill>
                <a:latin typeface="Arial"/>
                <a:cs typeface="Arial"/>
              </a:rPr>
              <a:t>end-to-</a:t>
            </a:r>
            <a:r>
              <a:rPr sz="900" dirty="0">
                <a:solidFill>
                  <a:srgbClr val="C80000"/>
                </a:solidFill>
                <a:latin typeface="Arial"/>
                <a:cs typeface="Arial"/>
              </a:rPr>
              <a:t>end</a:t>
            </a:r>
            <a:r>
              <a:rPr sz="900" spc="-15" dirty="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sz="900" spc="-20" dirty="0">
                <a:latin typeface="Arial"/>
                <a:cs typeface="Arial"/>
              </a:rPr>
              <a:t>security, </a:t>
            </a:r>
            <a:r>
              <a:rPr sz="900" spc="-10" dirty="0">
                <a:latin typeface="Arial"/>
                <a:cs typeface="Arial"/>
              </a:rPr>
              <a:t>meaning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that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mechanisms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25" dirty="0">
                <a:latin typeface="Arial"/>
                <a:cs typeface="Arial"/>
              </a:rPr>
              <a:t>are </a:t>
            </a:r>
            <a:r>
              <a:rPr sz="900" dirty="0">
                <a:latin typeface="Arial"/>
                <a:cs typeface="Arial"/>
              </a:rPr>
              <a:t>implemented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at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level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of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applications.</a:t>
            </a:r>
            <a:endParaRPr sz="900">
              <a:latin typeface="Arial"/>
              <a:cs typeface="Arial"/>
            </a:endParaRPr>
          </a:p>
        </p:txBody>
      </p:sp>
      <p:grpSp>
        <p:nvGrpSpPr>
          <p:cNvPr id="8" name="object 8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9" name="object 9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1" name="object 11"/>
          <p:cNvSpPr txBox="1"/>
          <p:nvPr/>
        </p:nvSpPr>
        <p:spPr>
          <a:xfrm>
            <a:off x="53467" y="3349927"/>
            <a:ext cx="419734" cy="104139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dirty="0">
                <a:latin typeface="Arial"/>
                <a:cs typeface="Arial"/>
                <a:hlinkClick r:id="rId4" action="ppaction://hlinksldjump"/>
              </a:rPr>
              <a:t>Design</a:t>
            </a:r>
            <a:r>
              <a:rPr sz="500" spc="-25" dirty="0">
                <a:latin typeface="Arial"/>
                <a:cs typeface="Arial"/>
                <a:hlinkClick r:id="rId4" action="ppaction://hlinksldjump"/>
              </a:rPr>
              <a:t> </a:t>
            </a:r>
            <a:r>
              <a:rPr sz="500" spc="-10" dirty="0">
                <a:latin typeface="Arial"/>
                <a:cs typeface="Arial"/>
                <a:hlinkClick r:id="rId4" action="ppaction://hlinksldjump"/>
              </a:rPr>
              <a:t>issues</a:t>
            </a:r>
            <a:endParaRPr sz="500">
              <a:latin typeface="Arial"/>
              <a:cs typeface="Arial"/>
            </a:endParaRPr>
          </a:p>
        </p:txBody>
      </p:sp>
    </p:spTree>
  </p:cSld>
  <p:clrMapOvr>
    <a:masterClrMapping/>
  </p:clrMapOvr>
  <p:transition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467" y="-1515"/>
            <a:ext cx="255270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500" spc="-10" dirty="0">
                <a:latin typeface="Arial"/>
                <a:cs typeface="Arial"/>
                <a:hlinkClick r:id="rId2" action="ppaction://hlinksldjump"/>
              </a:rPr>
              <a:t>Security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2303995" y="0"/>
            <a:ext cx="2304415" cy="107950"/>
          </a:xfrm>
          <a:custGeom>
            <a:avLst/>
            <a:gdLst/>
            <a:ahLst/>
            <a:cxnLst/>
            <a:rect l="l" t="t" r="r" b="b"/>
            <a:pathLst>
              <a:path w="2304415" h="107950">
                <a:moveTo>
                  <a:pt x="2303995" y="0"/>
                </a:moveTo>
                <a:lnTo>
                  <a:pt x="0" y="0"/>
                </a:lnTo>
                <a:lnTo>
                  <a:pt x="0" y="107530"/>
                </a:lnTo>
                <a:lnTo>
                  <a:pt x="2303995" y="107530"/>
                </a:lnTo>
                <a:lnTo>
                  <a:pt x="2303995" y="0"/>
                </a:lnTo>
                <a:close/>
              </a:path>
            </a:pathLst>
          </a:custGeom>
          <a:solidFill>
            <a:srgbClr val="8484D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3891762" y="-1515"/>
            <a:ext cx="662940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2" action="ppaction://hlinksldjump"/>
              </a:rPr>
              <a:t>Introduction</a:t>
            </a:r>
            <a:r>
              <a:rPr sz="500" spc="-25" dirty="0">
                <a:solidFill>
                  <a:srgbClr val="FFFFFF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2" action="ppaction://hlinksldjump"/>
              </a:rPr>
              <a:t>to</a:t>
            </a:r>
            <a:r>
              <a:rPr sz="500" spc="-20" dirty="0">
                <a:solidFill>
                  <a:srgbClr val="FFFFFF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2" action="ppaction://hlinksldjump"/>
              </a:rPr>
              <a:t>security</a:t>
            </a:r>
            <a:endParaRPr sz="5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95300" y="197711"/>
            <a:ext cx="2930525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200" dirty="0">
                <a:solidFill>
                  <a:srgbClr val="3333B2"/>
                </a:solidFill>
                <a:latin typeface="Arial"/>
                <a:cs typeface="Arial"/>
              </a:rPr>
              <a:t>Where</a:t>
            </a:r>
            <a:r>
              <a:rPr sz="1200" spc="-4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3333B2"/>
                </a:solidFill>
                <a:latin typeface="Arial"/>
                <a:cs typeface="Arial"/>
              </a:rPr>
              <a:t>to</a:t>
            </a:r>
            <a:r>
              <a:rPr sz="1200" spc="-3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3333B2"/>
                </a:solidFill>
                <a:latin typeface="Arial"/>
                <a:cs typeface="Arial"/>
              </a:rPr>
              <a:t>implement</a:t>
            </a:r>
            <a:r>
              <a:rPr sz="1200" spc="-4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3333B2"/>
                </a:solidFill>
                <a:latin typeface="Arial"/>
                <a:cs typeface="Arial"/>
              </a:rPr>
              <a:t>security</a:t>
            </a:r>
            <a:r>
              <a:rPr sz="1200" spc="-3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200" spc="-10" dirty="0">
                <a:solidFill>
                  <a:srgbClr val="3333B2"/>
                </a:solidFill>
                <a:latin typeface="Arial"/>
                <a:cs typeface="Arial"/>
              </a:rPr>
              <a:t>mechanisms?</a:t>
            </a:r>
            <a:endParaRPr sz="1200">
              <a:latin typeface="Arial"/>
              <a:cs typeface="Arial"/>
            </a:endParaRPr>
          </a:p>
        </p:txBody>
      </p:sp>
      <p:pic>
        <p:nvPicPr>
          <p:cNvPr id="6" name="object 6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680745" y="552785"/>
            <a:ext cx="3231331" cy="1207135"/>
          </a:xfrm>
          <a:prstGeom prst="rect">
            <a:avLst/>
          </a:prstGeom>
        </p:spPr>
      </p:pic>
      <p:sp>
        <p:nvSpPr>
          <p:cNvPr id="7" name="object 7"/>
          <p:cNvSpPr txBox="1"/>
          <p:nvPr/>
        </p:nvSpPr>
        <p:spPr>
          <a:xfrm>
            <a:off x="341947" y="1850858"/>
            <a:ext cx="3941445" cy="1080135"/>
          </a:xfrm>
          <a:prstGeom prst="rect">
            <a:avLst/>
          </a:prstGeom>
        </p:spPr>
        <p:txBody>
          <a:bodyPr vert="horz" wrap="square" lIns="0" tIns="27305" rIns="0" bIns="0" rtlCol="0">
            <a:spAutoFit/>
          </a:bodyPr>
          <a:lstStyle/>
          <a:p>
            <a:pPr marL="17780">
              <a:lnSpc>
                <a:spcPct val="100000"/>
              </a:lnSpc>
              <a:spcBef>
                <a:spcPts val="215"/>
              </a:spcBef>
            </a:pP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Observation</a:t>
            </a:r>
            <a:endParaRPr sz="1000">
              <a:latin typeface="Arial"/>
              <a:cs typeface="Arial"/>
            </a:endParaRPr>
          </a:p>
          <a:p>
            <a:pPr marL="17780" marR="26670" indent="-5715">
              <a:lnSpc>
                <a:spcPts val="1210"/>
              </a:lnSpc>
              <a:spcBef>
                <a:spcPts val="35"/>
              </a:spcBef>
            </a:pPr>
            <a:r>
              <a:rPr sz="900" dirty="0">
                <a:latin typeface="Arial"/>
                <a:cs typeface="Arial"/>
              </a:rPr>
              <a:t>We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are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increasingly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seeing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10" dirty="0">
                <a:solidFill>
                  <a:srgbClr val="C80000"/>
                </a:solidFill>
                <a:latin typeface="Arial"/>
                <a:cs typeface="Arial"/>
              </a:rPr>
              <a:t>end-to-</a:t>
            </a:r>
            <a:r>
              <a:rPr sz="900" dirty="0">
                <a:solidFill>
                  <a:srgbClr val="C80000"/>
                </a:solidFill>
                <a:latin typeface="Arial"/>
                <a:cs typeface="Arial"/>
              </a:rPr>
              <a:t>end</a:t>
            </a:r>
            <a:r>
              <a:rPr sz="900" spc="-15" dirty="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sz="900" spc="-20" dirty="0">
                <a:latin typeface="Arial"/>
                <a:cs typeface="Arial"/>
              </a:rPr>
              <a:t>security, </a:t>
            </a:r>
            <a:r>
              <a:rPr sz="900" spc="-10" dirty="0">
                <a:latin typeface="Arial"/>
                <a:cs typeface="Arial"/>
              </a:rPr>
              <a:t>meaning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that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mechanisms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25" dirty="0">
                <a:latin typeface="Arial"/>
                <a:cs typeface="Arial"/>
              </a:rPr>
              <a:t>are </a:t>
            </a:r>
            <a:r>
              <a:rPr sz="900" dirty="0">
                <a:latin typeface="Arial"/>
                <a:cs typeface="Arial"/>
              </a:rPr>
              <a:t>implemented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at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level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of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applications.</a:t>
            </a:r>
            <a:endParaRPr sz="900">
              <a:latin typeface="Arial"/>
              <a:cs typeface="Arial"/>
            </a:endParaRPr>
          </a:p>
          <a:p>
            <a:pPr marL="17780">
              <a:lnSpc>
                <a:spcPct val="100000"/>
              </a:lnSpc>
              <a:spcBef>
                <a:spcPts val="750"/>
              </a:spcBef>
            </a:pP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Issue:</a:t>
            </a:r>
            <a:r>
              <a:rPr sz="1000" spc="3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which</a:t>
            </a:r>
            <a:r>
              <a:rPr sz="1000" spc="-2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layer</a:t>
            </a:r>
            <a:r>
              <a:rPr sz="1000" spc="-2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do</a:t>
            </a:r>
            <a:r>
              <a:rPr sz="1000" spc="-2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we</a:t>
            </a:r>
            <a:r>
              <a:rPr sz="1000" spc="-2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trust?</a:t>
            </a:r>
            <a:endParaRPr sz="1000">
              <a:latin typeface="Arial"/>
              <a:cs typeface="Arial"/>
            </a:endParaRPr>
          </a:p>
          <a:p>
            <a:pPr marL="17780" marR="5080" indent="-3810">
              <a:lnSpc>
                <a:spcPct val="111600"/>
              </a:lnSpc>
              <a:spcBef>
                <a:spcPts val="175"/>
              </a:spcBef>
            </a:pPr>
            <a:r>
              <a:rPr sz="900" spc="-20" dirty="0">
                <a:solidFill>
                  <a:srgbClr val="C80000"/>
                </a:solidFill>
                <a:latin typeface="Arial"/>
                <a:cs typeface="Arial"/>
              </a:rPr>
              <a:t>Trusted</a:t>
            </a:r>
            <a:r>
              <a:rPr sz="900" spc="-25" dirty="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C80000"/>
                </a:solidFill>
                <a:latin typeface="Arial"/>
                <a:cs typeface="Arial"/>
              </a:rPr>
              <a:t>Computing</a:t>
            </a:r>
            <a:r>
              <a:rPr sz="900" spc="-20" dirty="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C80000"/>
                </a:solidFill>
                <a:latin typeface="Arial"/>
                <a:cs typeface="Arial"/>
              </a:rPr>
              <a:t>Base</a:t>
            </a:r>
            <a:r>
              <a:rPr sz="900" dirty="0">
                <a:latin typeface="Arial"/>
                <a:cs typeface="Arial"/>
              </a:rPr>
              <a:t>:</a:t>
            </a:r>
            <a:r>
              <a:rPr sz="900" spc="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set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of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all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security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mechanisms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in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(distributed) computer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system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that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are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necessary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and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sufficient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to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enforce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security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policy.</a:t>
            </a:r>
            <a:endParaRPr sz="900">
              <a:latin typeface="Arial"/>
              <a:cs typeface="Arial"/>
            </a:endParaRPr>
          </a:p>
        </p:txBody>
      </p:sp>
      <p:grpSp>
        <p:nvGrpSpPr>
          <p:cNvPr id="8" name="object 8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9" name="object 9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1" name="object 11"/>
          <p:cNvSpPr txBox="1"/>
          <p:nvPr/>
        </p:nvSpPr>
        <p:spPr>
          <a:xfrm>
            <a:off x="53467" y="3349927"/>
            <a:ext cx="419734" cy="104139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dirty="0">
                <a:latin typeface="Arial"/>
                <a:cs typeface="Arial"/>
                <a:hlinkClick r:id="rId4" action="ppaction://hlinksldjump"/>
              </a:rPr>
              <a:t>Design</a:t>
            </a:r>
            <a:r>
              <a:rPr sz="500" spc="-25" dirty="0">
                <a:latin typeface="Arial"/>
                <a:cs typeface="Arial"/>
                <a:hlinkClick r:id="rId4" action="ppaction://hlinksldjump"/>
              </a:rPr>
              <a:t> </a:t>
            </a:r>
            <a:r>
              <a:rPr sz="500" spc="-10" dirty="0">
                <a:latin typeface="Arial"/>
                <a:cs typeface="Arial"/>
                <a:hlinkClick r:id="rId4" action="ppaction://hlinksldjump"/>
              </a:rPr>
              <a:t>issues</a:t>
            </a:r>
            <a:endParaRPr sz="500">
              <a:latin typeface="Arial"/>
              <a:cs typeface="Arial"/>
            </a:endParaRPr>
          </a:p>
        </p:txBody>
      </p:sp>
    </p:spTree>
  </p:cSld>
  <p:clrMapOvr>
    <a:masterClrMapping/>
  </p:clrMapOvr>
  <p:transition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467" y="-1515"/>
            <a:ext cx="4501515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3850640" algn="l"/>
              </a:tabLst>
            </a:pPr>
            <a:r>
              <a:rPr sz="500" spc="-10" dirty="0">
                <a:latin typeface="Arial"/>
                <a:cs typeface="Arial"/>
                <a:hlinkClick r:id="rId2" action="ppaction://hlinksldjump"/>
              </a:rPr>
              <a:t>Security</a:t>
            </a:r>
            <a:r>
              <a:rPr sz="500" dirty="0">
                <a:latin typeface="Arial"/>
                <a:cs typeface="Arial"/>
              </a:rPr>
              <a:t>	</a:t>
            </a: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2" action="ppaction://hlinksldjump"/>
              </a:rPr>
              <a:t>Introduction</a:t>
            </a:r>
            <a:r>
              <a:rPr sz="500" spc="-25" dirty="0">
                <a:solidFill>
                  <a:srgbClr val="FFFFFF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2" action="ppaction://hlinksldjump"/>
              </a:rPr>
              <a:t>to</a:t>
            </a:r>
            <a:r>
              <a:rPr sz="500" spc="-20" dirty="0">
                <a:solidFill>
                  <a:srgbClr val="FFFFFF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2" action="ppaction://hlinksldjump"/>
              </a:rPr>
              <a:t>security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/>
              <a:t>On</a:t>
            </a:r>
            <a:r>
              <a:rPr spc="-25" dirty="0"/>
              <a:t> </a:t>
            </a:r>
            <a:r>
              <a:rPr spc="-10" dirty="0"/>
              <a:t>privacy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347294" y="499476"/>
            <a:ext cx="3913504" cy="649605"/>
          </a:xfrm>
          <a:prstGeom prst="rect">
            <a:avLst/>
          </a:prstGeom>
        </p:spPr>
        <p:txBody>
          <a:bodyPr vert="horz" wrap="square" lIns="0" tIns="2730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15"/>
              </a:spcBef>
            </a:pP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Observation</a:t>
            </a:r>
            <a:endParaRPr sz="1000">
              <a:latin typeface="Arial"/>
              <a:cs typeface="Arial"/>
            </a:endParaRPr>
          </a:p>
          <a:p>
            <a:pPr marL="12700" marR="5080" algn="just">
              <a:lnSpc>
                <a:spcPts val="1210"/>
              </a:lnSpc>
              <a:spcBef>
                <a:spcPts val="35"/>
              </a:spcBef>
            </a:pPr>
            <a:r>
              <a:rPr sz="900" spc="-10" dirty="0">
                <a:latin typeface="Arial"/>
                <a:cs typeface="Arial"/>
              </a:rPr>
              <a:t>Privacy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and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confidentiality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are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closely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related,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yet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are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different.</a:t>
            </a:r>
            <a:r>
              <a:rPr sz="900" spc="25" dirty="0">
                <a:latin typeface="Arial"/>
                <a:cs typeface="Arial"/>
              </a:rPr>
              <a:t> </a:t>
            </a:r>
            <a:r>
              <a:rPr sz="900" spc="-10" dirty="0">
                <a:solidFill>
                  <a:srgbClr val="C80000"/>
                </a:solidFill>
                <a:latin typeface="Arial"/>
                <a:cs typeface="Arial"/>
              </a:rPr>
              <a:t>Privacy</a:t>
            </a:r>
            <a:r>
              <a:rPr sz="900" spc="-25" dirty="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can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spc="-25" dirty="0">
                <a:latin typeface="Arial"/>
                <a:cs typeface="Arial"/>
              </a:rPr>
              <a:t>be </a:t>
            </a:r>
            <a:r>
              <a:rPr sz="900" spc="-10" dirty="0">
                <a:solidFill>
                  <a:srgbClr val="3333B2"/>
                </a:solidFill>
                <a:latin typeface="Arial"/>
                <a:cs typeface="Arial"/>
              </a:rPr>
              <a:t>invaded</a:t>
            </a:r>
            <a:r>
              <a:rPr sz="900" spc="-10" dirty="0">
                <a:latin typeface="Arial"/>
                <a:cs typeface="Arial"/>
              </a:rPr>
              <a:t>,</a:t>
            </a:r>
            <a:r>
              <a:rPr sz="900" spc="-5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whereas</a:t>
            </a:r>
            <a:r>
              <a:rPr sz="900" spc="-50" dirty="0">
                <a:latin typeface="Arial"/>
                <a:cs typeface="Arial"/>
              </a:rPr>
              <a:t> </a:t>
            </a:r>
            <a:r>
              <a:rPr sz="900" spc="-10" dirty="0">
                <a:solidFill>
                  <a:srgbClr val="C80000"/>
                </a:solidFill>
                <a:latin typeface="Arial"/>
                <a:cs typeface="Arial"/>
              </a:rPr>
              <a:t>confidentiality</a:t>
            </a:r>
            <a:r>
              <a:rPr sz="900" spc="10" dirty="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can</a:t>
            </a:r>
            <a:r>
              <a:rPr sz="900" spc="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be</a:t>
            </a:r>
            <a:r>
              <a:rPr sz="900" spc="15" dirty="0">
                <a:latin typeface="Arial"/>
                <a:cs typeface="Arial"/>
              </a:rPr>
              <a:t> </a:t>
            </a:r>
            <a:r>
              <a:rPr sz="900" spc="-10" dirty="0">
                <a:solidFill>
                  <a:srgbClr val="3333B2"/>
                </a:solidFill>
                <a:latin typeface="Arial"/>
                <a:cs typeface="Arial"/>
              </a:rPr>
              <a:t>breached</a:t>
            </a:r>
            <a:r>
              <a:rPr sz="900" spc="1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i="1" spc="185" dirty="0">
                <a:latin typeface="Menlo"/>
                <a:cs typeface="Menlo"/>
              </a:rPr>
              <a:t>⇒</a:t>
            </a:r>
            <a:r>
              <a:rPr sz="900" i="1" spc="-135" dirty="0">
                <a:latin typeface="Menlo"/>
                <a:cs typeface="Menlo"/>
              </a:rPr>
              <a:t> </a:t>
            </a:r>
            <a:r>
              <a:rPr sz="900" spc="-10" dirty="0">
                <a:latin typeface="Arial"/>
                <a:cs typeface="Arial"/>
              </a:rPr>
              <a:t>ensuring</a:t>
            </a:r>
            <a:r>
              <a:rPr sz="900" spc="1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confidentiality</a:t>
            </a:r>
            <a:r>
              <a:rPr sz="900" spc="15" dirty="0">
                <a:latin typeface="Arial"/>
                <a:cs typeface="Arial"/>
              </a:rPr>
              <a:t> </a:t>
            </a:r>
            <a:r>
              <a:rPr sz="900" spc="-25" dirty="0">
                <a:latin typeface="Arial"/>
                <a:cs typeface="Arial"/>
              </a:rPr>
              <a:t>is </a:t>
            </a:r>
            <a:r>
              <a:rPr sz="900" dirty="0">
                <a:latin typeface="Arial"/>
                <a:cs typeface="Arial"/>
              </a:rPr>
              <a:t>not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enough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to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guarantee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privacy.</a:t>
            </a:r>
            <a:endParaRPr sz="900">
              <a:latin typeface="Arial"/>
              <a:cs typeface="Arial"/>
            </a:endParaRPr>
          </a:p>
        </p:txBody>
      </p:sp>
      <p:grpSp>
        <p:nvGrpSpPr>
          <p:cNvPr id="5" name="object 5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6" name="object 6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8" name="object 8"/>
          <p:cNvSpPr txBox="1"/>
          <p:nvPr/>
        </p:nvSpPr>
        <p:spPr>
          <a:xfrm>
            <a:off x="53467" y="3349927"/>
            <a:ext cx="419734" cy="104139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dirty="0">
                <a:latin typeface="Arial"/>
                <a:cs typeface="Arial"/>
                <a:hlinkClick r:id="rId3" action="ppaction://hlinksldjump"/>
              </a:rPr>
              <a:t>Design</a:t>
            </a:r>
            <a:r>
              <a:rPr sz="500" spc="-25" dirty="0"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spc="-10" dirty="0">
                <a:latin typeface="Arial"/>
                <a:cs typeface="Arial"/>
                <a:hlinkClick r:id="rId3" action="ppaction://hlinksldjump"/>
              </a:rPr>
              <a:t>issues</a:t>
            </a:r>
            <a:endParaRPr sz="500">
              <a:latin typeface="Arial"/>
              <a:cs typeface="Arial"/>
            </a:endParaRPr>
          </a:p>
        </p:txBody>
      </p:sp>
    </p:spTree>
  </p:cSld>
  <p:clrMapOvr>
    <a:masterClrMapping/>
  </p:clrMapOvr>
  <p:transition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467" y="-1515"/>
            <a:ext cx="4501515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3850640" algn="l"/>
              </a:tabLst>
            </a:pPr>
            <a:r>
              <a:rPr sz="500" spc="-10" dirty="0">
                <a:latin typeface="Arial"/>
                <a:cs typeface="Arial"/>
                <a:hlinkClick r:id="rId2" action="ppaction://hlinksldjump"/>
              </a:rPr>
              <a:t>Security</a:t>
            </a:r>
            <a:r>
              <a:rPr sz="500" dirty="0">
                <a:latin typeface="Arial"/>
                <a:cs typeface="Arial"/>
              </a:rPr>
              <a:t>	</a:t>
            </a: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2" action="ppaction://hlinksldjump"/>
              </a:rPr>
              <a:t>Introduction</a:t>
            </a:r>
            <a:r>
              <a:rPr sz="500" spc="-25" dirty="0">
                <a:solidFill>
                  <a:srgbClr val="FFFFFF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2" action="ppaction://hlinksldjump"/>
              </a:rPr>
              <a:t>to</a:t>
            </a:r>
            <a:r>
              <a:rPr sz="500" spc="-20" dirty="0">
                <a:solidFill>
                  <a:srgbClr val="FFFFFF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2" action="ppaction://hlinksldjump"/>
              </a:rPr>
              <a:t>security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/>
              <a:t>On</a:t>
            </a:r>
            <a:r>
              <a:rPr spc="-25" dirty="0"/>
              <a:t> </a:t>
            </a:r>
            <a:r>
              <a:rPr spc="-10" dirty="0"/>
              <a:t>privacy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343763" y="499476"/>
            <a:ext cx="3928745" cy="1387475"/>
          </a:xfrm>
          <a:prstGeom prst="rect">
            <a:avLst/>
          </a:prstGeom>
        </p:spPr>
        <p:txBody>
          <a:bodyPr vert="horz" wrap="square" lIns="0" tIns="27305" rIns="0" bIns="0" rtlCol="0">
            <a:spAutoFit/>
          </a:bodyPr>
          <a:lstStyle/>
          <a:p>
            <a:pPr marL="15875">
              <a:lnSpc>
                <a:spcPct val="100000"/>
              </a:lnSpc>
              <a:spcBef>
                <a:spcPts val="215"/>
              </a:spcBef>
            </a:pP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Observation</a:t>
            </a:r>
            <a:endParaRPr sz="1000">
              <a:latin typeface="Arial"/>
              <a:cs typeface="Arial"/>
            </a:endParaRPr>
          </a:p>
          <a:p>
            <a:pPr marL="15875" marR="15875" algn="just">
              <a:lnSpc>
                <a:spcPts val="1210"/>
              </a:lnSpc>
              <a:spcBef>
                <a:spcPts val="35"/>
              </a:spcBef>
            </a:pPr>
            <a:r>
              <a:rPr sz="900" spc="-10" dirty="0">
                <a:latin typeface="Arial"/>
                <a:cs typeface="Arial"/>
              </a:rPr>
              <a:t>Privacy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and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confidentiality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are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closely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related,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yet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are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different.</a:t>
            </a:r>
            <a:r>
              <a:rPr sz="900" spc="25" dirty="0">
                <a:latin typeface="Arial"/>
                <a:cs typeface="Arial"/>
              </a:rPr>
              <a:t> </a:t>
            </a:r>
            <a:r>
              <a:rPr sz="900" spc="-10" dirty="0">
                <a:solidFill>
                  <a:srgbClr val="C80000"/>
                </a:solidFill>
                <a:latin typeface="Arial"/>
                <a:cs typeface="Arial"/>
              </a:rPr>
              <a:t>Privacy</a:t>
            </a:r>
            <a:r>
              <a:rPr sz="900" spc="-25" dirty="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can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spc="-25" dirty="0">
                <a:latin typeface="Arial"/>
                <a:cs typeface="Arial"/>
              </a:rPr>
              <a:t>be </a:t>
            </a:r>
            <a:r>
              <a:rPr sz="900" spc="-10" dirty="0">
                <a:solidFill>
                  <a:srgbClr val="3333B2"/>
                </a:solidFill>
                <a:latin typeface="Arial"/>
                <a:cs typeface="Arial"/>
              </a:rPr>
              <a:t>invaded</a:t>
            </a:r>
            <a:r>
              <a:rPr sz="900" spc="-10" dirty="0">
                <a:latin typeface="Arial"/>
                <a:cs typeface="Arial"/>
              </a:rPr>
              <a:t>,</a:t>
            </a:r>
            <a:r>
              <a:rPr sz="900" spc="-5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whereas</a:t>
            </a:r>
            <a:r>
              <a:rPr sz="900" spc="-50" dirty="0">
                <a:latin typeface="Arial"/>
                <a:cs typeface="Arial"/>
              </a:rPr>
              <a:t> </a:t>
            </a:r>
            <a:r>
              <a:rPr sz="900" spc="-10" dirty="0">
                <a:solidFill>
                  <a:srgbClr val="C80000"/>
                </a:solidFill>
                <a:latin typeface="Arial"/>
                <a:cs typeface="Arial"/>
              </a:rPr>
              <a:t>confidentiality</a:t>
            </a:r>
            <a:r>
              <a:rPr sz="900" spc="10" dirty="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can</a:t>
            </a:r>
            <a:r>
              <a:rPr sz="900" spc="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be</a:t>
            </a:r>
            <a:r>
              <a:rPr sz="900" spc="15" dirty="0">
                <a:latin typeface="Arial"/>
                <a:cs typeface="Arial"/>
              </a:rPr>
              <a:t> </a:t>
            </a:r>
            <a:r>
              <a:rPr sz="900" spc="-10" dirty="0">
                <a:solidFill>
                  <a:srgbClr val="3333B2"/>
                </a:solidFill>
                <a:latin typeface="Arial"/>
                <a:cs typeface="Arial"/>
              </a:rPr>
              <a:t>breached</a:t>
            </a:r>
            <a:r>
              <a:rPr sz="900" spc="1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i="1" spc="185" dirty="0">
                <a:latin typeface="Menlo"/>
                <a:cs typeface="Menlo"/>
              </a:rPr>
              <a:t>⇒</a:t>
            </a:r>
            <a:r>
              <a:rPr sz="900" i="1" spc="-135" dirty="0">
                <a:latin typeface="Menlo"/>
                <a:cs typeface="Menlo"/>
              </a:rPr>
              <a:t> </a:t>
            </a:r>
            <a:r>
              <a:rPr sz="900" spc="-10" dirty="0">
                <a:latin typeface="Arial"/>
                <a:cs typeface="Arial"/>
              </a:rPr>
              <a:t>ensuring</a:t>
            </a:r>
            <a:r>
              <a:rPr sz="900" spc="1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confidentiality</a:t>
            </a:r>
            <a:r>
              <a:rPr sz="900" spc="15" dirty="0">
                <a:latin typeface="Arial"/>
                <a:cs typeface="Arial"/>
              </a:rPr>
              <a:t> </a:t>
            </a:r>
            <a:r>
              <a:rPr sz="900" spc="-25" dirty="0">
                <a:latin typeface="Arial"/>
                <a:cs typeface="Arial"/>
              </a:rPr>
              <a:t>is </a:t>
            </a:r>
            <a:r>
              <a:rPr sz="900" dirty="0">
                <a:latin typeface="Arial"/>
                <a:cs typeface="Arial"/>
              </a:rPr>
              <a:t>not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enough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to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guarantee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privacy.</a:t>
            </a:r>
            <a:endParaRPr sz="900">
              <a:latin typeface="Arial"/>
              <a:cs typeface="Arial"/>
            </a:endParaRPr>
          </a:p>
          <a:p>
            <a:pPr marL="15875">
              <a:lnSpc>
                <a:spcPct val="100000"/>
              </a:lnSpc>
              <a:spcBef>
                <a:spcPts val="745"/>
              </a:spcBef>
            </a:pP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Right</a:t>
            </a:r>
            <a:r>
              <a:rPr sz="1000" spc="-2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to</a:t>
            </a:r>
            <a:r>
              <a:rPr sz="1000" spc="-2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privacy</a:t>
            </a:r>
            <a:endParaRPr sz="1000">
              <a:latin typeface="Arial"/>
              <a:cs typeface="Arial"/>
            </a:endParaRPr>
          </a:p>
          <a:p>
            <a:pPr marL="15875" marR="5080" indent="-3810">
              <a:lnSpc>
                <a:spcPct val="111600"/>
              </a:lnSpc>
              <a:spcBef>
                <a:spcPts val="180"/>
              </a:spcBef>
            </a:pPr>
            <a:r>
              <a:rPr sz="900" spc="-10" dirty="0">
                <a:latin typeface="Arial"/>
                <a:cs typeface="Arial"/>
              </a:rPr>
              <a:t>The</a:t>
            </a:r>
            <a:r>
              <a:rPr sz="900" spc="-4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right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to</a:t>
            </a:r>
            <a:r>
              <a:rPr sz="900" spc="-4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privacy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is</a:t>
            </a:r>
            <a:r>
              <a:rPr sz="900" spc="-4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about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“a</a:t>
            </a:r>
            <a:r>
              <a:rPr sz="900" spc="-4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right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to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spc="-10" dirty="0">
                <a:solidFill>
                  <a:srgbClr val="3333B2"/>
                </a:solidFill>
                <a:latin typeface="Arial"/>
                <a:cs typeface="Arial"/>
              </a:rPr>
              <a:t>appropriate</a:t>
            </a:r>
            <a:r>
              <a:rPr sz="900" spc="-4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flow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of</a:t>
            </a:r>
            <a:r>
              <a:rPr sz="900" spc="-4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personal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information.” </a:t>
            </a:r>
            <a:r>
              <a:rPr sz="900" dirty="0">
                <a:latin typeface="Arial"/>
                <a:cs typeface="Arial"/>
              </a:rPr>
              <a:t>Control</a:t>
            </a:r>
            <a:r>
              <a:rPr sz="900" spc="-4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who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gets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to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see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what,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when,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and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how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i="1" spc="350" dirty="0">
                <a:latin typeface="Menlo"/>
                <a:cs typeface="Menlo"/>
              </a:rPr>
              <a:t>⇒</a:t>
            </a:r>
            <a:r>
              <a:rPr sz="900" i="1" spc="-295" dirty="0">
                <a:latin typeface="Menlo"/>
                <a:cs typeface="Menlo"/>
              </a:rPr>
              <a:t> </a:t>
            </a:r>
            <a:r>
              <a:rPr sz="900" dirty="0">
                <a:latin typeface="Arial"/>
                <a:cs typeface="Arial"/>
              </a:rPr>
              <a:t>a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person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should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be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able</a:t>
            </a:r>
            <a:r>
              <a:rPr sz="900" spc="-25" dirty="0">
                <a:latin typeface="Arial"/>
                <a:cs typeface="Arial"/>
              </a:rPr>
              <a:t> to </a:t>
            </a:r>
            <a:r>
              <a:rPr sz="900" dirty="0">
                <a:latin typeface="Arial"/>
                <a:cs typeface="Arial"/>
              </a:rPr>
              <a:t>stop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and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revoke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flow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of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personal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information.</a:t>
            </a:r>
            <a:endParaRPr sz="900">
              <a:latin typeface="Arial"/>
              <a:cs typeface="Arial"/>
            </a:endParaRPr>
          </a:p>
        </p:txBody>
      </p:sp>
      <p:grpSp>
        <p:nvGrpSpPr>
          <p:cNvPr id="5" name="object 5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6" name="object 6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8" name="object 8"/>
          <p:cNvSpPr txBox="1"/>
          <p:nvPr/>
        </p:nvSpPr>
        <p:spPr>
          <a:xfrm>
            <a:off x="53467" y="3349927"/>
            <a:ext cx="419734" cy="104139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dirty="0">
                <a:latin typeface="Arial"/>
                <a:cs typeface="Arial"/>
                <a:hlinkClick r:id="rId3" action="ppaction://hlinksldjump"/>
              </a:rPr>
              <a:t>Design</a:t>
            </a:r>
            <a:r>
              <a:rPr sz="500" spc="-25" dirty="0"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spc="-10" dirty="0">
                <a:latin typeface="Arial"/>
                <a:cs typeface="Arial"/>
                <a:hlinkClick r:id="rId3" action="ppaction://hlinksldjump"/>
              </a:rPr>
              <a:t>issues</a:t>
            </a:r>
            <a:endParaRPr sz="500">
              <a:latin typeface="Arial"/>
              <a:cs typeface="Arial"/>
            </a:endParaRPr>
          </a:p>
        </p:txBody>
      </p:sp>
    </p:spTree>
  </p:cSld>
  <p:clrMapOvr>
    <a:masterClrMapping/>
  </p:clrMapOvr>
  <p:transition>
    <p:fade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</TotalTime>
  <Words>5073</Words>
  <Application>Microsoft Macintosh PowerPoint</Application>
  <PresentationFormat>Custom</PresentationFormat>
  <Paragraphs>575</Paragraphs>
  <Slides>58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58</vt:i4>
      </vt:variant>
    </vt:vector>
  </HeadingPairs>
  <TitlesOfParts>
    <vt:vector size="63" baseType="lpstr">
      <vt:lpstr>Arial</vt:lpstr>
      <vt:lpstr>Calibri</vt:lpstr>
      <vt:lpstr>Menlo</vt:lpstr>
      <vt:lpstr>Times New Roman</vt:lpstr>
      <vt:lpstr>Office Theme</vt:lpstr>
      <vt:lpstr>PowerPoint Presentation</vt:lpstr>
      <vt:lpstr>Dependability</vt:lpstr>
      <vt:lpstr>Dependability</vt:lpstr>
      <vt:lpstr>Security mechanisms</vt:lpstr>
      <vt:lpstr>Security principles</vt:lpstr>
      <vt:lpstr>PowerPoint Presentation</vt:lpstr>
      <vt:lpstr>PowerPoint Presentation</vt:lpstr>
      <vt:lpstr>On privacy</vt:lpstr>
      <vt:lpstr>On privacy</vt:lpstr>
      <vt:lpstr>On privacy</vt:lpstr>
      <vt:lpstr>PowerPoint Presentation</vt:lpstr>
      <vt:lpstr>PowerPoint Presentation</vt:lpstr>
      <vt:lpstr>Cryptosystems</vt:lpstr>
      <vt:lpstr>PowerPoint Presentation</vt:lpstr>
      <vt:lpstr>Key management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Authentication</vt:lpstr>
      <vt:lpstr>Authentication versus message integrity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On trust</vt:lpstr>
      <vt:lpstr>Sybil attack</vt:lpstr>
      <vt:lpstr>Sybil attack</vt:lpstr>
      <vt:lpstr>Eclipse attack</vt:lpstr>
      <vt:lpstr>Preventing Sybil attacks: Blockchain solutions</vt:lpstr>
      <vt:lpstr>Preventing Sybil attacks: Decentralized accounting</vt:lpstr>
      <vt:lpstr>Preventing Sybil attacks: Decentralized accounting</vt:lpstr>
      <vt:lpstr>PowerPoint Presentation</vt:lpstr>
      <vt:lpstr>Trusting a system: Blockchains</vt:lpstr>
      <vt:lpstr>Access control: General model</vt:lpstr>
      <vt:lpstr>PowerPoint Presentation</vt:lpstr>
      <vt:lpstr>Access control policies</vt:lpstr>
      <vt:lpstr>Access control matrix</vt:lpstr>
      <vt:lpstr>Special case: Attribute-based Access Control</vt:lpstr>
      <vt:lpstr>Example: the Policy Machine</vt:lpstr>
      <vt:lpstr>Delegation</vt:lpstr>
      <vt:lpstr>PowerPoint Presentation</vt:lpstr>
      <vt:lpstr>Example: Open Authorization (OAuth)</vt:lpstr>
      <vt:lpstr>Completing the process</vt:lpstr>
      <vt:lpstr>Example: decentralized authorization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Distributed Systems   (4th edition, version 01)</dc:title>
  <cp:lastModifiedBy>Steen, Maarten van (UT-DSI)</cp:lastModifiedBy>
  <cp:revision>1</cp:revision>
  <dcterms:created xsi:type="dcterms:W3CDTF">2023-04-27T06:35:34Z</dcterms:created>
  <dcterms:modified xsi:type="dcterms:W3CDTF">2023-04-27T06:40:05Z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2023-04-27T00:00:00Z</vt:filetime>
  </property>
  <property fmtid="{D5CDD505-2E9C-101B-9397-08002B2CF9AE}" pid="3" name="Creator">
    <vt:lpwstr>LaTeX with Beamer class</vt:lpwstr>
  </property>
  <property fmtid="{D5CDD505-2E9C-101B-9397-08002B2CF9AE}" pid="4" name="LastSaved">
    <vt:filetime>2023-04-27T00:00:00Z</vt:filetime>
  </property>
  <property fmtid="{D5CDD505-2E9C-101B-9397-08002B2CF9AE}" pid="5" name="PTEX.Fullbanner">
    <vt:lpwstr>This is pdfTeX, Version 3.141592653-2.6-1.40.24 (TeX Live 2022) kpathsea version 6.3.4</vt:lpwstr>
  </property>
  <property fmtid="{D5CDD505-2E9C-101B-9397-08002B2CF9AE}" pid="6" name="Producer">
    <vt:lpwstr>pdfTeX-1.40.24</vt:lpwstr>
  </property>
</Properties>
</file>