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ng" ContentType="image/png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jpg" ContentType="image/jpg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</p:sldIdLst>
  <p:sldSz cx="4610100" cy="3460750"/>
  <p:notesSz cx="4610100" cy="3460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2600" y="197711"/>
            <a:ext cx="3009265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0777" y="1352880"/>
            <a:ext cx="2126615" cy="815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10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10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10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10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103.xml"/></Relationships>

</file>

<file path=ppt/slides/_rels/slide10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image" Target="../media/image32.png"/><Relationship Id="rId5" Type="http://schemas.openxmlformats.org/officeDocument/2006/relationships/slide" Target="slide103.xml"/></Relationships>

</file>

<file path=ppt/slides/_rels/slide10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103.xml"/></Relationships>

</file>

<file path=ppt/slides/_rels/slide10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103.xml"/></Relationships>

</file>

<file path=ppt/slides/_rels/slide10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103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3.png"/><Relationship Id="rId5" Type="http://schemas.openxmlformats.org/officeDocument/2006/relationships/slide" Target="slide18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4.png"/><Relationship Id="rId5" Type="http://schemas.openxmlformats.org/officeDocument/2006/relationships/slide" Target="slide18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5.png"/><Relationship Id="rId5" Type="http://schemas.openxmlformats.org/officeDocument/2006/relationships/slide" Target="slide26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6.png"/><Relationship Id="rId5" Type="http://schemas.openxmlformats.org/officeDocument/2006/relationships/slide" Target="slide26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7.png"/><Relationship Id="rId5" Type="http://schemas.openxmlformats.org/officeDocument/2006/relationships/slide" Target="slide26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8.png"/><Relationship Id="rId5" Type="http://schemas.openxmlformats.org/officeDocument/2006/relationships/slide" Target="slide26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8.png"/><Relationship Id="rId5" Type="http://schemas.openxmlformats.org/officeDocument/2006/relationships/slide" Target="slide26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8.png"/><Relationship Id="rId5" Type="http://schemas.openxmlformats.org/officeDocument/2006/relationships/slide" Target="slide26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9.png"/><Relationship Id="rId5" Type="http://schemas.openxmlformats.org/officeDocument/2006/relationships/slide" Target="slide26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6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0.png"/><Relationship Id="rId5" Type="http://schemas.openxmlformats.org/officeDocument/2006/relationships/slide" Target="slide26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1.png"/><Relationship Id="rId5" Type="http://schemas.openxmlformats.org/officeDocument/2006/relationships/slide" Target="slide26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1.png"/><Relationship Id="rId5" Type="http://schemas.openxmlformats.org/officeDocument/2006/relationships/slide" Target="slide26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slide" Target="slide50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6" Type="http://schemas.openxmlformats.org/officeDocument/2006/relationships/image" Target="../media/image16.jpg"/><Relationship Id="rId7" Type="http://schemas.openxmlformats.org/officeDocument/2006/relationships/slide" Target="slide50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4.jpg"/><Relationship Id="rId5" Type="http://schemas.openxmlformats.org/officeDocument/2006/relationships/image" Target="../media/image17.jpg"/><Relationship Id="rId6" Type="http://schemas.openxmlformats.org/officeDocument/2006/relationships/image" Target="../media/image18.jpg"/><Relationship Id="rId7" Type="http://schemas.openxmlformats.org/officeDocument/2006/relationships/slide" Target="slide50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9.png"/><Relationship Id="rId5" Type="http://schemas.openxmlformats.org/officeDocument/2006/relationships/slide" Target="slide50.xml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9.png"/><Relationship Id="rId5" Type="http://schemas.openxmlformats.org/officeDocument/2006/relationships/slide" Target="slide50.xml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9.png"/><Relationship Id="rId5" Type="http://schemas.openxmlformats.org/officeDocument/2006/relationships/slide" Target="slide50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9.png"/><Relationship Id="rId5" Type="http://schemas.openxmlformats.org/officeDocument/2006/relationships/slide" Target="slide50.xml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60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20.png"/><Relationship Id="rId5" Type="http://schemas.openxmlformats.org/officeDocument/2006/relationships/slide" Target="slide60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60.xml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60.xml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60.xml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65.xml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65.xml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67.xm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67.xml"/><Relationship Id="rId4" Type="http://schemas.openxmlformats.org/officeDocument/2006/relationships/image" Target="../media/image24.png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4.xml"/><Relationship Id="rId4" Type="http://schemas.openxmlformats.org/officeDocument/2006/relationships/image" Target="../media/image25.jpg"/></Relationships>
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4.xml"/></Relationships>

</file>

<file path=ppt/slides/_rels/slide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4.xml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
</file>

<file path=ppt/slides/_rels/slide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Relationship Id="rId4" Type="http://schemas.openxmlformats.org/officeDocument/2006/relationships/image" Target="../media/image28.jpg"/><Relationship Id="rId5" Type="http://schemas.openxmlformats.org/officeDocument/2006/relationships/image" Target="../media/image29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7.xml"/></Relationships>

</file>

<file path=ppt/slides/_rels/slide8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9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image" Target="../media/image30.png"/><Relationship Id="rId5" Type="http://schemas.openxmlformats.org/officeDocument/2006/relationships/slide" Target="slide90.xml"/></Relationships>

</file>

<file path=ppt/slides/_rels/slide9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image" Target="../media/image31.png"/><Relationship Id="rId5" Type="http://schemas.openxmlformats.org/officeDocument/2006/relationships/slide" Target="slide90.xml"/></Relationships>

</file>

<file path=ppt/slides/_rels/slide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_rels/slide9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9.xml"/><Relationship Id="rId4" Type="http://schemas.openxmlformats.org/officeDocument/2006/relationships/slide" Target="slide90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2303" y="626847"/>
            <a:ext cx="1783714" cy="582295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dirty="0" sz="140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120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610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67523" y="2409530"/>
            <a:ext cx="22733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latin typeface="Arial"/>
                <a:cs typeface="Arial"/>
              </a:rPr>
              <a:t>Chapter</a:t>
            </a:r>
            <a:r>
              <a:rPr dirty="0" sz="1400" spc="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08:</a:t>
            </a:r>
            <a:r>
              <a:rPr dirty="0" sz="1400" spc="1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Fault</a:t>
            </a:r>
            <a:r>
              <a:rPr dirty="0" sz="1400" spc="4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Tolerance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Dependability</a:t>
            </a:r>
            <a:r>
              <a:rPr dirty="0" spc="-75"/>
              <a:t> </a:t>
            </a:r>
            <a:r>
              <a:rPr dirty="0"/>
              <a:t>versus</a:t>
            </a:r>
            <a:r>
              <a:rPr dirty="0" spc="-75"/>
              <a:t> </a:t>
            </a:r>
            <a:r>
              <a:rPr dirty="0" spc="-10"/>
              <a:t>security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18147" y="499476"/>
            <a:ext cx="3968115" cy="197485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41275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Omission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commission</a:t>
            </a:r>
            <a:endParaRPr sz="1000">
              <a:latin typeface="Arial"/>
              <a:cs typeface="Arial"/>
            </a:endParaRPr>
          </a:p>
          <a:p>
            <a:pPr marL="41275" marR="3175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Arbitrary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sometimes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qualified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malicious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the </a:t>
            </a:r>
            <a:r>
              <a:rPr dirty="0" sz="900" spc="-10">
                <a:latin typeface="Arial"/>
                <a:cs typeface="Arial"/>
              </a:rPr>
              <a:t>following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distinction:</a:t>
            </a:r>
            <a:endParaRPr sz="900">
              <a:latin typeface="Arial"/>
              <a:cs typeface="Arial"/>
            </a:endParaRPr>
          </a:p>
          <a:p>
            <a:pPr marL="294640" marR="30480" indent="-120650">
              <a:lnSpc>
                <a:spcPct val="111600"/>
              </a:lnSpc>
              <a:spcBef>
                <a:spcPts val="33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Omission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have </a:t>
            </a:r>
            <a:r>
              <a:rPr dirty="0" sz="900" spc="-10">
                <a:latin typeface="Arial"/>
                <a:cs typeface="Arial"/>
              </a:rPr>
              <a:t>taken</a:t>
            </a:r>
            <a:endParaRPr sz="900">
              <a:latin typeface="Arial"/>
              <a:cs typeface="Arial"/>
            </a:endParaRPr>
          </a:p>
          <a:p>
            <a:pPr marL="294640" marR="3556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Commission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have </a:t>
            </a:r>
            <a:r>
              <a:rPr dirty="0" sz="900" spc="-10">
                <a:latin typeface="Arial"/>
                <a:cs typeface="Arial"/>
              </a:rPr>
              <a:t>taken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41275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algn="just" marL="41275" marR="20383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Note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deliberate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omission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commission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are </a:t>
            </a:r>
            <a:r>
              <a:rPr dirty="0" sz="900">
                <a:latin typeface="Arial"/>
                <a:cs typeface="Arial"/>
              </a:rPr>
              <a:t>typically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security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problems.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Distinguishing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deliberate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and </a:t>
            </a:r>
            <a:r>
              <a:rPr dirty="0" sz="900">
                <a:latin typeface="Arial"/>
                <a:cs typeface="Arial"/>
              </a:rPr>
              <a:t>unintentional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general,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impossible.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375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216400" cy="1868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 marR="15049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independently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cascaded </a:t>
            </a:r>
            <a:r>
              <a:rPr dirty="0" sz="900">
                <a:latin typeface="Arial"/>
                <a:cs typeface="Arial"/>
              </a:rPr>
              <a:t>rollback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startup.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3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Let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denote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27777" sz="1050">
                <a:latin typeface="Arial"/>
                <a:cs typeface="Arial"/>
              </a:rPr>
              <a:t>th</a:t>
            </a:r>
            <a:r>
              <a:rPr dirty="0" baseline="27777" sz="1050" spc="157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checkpoint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interval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1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m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372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3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0">
                <a:latin typeface="Arial"/>
                <a:cs typeface="Arial"/>
              </a:rPr>
              <a:t> piggybacks</a:t>
            </a:r>
            <a:endParaRPr sz="900">
              <a:latin typeface="Arial"/>
              <a:cs typeface="Arial"/>
            </a:endParaRPr>
          </a:p>
          <a:p>
            <a:pPr marL="538480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i,</a:t>
            </a:r>
            <a:r>
              <a:rPr dirty="0" sz="900" spc="-30" i="1">
                <a:latin typeface="Arial"/>
                <a:cs typeface="Arial"/>
              </a:rPr>
              <a:t> </a:t>
            </a:r>
            <a:r>
              <a:rPr dirty="0" sz="900" spc="-35" i="1">
                <a:latin typeface="Arial"/>
                <a:cs typeface="Arial"/>
              </a:rPr>
              <a:t>m</a:t>
            </a:r>
            <a:r>
              <a:rPr dirty="0" sz="900" spc="-3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 marR="11430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24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records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dependency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65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n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216400" cy="22250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 marR="15049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independently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cascaded </a:t>
            </a:r>
            <a:r>
              <a:rPr dirty="0" sz="900">
                <a:latin typeface="Arial"/>
                <a:cs typeface="Arial"/>
              </a:rPr>
              <a:t>rollback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startup.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3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Let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denote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27777" sz="1050">
                <a:latin typeface="Arial"/>
                <a:cs typeface="Arial"/>
              </a:rPr>
              <a:t>th</a:t>
            </a:r>
            <a:r>
              <a:rPr dirty="0" baseline="27777" sz="1050" spc="157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checkpoint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interval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1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m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372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3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0">
                <a:latin typeface="Arial"/>
                <a:cs typeface="Arial"/>
              </a:rPr>
              <a:t> piggybacks</a:t>
            </a:r>
            <a:endParaRPr sz="900">
              <a:latin typeface="Arial"/>
              <a:cs typeface="Arial"/>
            </a:endParaRPr>
          </a:p>
          <a:p>
            <a:pPr marL="538480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i,</a:t>
            </a:r>
            <a:r>
              <a:rPr dirty="0" sz="900" spc="-30" i="1">
                <a:latin typeface="Arial"/>
                <a:cs typeface="Arial"/>
              </a:rPr>
              <a:t> </a:t>
            </a:r>
            <a:r>
              <a:rPr dirty="0" sz="900" spc="-35" i="1">
                <a:latin typeface="Arial"/>
                <a:cs typeface="Arial"/>
              </a:rPr>
              <a:t>m</a:t>
            </a:r>
            <a:r>
              <a:rPr dirty="0" sz="900" spc="-3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 marR="11430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24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records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dependency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65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n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42925" marR="21272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dependency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80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saved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storage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taking checkpoint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n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41800" cy="272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302260" marR="16319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independently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cascaded </a:t>
            </a:r>
            <a:r>
              <a:rPr dirty="0" sz="900">
                <a:latin typeface="Arial"/>
                <a:cs typeface="Arial"/>
              </a:rPr>
              <a:t>rollback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startup.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spcBef>
                <a:spcPts val="33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Let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denote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27777" sz="1050">
                <a:latin typeface="Arial"/>
                <a:cs typeface="Arial"/>
              </a:rPr>
              <a:t>th</a:t>
            </a:r>
            <a:r>
              <a:rPr dirty="0" baseline="27777" sz="1050" spc="157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checkpoint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interval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1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m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499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3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0">
                <a:latin typeface="Arial"/>
                <a:cs typeface="Arial"/>
              </a:rPr>
              <a:t> piggybacks</a:t>
            </a:r>
            <a:endParaRPr sz="900">
              <a:latin typeface="Arial"/>
              <a:cs typeface="Arial"/>
            </a:endParaRPr>
          </a:p>
          <a:p>
            <a:pPr marL="551180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i,</a:t>
            </a:r>
            <a:r>
              <a:rPr dirty="0" sz="900" spc="-30" i="1">
                <a:latin typeface="Arial"/>
                <a:cs typeface="Arial"/>
              </a:rPr>
              <a:t> </a:t>
            </a:r>
            <a:r>
              <a:rPr dirty="0" sz="900" spc="-35" i="1">
                <a:latin typeface="Arial"/>
                <a:cs typeface="Arial"/>
              </a:rPr>
              <a:t>m</a:t>
            </a:r>
            <a:r>
              <a:rPr dirty="0" sz="900" spc="-3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55625" marR="12700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24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records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dependency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65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n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55625" marR="22542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dependency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80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saved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storage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taking checkpoint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n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rolls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110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20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1),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23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must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roll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 spc="-114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20" i="1">
                <a:latin typeface="Menlo"/>
                <a:cs typeface="Menlo"/>
              </a:rPr>
              <a:t> </a:t>
            </a:r>
            <a:r>
              <a:rPr dirty="0" sz="900" spc="-25">
                <a:latin typeface="Arial"/>
                <a:cs typeface="Arial"/>
              </a:rPr>
              <a:t>1).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49420" cy="2656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logging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Alternative</a:t>
            </a:r>
            <a:endParaRPr sz="1000">
              <a:latin typeface="Arial"/>
              <a:cs typeface="Arial"/>
            </a:endParaRPr>
          </a:p>
          <a:p>
            <a:pPr marL="302260" marR="43180">
              <a:lnSpc>
                <a:spcPts val="1210"/>
              </a:lnSpc>
              <a:spcBef>
                <a:spcPts val="40"/>
              </a:spcBef>
            </a:pPr>
            <a:r>
              <a:rPr dirty="0" sz="900" spc="-10">
                <a:latin typeface="Arial"/>
                <a:cs typeface="Arial"/>
              </a:rPr>
              <a:t>Instead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(expensive)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replay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your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(communication) </a:t>
            </a:r>
            <a:r>
              <a:rPr dirty="0" sz="900">
                <a:latin typeface="Arial"/>
                <a:cs typeface="Arial"/>
              </a:rPr>
              <a:t>behavior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store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log.</a:t>
            </a:r>
            <a:endParaRPr sz="9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74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Assumption</a:t>
            </a:r>
            <a:endParaRPr sz="1000">
              <a:latin typeface="Arial"/>
              <a:cs typeface="Arial"/>
            </a:endParaRPr>
          </a:p>
          <a:p>
            <a:pPr marL="29718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piecewise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deterministic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model:</a:t>
            </a:r>
            <a:endParaRPr sz="900">
              <a:latin typeface="Arial"/>
              <a:cs typeface="Arial"/>
            </a:endParaRPr>
          </a:p>
          <a:p>
            <a:pPr marL="555625" marR="52069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considered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sequence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state intervals</a:t>
            </a:r>
            <a:endParaRPr sz="900">
              <a:latin typeface="Arial"/>
              <a:cs typeface="Arial"/>
            </a:endParaRPr>
          </a:p>
          <a:p>
            <a:pPr marL="555625" marR="15367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starts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nondeterministic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(e.g.,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 receipt)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deterministic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302260" marR="358140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record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nondeterministic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later),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obtain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deterministic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model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complete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replay.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5041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500" spc="-3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logging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918585" cy="13341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logging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200">
              <a:latin typeface="Arial"/>
              <a:cs typeface="Arial"/>
            </a:endParaRPr>
          </a:p>
          <a:p>
            <a:pPr marL="283845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should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actually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log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messages?</a:t>
            </a:r>
            <a:endParaRPr sz="10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310"/>
              </a:spcBef>
            </a:pPr>
            <a:r>
              <a:rPr dirty="0" sz="900" spc="-10">
                <a:latin typeface="Arial"/>
                <a:cs typeface="Arial"/>
              </a:rPr>
              <a:t>Avoid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orphan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processes</a:t>
            </a:r>
            <a:r>
              <a:rPr dirty="0" sz="900" spc="-1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just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m</a:t>
            </a:r>
            <a:r>
              <a:rPr dirty="0" baseline="-15873" sz="1050" spc="-37" i="1">
                <a:latin typeface="Arial"/>
                <a:cs typeface="Arial"/>
              </a:rPr>
              <a:t>2</a:t>
            </a:r>
            <a:endParaRPr baseline="-15873" sz="105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logged.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delivering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baseline="-15873" sz="1050" spc="-15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6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R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R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subsequently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delivers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baseline="-15873" sz="1050" spc="-15" i="1">
                <a:latin typeface="Arial"/>
                <a:cs typeface="Arial"/>
              </a:rPr>
              <a:t>3</a:t>
            </a:r>
            <a:r>
              <a:rPr dirty="0" baseline="-15873" sz="1050" spc="-16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orphan.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6588" y="1715515"/>
            <a:ext cx="2996096" cy="1125309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5041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Message</a:t>
            </a:r>
            <a:r>
              <a:rPr dirty="0" sz="500" spc="-3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logging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4500" y="197711"/>
            <a:ext cx="4283075" cy="2195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Message-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logging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schemes</a:t>
            </a:r>
            <a:endParaRPr sz="12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000">
              <a:latin typeface="Arial"/>
              <a:cs typeface="Arial"/>
            </a:endParaRPr>
          </a:p>
          <a:p>
            <a:pPr marL="568325" marR="55880" indent="-120650">
              <a:lnSpc>
                <a:spcPct val="111600"/>
              </a:lnSpc>
              <a:spcBef>
                <a:spcPts val="380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 b="1">
                <a:latin typeface="Arial"/>
                <a:cs typeface="Arial"/>
              </a:rPr>
              <a:t>DEP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delivered.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40" i="1">
                <a:latin typeface="Arial"/>
                <a:cs typeface="Arial"/>
              </a:rPr>
              <a:t>m</a:t>
            </a:r>
            <a:r>
              <a:rPr dirty="0" baseline="27777" sz="1050" spc="-60" i="1">
                <a:latin typeface="Menlo"/>
                <a:cs typeface="Menlo"/>
              </a:rPr>
              <a:t>∗</a:t>
            </a:r>
            <a:r>
              <a:rPr dirty="0" baseline="27777" sz="1050" spc="-187" i="1">
                <a:latin typeface="Menlo"/>
                <a:cs typeface="Menlo"/>
              </a:rPr>
              <a:t> </a:t>
            </a:r>
            <a:r>
              <a:rPr dirty="0" sz="900" spc="-25">
                <a:latin typeface="Arial"/>
                <a:cs typeface="Arial"/>
              </a:rPr>
              <a:t>is </a:t>
            </a:r>
            <a:r>
              <a:rPr dirty="0" sz="900" spc="-10">
                <a:latin typeface="Arial"/>
                <a:cs typeface="Arial"/>
              </a:rPr>
              <a:t>causally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dependent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40" i="1">
                <a:latin typeface="Arial"/>
                <a:cs typeface="Arial"/>
              </a:rPr>
              <a:t>m</a:t>
            </a:r>
            <a:r>
              <a:rPr dirty="0" baseline="27777" sz="1050" spc="-60" i="1">
                <a:latin typeface="Menlo"/>
                <a:cs typeface="Menlo"/>
              </a:rPr>
              <a:t>∗</a:t>
            </a:r>
            <a:r>
              <a:rPr dirty="0" baseline="27777" sz="1050" spc="-1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Q</a:t>
            </a:r>
            <a:r>
              <a:rPr dirty="0" sz="900" spc="-25">
                <a:latin typeface="Arial"/>
                <a:cs typeface="Arial"/>
              </a:rPr>
              <a:t>, </a:t>
            </a:r>
            <a:r>
              <a:rPr dirty="0" sz="900">
                <a:latin typeface="Arial"/>
                <a:cs typeface="Arial"/>
              </a:rPr>
              <a:t>then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-20" i="1">
                <a:latin typeface="Arial"/>
                <a:cs typeface="Arial"/>
              </a:rPr>
              <a:t> </a:t>
            </a:r>
            <a:r>
              <a:rPr dirty="0" sz="900" spc="50" i="1">
                <a:latin typeface="Menlo"/>
                <a:cs typeface="Menlo"/>
              </a:rPr>
              <a:t>∈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spc="-10" b="1">
                <a:latin typeface="Arial"/>
                <a:cs typeface="Arial"/>
              </a:rPr>
              <a:t>DEP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68325" marR="17716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 b="1">
                <a:latin typeface="Arial"/>
                <a:cs typeface="Arial"/>
              </a:rPr>
              <a:t>COPY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copy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(yet)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reliably </a:t>
            </a:r>
            <a:r>
              <a:rPr dirty="0" sz="900">
                <a:latin typeface="Arial"/>
                <a:cs typeface="Arial"/>
              </a:rPr>
              <a:t>stored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it.</a:t>
            </a:r>
            <a:endParaRPr sz="9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 b="1">
                <a:latin typeface="Arial"/>
                <a:cs typeface="Arial"/>
              </a:rPr>
              <a:t>FAIL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collection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crashed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processes.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Characterization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Arial"/>
              <a:cs typeface="Arial"/>
            </a:endParaRPr>
          </a:p>
          <a:p>
            <a:pPr algn="ctr" marL="235585">
              <a:lnSpc>
                <a:spcPct val="100000"/>
              </a:lnSpc>
            </a:pP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 </a:t>
            </a:r>
            <a:r>
              <a:rPr dirty="0" sz="900" spc="-10">
                <a:latin typeface="Arial"/>
                <a:cs typeface="Arial"/>
              </a:rPr>
              <a:t>orphaned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⇔</a:t>
            </a:r>
            <a:r>
              <a:rPr dirty="0" sz="900" spc="-335" i="1">
                <a:latin typeface="Menlo"/>
                <a:cs typeface="Menlo"/>
              </a:rPr>
              <a:t> </a:t>
            </a:r>
            <a:r>
              <a:rPr dirty="0" sz="900" spc="-30" i="1">
                <a:latin typeface="Menlo"/>
                <a:cs typeface="Menlo"/>
              </a:rPr>
              <a:t>∃</a:t>
            </a:r>
            <a:r>
              <a:rPr dirty="0" sz="900" spc="-30" i="1">
                <a:latin typeface="Arial"/>
                <a:cs typeface="Arial"/>
              </a:rPr>
              <a:t>m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-5" i="1">
                <a:latin typeface="Arial"/>
                <a:cs typeface="Arial"/>
              </a:rPr>
              <a:t> </a:t>
            </a:r>
            <a:r>
              <a:rPr dirty="0" sz="900" spc="50" i="1">
                <a:latin typeface="Menlo"/>
                <a:cs typeface="Menlo"/>
              </a:rPr>
              <a:t>∈</a:t>
            </a:r>
            <a:r>
              <a:rPr dirty="0" sz="900" spc="-340" i="1">
                <a:latin typeface="Menlo"/>
                <a:cs typeface="Menlo"/>
              </a:rPr>
              <a:t> </a:t>
            </a:r>
            <a:r>
              <a:rPr dirty="0" sz="900" b="1">
                <a:latin typeface="Arial"/>
                <a:cs typeface="Arial"/>
              </a:rPr>
              <a:t>DEP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 </a:t>
            </a:r>
            <a:r>
              <a:rPr dirty="0" sz="900" spc="-10" b="1">
                <a:latin typeface="Arial"/>
                <a:cs typeface="Arial"/>
              </a:rPr>
              <a:t>COPY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sz="900" spc="-10">
                <a:latin typeface="Arial"/>
                <a:cs typeface="Arial"/>
              </a:rPr>
              <a:t>)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⊆</a:t>
            </a:r>
            <a:r>
              <a:rPr dirty="0" sz="900" spc="-340" i="1">
                <a:latin typeface="Menlo"/>
                <a:cs typeface="Menlo"/>
              </a:rPr>
              <a:t> </a:t>
            </a:r>
            <a:r>
              <a:rPr dirty="0" sz="900" spc="-20" b="1">
                <a:latin typeface="Arial"/>
                <a:cs typeface="Arial"/>
              </a:rPr>
              <a:t>FAIL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5041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500" spc="-3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logging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4181475" cy="14058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Message-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logging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schemes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Pessimistic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ct val="111600"/>
              </a:lnSpc>
              <a:spcBef>
                <a:spcPts val="170"/>
              </a:spcBef>
            </a:pPr>
            <a:r>
              <a:rPr dirty="0" sz="900" spc="-10">
                <a:latin typeface="Arial"/>
                <a:cs typeface="Arial"/>
              </a:rPr>
              <a:t>For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each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nonstable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there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most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dependent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m</a:t>
            </a:r>
            <a:r>
              <a:rPr dirty="0" sz="900" spc="-25">
                <a:latin typeface="Arial"/>
                <a:cs typeface="Arial"/>
              </a:rPr>
              <a:t>,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85" i="1">
                <a:latin typeface="Menlo"/>
                <a:cs typeface="Menlo"/>
              </a:rPr>
              <a:t>|</a:t>
            </a:r>
            <a:r>
              <a:rPr dirty="0" sz="900" spc="-85" b="1">
                <a:latin typeface="Arial"/>
                <a:cs typeface="Arial"/>
              </a:rPr>
              <a:t>DEP</a:t>
            </a:r>
            <a:r>
              <a:rPr dirty="0" sz="900" spc="-85">
                <a:latin typeface="Arial"/>
                <a:cs typeface="Arial"/>
              </a:rPr>
              <a:t>(</a:t>
            </a:r>
            <a:r>
              <a:rPr dirty="0" sz="900" spc="-85" i="1">
                <a:latin typeface="Arial"/>
                <a:cs typeface="Arial"/>
              </a:rPr>
              <a:t>m</a:t>
            </a:r>
            <a:r>
              <a:rPr dirty="0" sz="900" spc="-85">
                <a:latin typeface="Arial"/>
                <a:cs typeface="Arial"/>
              </a:rPr>
              <a:t>)</a:t>
            </a:r>
            <a:r>
              <a:rPr dirty="0" sz="900" spc="-85" i="1">
                <a:latin typeface="Menlo"/>
                <a:cs typeface="Menlo"/>
              </a:rPr>
              <a:t>|</a:t>
            </a:r>
            <a:r>
              <a:rPr dirty="0" sz="900" spc="-340" i="1">
                <a:latin typeface="Menlo"/>
                <a:cs typeface="Menlo"/>
              </a:rPr>
              <a:t> </a:t>
            </a:r>
            <a:r>
              <a:rPr dirty="0" sz="900" spc="150" i="1">
                <a:latin typeface="Menlo"/>
                <a:cs typeface="Menlo"/>
              </a:rPr>
              <a:t>≤</a:t>
            </a:r>
            <a:r>
              <a:rPr dirty="0" sz="900" spc="-335" i="1">
                <a:latin typeface="Menlo"/>
                <a:cs typeface="Menlo"/>
              </a:rPr>
              <a:t> </a:t>
            </a:r>
            <a:r>
              <a:rPr dirty="0" sz="900" spc="-25">
                <a:latin typeface="Arial"/>
                <a:cs typeface="Arial"/>
              </a:rPr>
              <a:t>1.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Consequence</a:t>
            </a:r>
            <a:endParaRPr sz="1000">
              <a:latin typeface="Arial"/>
              <a:cs typeface="Arial"/>
            </a:endParaRPr>
          </a:p>
          <a:p>
            <a:pPr marL="264160" marR="142875" indent="-3810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unstable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pessimistic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protocol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must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made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stable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before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next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5041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500" spc="-3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logging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4165600" cy="14058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Message-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logging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schemes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Optimistic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000">
              <a:latin typeface="Arial"/>
              <a:cs typeface="Arial"/>
            </a:endParaRPr>
          </a:p>
          <a:p>
            <a:pPr marL="264160" marR="271780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unstable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ensure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 b="1">
                <a:latin typeface="Arial"/>
                <a:cs typeface="Arial"/>
              </a:rPr>
              <a:t>COPY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sz="900" spc="-10">
                <a:latin typeface="Arial"/>
                <a:cs typeface="Arial"/>
              </a:rPr>
              <a:t>)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⊆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spc="-10" b="1">
                <a:latin typeface="Arial"/>
                <a:cs typeface="Arial"/>
              </a:rPr>
              <a:t>FAIL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then </a:t>
            </a:r>
            <a:r>
              <a:rPr dirty="0" sz="900" spc="-10">
                <a:latin typeface="Arial"/>
                <a:cs typeface="Arial"/>
              </a:rPr>
              <a:t>eventually</a:t>
            </a:r>
            <a:r>
              <a:rPr dirty="0" sz="900">
                <a:latin typeface="Arial"/>
                <a:cs typeface="Arial"/>
              </a:rPr>
              <a:t> also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 b="1">
                <a:latin typeface="Arial"/>
                <a:cs typeface="Arial"/>
              </a:rPr>
              <a:t>DEP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sz="900" spc="-10">
                <a:latin typeface="Arial"/>
                <a:cs typeface="Arial"/>
              </a:rPr>
              <a:t>)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⊆</a:t>
            </a:r>
            <a:r>
              <a:rPr dirty="0" sz="900" spc="-340" i="1">
                <a:latin typeface="Menlo"/>
                <a:cs typeface="Menlo"/>
              </a:rPr>
              <a:t> </a:t>
            </a:r>
            <a:r>
              <a:rPr dirty="0" sz="900" spc="-20" b="1">
                <a:latin typeface="Arial"/>
                <a:cs typeface="Arial"/>
              </a:rPr>
              <a:t>FAIL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Consequence</a:t>
            </a:r>
            <a:endParaRPr sz="1000">
              <a:latin typeface="Arial"/>
              <a:cs typeface="Arial"/>
            </a:endParaRPr>
          </a:p>
          <a:p>
            <a:pPr marL="260985">
              <a:lnSpc>
                <a:spcPct val="100000"/>
              </a:lnSpc>
              <a:spcBef>
                <a:spcPts val="295"/>
              </a:spcBef>
            </a:pPr>
            <a:r>
              <a:rPr dirty="0" sz="900" spc="-8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guarantee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 b="1">
                <a:latin typeface="Arial"/>
                <a:cs typeface="Arial"/>
              </a:rPr>
              <a:t>DEP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sz="900" spc="-10">
                <a:latin typeface="Arial"/>
                <a:cs typeface="Arial"/>
              </a:rPr>
              <a:t>)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⊆</a:t>
            </a:r>
            <a:r>
              <a:rPr dirty="0" sz="900" spc="-350" i="1">
                <a:latin typeface="Menlo"/>
                <a:cs typeface="Menlo"/>
              </a:rPr>
              <a:t> </a:t>
            </a:r>
            <a:r>
              <a:rPr dirty="0" sz="900" spc="-20" b="1">
                <a:latin typeface="Arial"/>
                <a:cs typeface="Arial"/>
              </a:rPr>
              <a:t>FAIL</a:t>
            </a:r>
            <a:r>
              <a:rPr dirty="0" sz="900" spc="-2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generally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back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orphan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25"/>
              </a:spcBef>
            </a:pP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-15" i="1">
                <a:latin typeface="Arial"/>
                <a:cs typeface="Arial"/>
              </a:rPr>
              <a:t> </a:t>
            </a:r>
            <a:r>
              <a:rPr dirty="0" sz="900" spc="-250" i="1">
                <a:latin typeface="Menlo"/>
                <a:cs typeface="Menlo"/>
              </a:rPr>
              <a:t≯∈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spc="-10" b="1">
                <a:latin typeface="Arial"/>
                <a:cs typeface="Arial"/>
              </a:rPr>
              <a:t>DEP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m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5041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500" spc="-3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logging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Halting</a:t>
            </a:r>
            <a:r>
              <a:rPr dirty="0" spc="-45"/>
              <a:t> </a:t>
            </a:r>
            <a:r>
              <a:rPr dirty="0" spc="-10"/>
              <a:t>failures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428" y="499476"/>
            <a:ext cx="3965575" cy="215074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Scenario</a:t>
            </a:r>
            <a:endParaRPr sz="1000">
              <a:latin typeface="Arial"/>
              <a:cs typeface="Arial"/>
            </a:endParaRPr>
          </a:p>
          <a:p>
            <a:pPr marL="29209" marR="40005">
              <a:lnSpc>
                <a:spcPts val="1210"/>
              </a:lnSpc>
              <a:spcBef>
                <a:spcPts val="35"/>
              </a:spcBef>
            </a:pP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longer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perceives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activity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C</a:t>
            </a:r>
            <a:r>
              <a:rPr dirty="0" baseline="27777" sz="1050" spc="-37" i="1">
                <a:latin typeface="Menlo"/>
                <a:cs typeface="Menlo"/>
              </a:rPr>
              <a:t>∗</a:t>
            </a:r>
            <a:r>
              <a:rPr dirty="0" baseline="27777" sz="1050" spc="-187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—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halting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900">
                <a:latin typeface="Arial"/>
                <a:cs typeface="Arial"/>
              </a:rPr>
              <a:t>?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Distinguishing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omission/timing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impossible.</a:t>
            </a:r>
            <a:endParaRPr sz="900">
              <a:latin typeface="Arial"/>
              <a:cs typeface="Arial"/>
            </a:endParaRPr>
          </a:p>
          <a:p>
            <a:pPr algn="just" marL="25400">
              <a:lnSpc>
                <a:spcPct val="100000"/>
              </a:lnSpc>
              <a:spcBef>
                <a:spcPts val="750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Asynchronous</a:t>
            </a:r>
            <a:r>
              <a:rPr dirty="0" sz="10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0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10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000">
              <a:latin typeface="Arial"/>
              <a:cs typeface="Arial"/>
            </a:endParaRPr>
          </a:p>
          <a:p>
            <a:pPr algn="just" marL="282575" marR="39370" indent="-120650">
              <a:lnSpc>
                <a:spcPct val="111600"/>
              </a:lnSpc>
              <a:spcBef>
                <a:spcPts val="57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Asynchronous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system:</a:t>
            </a:r>
            <a:r>
              <a:rPr dirty="0" sz="900" spc="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assumptions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speeds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delivery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cannot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reliably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algn="just" marL="282575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Synchronous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system:</a:t>
            </a:r>
            <a:r>
              <a:rPr dirty="0" sz="900" spc="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speeds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delivery </a:t>
            </a:r>
            <a:r>
              <a:rPr dirty="0" sz="900">
                <a:latin typeface="Arial"/>
                <a:cs typeface="Arial"/>
              </a:rPr>
              <a:t>times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bounded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reliably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omission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timing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algn="just" marL="282575" marR="3937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practice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partially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synchronous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systems:</a:t>
            </a:r>
            <a:r>
              <a:rPr dirty="0" sz="900" spc="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we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synchronous,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yet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there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bound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asynchronous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185" i="1">
                <a:latin typeface="Menlo"/>
                <a:cs typeface="Menlo"/>
              </a:rPr>
              <a:t>→</a:t>
            </a:r>
            <a:r>
              <a:rPr dirty="0" sz="900" spc="-135" i="1">
                <a:latin typeface="Menlo"/>
                <a:cs typeface="Menlo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normally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reliably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 crash failures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375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715842" y="-1515"/>
            <a:ext cx="8388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774189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Halting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652322" y="792022"/>
          <a:ext cx="3380104" cy="14516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8355"/>
                <a:gridCol w="2489199"/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Halting</a:t>
                      </a:r>
                      <a:r>
                        <a:rPr dirty="0" sz="900" spc="-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 b="1">
                          <a:latin typeface="Arial"/>
                          <a:cs typeface="Arial"/>
                        </a:rPr>
                        <a:t>type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 spc="-2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Fail-stop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failures,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but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reliably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detectable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Fail-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noisy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failures,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eventually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reliably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detectable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163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Fail-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silent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 marR="70485" indent="3810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Omission</a:t>
                      </a:r>
                      <a:r>
                        <a:rPr dirty="0" sz="900" spc="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900" spc="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900" spc="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failures:</a:t>
                      </a:r>
                      <a:r>
                        <a:rPr dirty="0" sz="900" spc="1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clients</a:t>
                      </a:r>
                      <a:r>
                        <a:rPr dirty="0" sz="900" spc="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cannot</a:t>
                      </a:r>
                      <a:r>
                        <a:rPr dirty="0" sz="900" spc="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tell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what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went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wrong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163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Fail-safe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Arbitrary,</a:t>
                      </a:r>
                      <a:r>
                        <a:rPr dirty="0" sz="9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yet</a:t>
                      </a:r>
                      <a:r>
                        <a:rPr dirty="0" sz="9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benign</a:t>
                      </a:r>
                      <a:r>
                        <a:rPr dirty="0" sz="9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failures</a:t>
                      </a:r>
                      <a:r>
                        <a:rPr dirty="0" sz="9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(i.e.,</a:t>
                      </a:r>
                      <a:r>
                        <a:rPr dirty="0" sz="9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they</a:t>
                      </a:r>
                      <a:r>
                        <a:rPr dirty="0" sz="9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cannot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do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any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harm)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Fail-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arbitrary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Arbitrary,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malicious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failures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375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Redundancy</a:t>
            </a:r>
            <a:r>
              <a:rPr dirty="0" spc="-70"/>
              <a:t> </a:t>
            </a:r>
            <a:r>
              <a:rPr dirty="0"/>
              <a:t>for</a:t>
            </a:r>
            <a:r>
              <a:rPr dirty="0" spc="-70"/>
              <a:t> </a:t>
            </a:r>
            <a:r>
              <a:rPr dirty="0"/>
              <a:t>failure</a:t>
            </a:r>
            <a:r>
              <a:rPr dirty="0" spc="-70"/>
              <a:t> </a:t>
            </a:r>
            <a:r>
              <a:rPr dirty="0" spc="-10"/>
              <a:t>masking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682" y="514774"/>
            <a:ext cx="3942715" cy="15767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54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Types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redundancy</a:t>
            </a:r>
            <a:endParaRPr sz="1000">
              <a:latin typeface="Arial"/>
              <a:cs typeface="Arial"/>
            </a:endParaRPr>
          </a:p>
          <a:p>
            <a:pPr algn="just" marL="281940" marR="124460" indent="-120650">
              <a:lnSpc>
                <a:spcPct val="111600"/>
              </a:lnSpc>
              <a:spcBef>
                <a:spcPts val="57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Information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redundancy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Add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extra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bits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units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errors</a:t>
            </a:r>
            <a:r>
              <a:rPr dirty="0" sz="900" spc="-25">
                <a:latin typeface="Arial"/>
                <a:cs typeface="Arial"/>
              </a:rPr>
              <a:t> can </a:t>
            </a:r>
            <a:r>
              <a:rPr dirty="0" sz="900" spc="-10">
                <a:latin typeface="Arial"/>
                <a:cs typeface="Arial"/>
              </a:rPr>
              <a:t>recovered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bits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garbled.</a:t>
            </a:r>
            <a:endParaRPr sz="900">
              <a:latin typeface="Arial"/>
              <a:cs typeface="Arial"/>
            </a:endParaRPr>
          </a:p>
          <a:p>
            <a:pPr algn="just" marL="28194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dirty="0" sz="900" spc="-4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redundancy</a:t>
            </a:r>
            <a:r>
              <a:rPr dirty="0" sz="900" spc="-1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Design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performed </a:t>
            </a:r>
            <a:r>
              <a:rPr dirty="0" sz="900">
                <a:latin typeface="Arial"/>
                <a:cs typeface="Arial"/>
              </a:rPr>
              <a:t>again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anything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wrong.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Typically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faults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transient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or </a:t>
            </a:r>
            <a:r>
              <a:rPr dirty="0" sz="900" spc="-10">
                <a:latin typeface="Arial"/>
                <a:cs typeface="Arial"/>
              </a:rPr>
              <a:t>intermittent.</a:t>
            </a:r>
            <a:endParaRPr sz="900">
              <a:latin typeface="Arial"/>
              <a:cs typeface="Arial"/>
            </a:endParaRPr>
          </a:p>
          <a:p>
            <a:pPr marL="281940" marR="4254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Physical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redundancy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add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equipment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one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type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extensively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distributed systems.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9004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masking</a:t>
            </a:r>
            <a:r>
              <a:rPr dirty="0" sz="500" spc="-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by</a:t>
            </a:r>
            <a:r>
              <a:rPr dirty="0" sz="500" spc="-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redundancy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Process</a:t>
            </a:r>
            <a:r>
              <a:rPr dirty="0" spc="-50"/>
              <a:t> </a:t>
            </a:r>
            <a:r>
              <a:rPr dirty="0" spc="-10"/>
              <a:t>resilience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99476"/>
            <a:ext cx="3858895" cy="649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Protect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against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malfunctioning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through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process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replication</a:t>
            </a:r>
            <a:r>
              <a:rPr dirty="0" sz="900" spc="-10">
                <a:latin typeface="Arial"/>
                <a:cs typeface="Arial"/>
              </a:rPr>
              <a:t>, </a:t>
            </a:r>
            <a:r>
              <a:rPr dirty="0" sz="900">
                <a:latin typeface="Arial"/>
                <a:cs typeface="Arial"/>
              </a:rPr>
              <a:t>organizing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multiple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process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group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Distinguish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flat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groups</a:t>
            </a:r>
            <a:r>
              <a:rPr dirty="0" sz="9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hierarchical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groups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1692" y="1261150"/>
            <a:ext cx="1202074" cy="138002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45235" y="1306353"/>
            <a:ext cx="1937211" cy="1334824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85026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by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groups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Groups</a:t>
            </a:r>
            <a:r>
              <a:rPr dirty="0" spc="-50"/>
              <a:t> </a:t>
            </a:r>
            <a:r>
              <a:rPr dirty="0"/>
              <a:t>and</a:t>
            </a:r>
            <a:r>
              <a:rPr dirty="0" spc="-50"/>
              <a:t> </a:t>
            </a:r>
            <a:r>
              <a:rPr dirty="0"/>
              <a:t>failure</a:t>
            </a:r>
            <a:r>
              <a:rPr dirty="0" spc="-50"/>
              <a:t> </a:t>
            </a:r>
            <a:r>
              <a:rPr dirty="0" spc="-10"/>
              <a:t>masking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1947" y="470520"/>
            <a:ext cx="3919220" cy="55118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7780">
              <a:lnSpc>
                <a:spcPct val="100000"/>
              </a:lnSpc>
              <a:spcBef>
                <a:spcPts val="445"/>
              </a:spcBef>
            </a:pPr>
            <a:r>
              <a:rPr dirty="0" sz="1000" spc="-10" i="1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tolerant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ct val="111600"/>
              </a:lnSpc>
              <a:spcBef>
                <a:spcPts val="180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mask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55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concurrent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member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5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called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degree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tolerance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8978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masking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Groups</a:t>
            </a:r>
            <a:r>
              <a:rPr dirty="0" spc="-50"/>
              <a:t> </a:t>
            </a:r>
            <a:r>
              <a:rPr dirty="0"/>
              <a:t>and</a:t>
            </a:r>
            <a:r>
              <a:rPr dirty="0" spc="-50"/>
              <a:t> </a:t>
            </a:r>
            <a:r>
              <a:rPr dirty="0"/>
              <a:t>failure</a:t>
            </a:r>
            <a:r>
              <a:rPr dirty="0" spc="-50"/>
              <a:t> </a:t>
            </a:r>
            <a:r>
              <a:rPr dirty="0" spc="-10"/>
              <a:t>masking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9247" y="470520"/>
            <a:ext cx="3944620" cy="169672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30480">
              <a:lnSpc>
                <a:spcPct val="100000"/>
              </a:lnSpc>
              <a:spcBef>
                <a:spcPts val="445"/>
              </a:spcBef>
            </a:pPr>
            <a:r>
              <a:rPr dirty="0" sz="1000" spc="-10" i="1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tolerant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endParaRPr sz="1000">
              <a:latin typeface="Arial"/>
              <a:cs typeface="Arial"/>
            </a:endParaRPr>
          </a:p>
          <a:p>
            <a:pPr marL="30480" marR="17780" indent="-5715">
              <a:lnSpc>
                <a:spcPct val="111600"/>
              </a:lnSpc>
              <a:spcBef>
                <a:spcPts val="180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mask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55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concurrent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member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5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called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degree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tolerance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How</a:t>
            </a:r>
            <a:r>
              <a:rPr dirty="0" sz="1000" spc="-4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large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does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 i="1">
                <a:solidFill>
                  <a:srgbClr val="C80000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-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fault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tolerant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group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need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C80000"/>
                </a:solidFill>
                <a:latin typeface="Arial"/>
                <a:cs typeface="Arial"/>
              </a:rPr>
              <a:t>be?</a:t>
            </a:r>
            <a:endParaRPr sz="1000">
              <a:latin typeface="Arial"/>
              <a:cs typeface="Arial"/>
            </a:endParaRPr>
          </a:p>
          <a:p>
            <a:pPr marL="283210" marR="10287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halting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 failures </a:t>
            </a:r>
            <a:r>
              <a:rPr dirty="0" sz="900" spc="-10">
                <a:latin typeface="Arial"/>
                <a:cs typeface="Arial"/>
              </a:rPr>
              <a:t>(crash/omission/timing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failures):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total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-65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no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member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will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produce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incorrect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result,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so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result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member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good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enough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3210" marR="177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arbitrary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2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-6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members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correct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result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obtained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through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majority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vote.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8978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masking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Groups</a:t>
            </a:r>
            <a:r>
              <a:rPr dirty="0" spc="-50"/>
              <a:t> </a:t>
            </a:r>
            <a:r>
              <a:rPr dirty="0"/>
              <a:t>and</a:t>
            </a:r>
            <a:r>
              <a:rPr dirty="0" spc="-50"/>
              <a:t> </a:t>
            </a:r>
            <a:r>
              <a:rPr dirty="0"/>
              <a:t>failure</a:t>
            </a:r>
            <a:r>
              <a:rPr dirty="0" spc="-50"/>
              <a:t> </a:t>
            </a:r>
            <a:r>
              <a:rPr dirty="0" spc="-10"/>
              <a:t>masking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09194" y="470520"/>
            <a:ext cx="3977004" cy="261048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45"/>
              </a:spcBef>
            </a:pPr>
            <a:r>
              <a:rPr dirty="0" sz="1000" spc="-10" i="1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tolerant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endParaRPr sz="1000">
              <a:latin typeface="Arial"/>
              <a:cs typeface="Arial"/>
            </a:endParaRPr>
          </a:p>
          <a:p>
            <a:pPr marL="50800" marR="30480" indent="-5715">
              <a:lnSpc>
                <a:spcPct val="111600"/>
              </a:lnSpc>
              <a:spcBef>
                <a:spcPts val="180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mask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55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concurrent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member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5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called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degree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tolerance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How</a:t>
            </a:r>
            <a:r>
              <a:rPr dirty="0" sz="1000" spc="-4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large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does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 i="1">
                <a:solidFill>
                  <a:srgbClr val="C80000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-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fault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tolerant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group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need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C80000"/>
                </a:solidFill>
                <a:latin typeface="Arial"/>
                <a:cs typeface="Arial"/>
              </a:rPr>
              <a:t>be?</a:t>
            </a:r>
            <a:endParaRPr sz="1000">
              <a:latin typeface="Arial"/>
              <a:cs typeface="Arial"/>
            </a:endParaRPr>
          </a:p>
          <a:p>
            <a:pPr marL="303530" marR="11557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halting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 failures </a:t>
            </a:r>
            <a:r>
              <a:rPr dirty="0" sz="900" spc="-10">
                <a:latin typeface="Arial"/>
                <a:cs typeface="Arial"/>
              </a:rPr>
              <a:t>(crash/omission/timing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failures):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total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-65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no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member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will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produce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incorrect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result,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so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result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member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good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enough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303530" marR="304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arbitrary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2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-6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members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correct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result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obtained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through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majority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vote.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Important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299720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identical</a:t>
            </a:r>
            <a:endParaRPr sz="900">
              <a:latin typeface="Arial"/>
              <a:cs typeface="Arial"/>
            </a:endParaRPr>
          </a:p>
          <a:p>
            <a:pPr marL="2997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order</a:t>
            </a:r>
            <a:endParaRPr sz="9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25"/>
              </a:spcBef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Result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exactly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thing.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8978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masking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500" spc="-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Consensus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72482"/>
            <a:ext cx="3835400" cy="1106805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Prerequisite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fault-</a:t>
            </a:r>
            <a:r>
              <a:rPr dirty="0" sz="900">
                <a:latin typeface="Arial"/>
                <a:cs typeface="Arial"/>
              </a:rPr>
              <a:t>tolerant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group,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same </a:t>
            </a:r>
            <a:r>
              <a:rPr dirty="0" sz="900" spc="-10">
                <a:latin typeface="Arial"/>
                <a:cs typeface="Arial"/>
              </a:rPr>
              <a:t>commands,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order,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Reformulation</a:t>
            </a:r>
            <a:endParaRPr sz="1000">
              <a:latin typeface="Arial"/>
              <a:cs typeface="Arial"/>
            </a:endParaRPr>
          </a:p>
          <a:p>
            <a:pPr marL="12700" marR="65405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consensus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</a:t>
            </a:r>
            <a:r>
              <a:rPr dirty="0" sz="900" spc="-25">
                <a:latin typeface="Arial"/>
                <a:cs typeface="Arial"/>
              </a:rPr>
              <a:t> to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next.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601085" cy="13315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Flooding-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based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P</a:t>
            </a:r>
            <a:r>
              <a:rPr dirty="0" sz="900" spc="-15" b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Menlo"/>
                <a:cs typeface="Menlo"/>
              </a:rPr>
              <a:t>{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,...,</a:t>
            </a:r>
            <a:r>
              <a:rPr dirty="0" sz="900" spc="-135" i="1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P</a:t>
            </a:r>
            <a:r>
              <a:rPr dirty="0" baseline="-11904" sz="1050" spc="-37" i="1">
                <a:latin typeface="Arial"/>
                <a:cs typeface="Arial"/>
              </a:rPr>
              <a:t>n</a:t>
            </a:r>
            <a:r>
              <a:rPr dirty="0" sz="900" spc="-25" i="1">
                <a:latin typeface="Menlo"/>
                <a:cs typeface="Menlo"/>
              </a:rPr>
              <a:t>}</a:t>
            </a:r>
            <a:endParaRPr sz="900">
              <a:latin typeface="Menlo"/>
              <a:cs typeface="Menlo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Fail-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stop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semantics,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i.e.,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contacts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command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maintains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proposed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commands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Dependability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847" y="499476"/>
            <a:ext cx="3942715" cy="12338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algn="just" marL="28575" marR="1778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provides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services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clients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 spc="-80">
                <a:latin typeface="Arial"/>
                <a:cs typeface="Arial"/>
              </a:rPr>
              <a:t>To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provide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services,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 may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require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services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185" i="1">
                <a:latin typeface="Menlo"/>
                <a:cs typeface="Menlo"/>
              </a:rPr>
              <a:t>⇒</a:t>
            </a:r>
            <a:r>
              <a:rPr dirty="0" sz="900" spc="-13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depend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74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Specifically</a:t>
            </a:r>
            <a:endParaRPr sz="1000">
              <a:latin typeface="Arial"/>
              <a:cs typeface="Arial"/>
            </a:endParaRPr>
          </a:p>
          <a:p>
            <a:pPr marL="28575" marR="17780" indent="-3810">
              <a:lnSpc>
                <a:spcPct val="111600"/>
              </a:lnSpc>
              <a:spcBef>
                <a:spcPts val="17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C</a:t>
            </a:r>
            <a:r>
              <a:rPr dirty="0" baseline="27777" sz="1050" spc="-37" i="1">
                <a:latin typeface="Menlo"/>
                <a:cs typeface="Menlo"/>
              </a:rPr>
              <a:t>∗</a:t>
            </a:r>
            <a:r>
              <a:rPr dirty="0" baseline="27777" sz="1050" spc="-187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correctness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’s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behavior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on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correctness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baseline="27777" sz="1050" i="1">
                <a:latin typeface="Menlo"/>
                <a:cs typeface="Menlo"/>
              </a:rPr>
              <a:t>∗</a:t>
            </a:r>
            <a:r>
              <a:rPr dirty="0" sz="900">
                <a:latin typeface="Arial"/>
                <a:cs typeface="Arial"/>
              </a:rPr>
              <a:t>’s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behavior.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(Components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channels.)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508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concepts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3626485" cy="166306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Flooding-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based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P</a:t>
            </a:r>
            <a:r>
              <a:rPr dirty="0" sz="900" spc="-15" b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Menlo"/>
                <a:cs typeface="Menlo"/>
              </a:rPr>
              <a:t>{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,...,</a:t>
            </a:r>
            <a:r>
              <a:rPr dirty="0" sz="900" spc="-135" i="1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P</a:t>
            </a:r>
            <a:r>
              <a:rPr dirty="0" baseline="-11904" sz="1050" spc="-37" i="1">
                <a:latin typeface="Arial"/>
                <a:cs typeface="Arial"/>
              </a:rPr>
              <a:t>n</a:t>
            </a:r>
            <a:r>
              <a:rPr dirty="0" sz="900" spc="-25" i="1">
                <a:latin typeface="Menlo"/>
                <a:cs typeface="Menlo"/>
              </a:rPr>
              <a:t>}</a:t>
            </a:r>
            <a:endParaRPr sz="900">
              <a:latin typeface="Menlo"/>
              <a:cs typeface="Menlo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Fail-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stop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semantics,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i.e.,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contacts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command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maintains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proposed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commands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algorithm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(based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rounds)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327247" y="1991985"/>
            <a:ext cx="501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16725" y="1925188"/>
            <a:ext cx="362267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1.</a:t>
            </a:r>
            <a:r>
              <a:rPr dirty="0" sz="900" spc="2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round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r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multicasts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</a:t>
            </a:r>
            <a:r>
              <a:rPr dirty="0" baseline="27777" sz="1050" b="1">
                <a:latin typeface="Arial"/>
                <a:cs typeface="Arial"/>
              </a:rPr>
              <a:t>r</a:t>
            </a:r>
            <a:r>
              <a:rPr dirty="0" baseline="27777" sz="1050" spc="120" b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others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742592" y="2191882"/>
            <a:ext cx="450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042917" y="2118667"/>
            <a:ext cx="18288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25" b="1">
                <a:latin typeface="Arial"/>
                <a:cs typeface="Arial"/>
              </a:rPr>
              <a:t>r</a:t>
            </a:r>
            <a:r>
              <a:rPr dirty="0" sz="700" spc="25">
                <a:latin typeface="Arial"/>
                <a:cs typeface="Arial"/>
              </a:rPr>
              <a:t>+</a:t>
            </a:r>
            <a:r>
              <a:rPr dirty="0" sz="700" spc="25" b="1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042917" y="2210716"/>
            <a:ext cx="501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42125" y="2141761"/>
            <a:ext cx="3821429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7634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2.</a:t>
            </a:r>
            <a:r>
              <a:rPr dirty="0" sz="9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r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2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merges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50" b="1">
                <a:latin typeface="Arial"/>
                <a:cs typeface="Arial"/>
              </a:rPr>
              <a:t>C</a:t>
            </a:r>
            <a:r>
              <a:rPr dirty="0" sz="900" b="1">
                <a:latin typeface="Arial"/>
                <a:cs typeface="Arial"/>
              </a:rPr>
              <a:t>	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16725" y="2345469"/>
            <a:ext cx="3748404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3.</a:t>
            </a:r>
            <a:r>
              <a:rPr dirty="0" sz="9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Next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cmd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selected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through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globally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shared,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deterministic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285062" y="2548689"/>
            <a:ext cx="450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918563" y="2475473"/>
            <a:ext cx="18288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25" b="1">
                <a:latin typeface="Arial"/>
                <a:cs typeface="Arial"/>
              </a:rPr>
              <a:t>r</a:t>
            </a:r>
            <a:r>
              <a:rPr dirty="0" sz="700" spc="25">
                <a:latin typeface="Arial"/>
                <a:cs typeface="Arial"/>
              </a:rPr>
              <a:t>+</a:t>
            </a:r>
            <a:r>
              <a:rPr dirty="0" sz="700" spc="25" b="1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918550" y="2567523"/>
            <a:ext cx="501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00354" y="2498567"/>
            <a:ext cx="158432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93520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function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cmd</a:t>
            </a:r>
            <a:r>
              <a:rPr dirty="0" sz="900" spc="204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←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select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(</a:t>
            </a:r>
            <a:r>
              <a:rPr dirty="0" sz="900" spc="-25" b="1">
                <a:latin typeface="Arial"/>
                <a:cs typeface="Arial"/>
              </a:rPr>
              <a:t>C</a:t>
            </a:r>
            <a:r>
              <a:rPr dirty="0" sz="900" b="1">
                <a:latin typeface="Arial"/>
                <a:cs typeface="Arial"/>
              </a:rPr>
              <a:t>	</a:t>
            </a:r>
            <a:r>
              <a:rPr dirty="0" sz="900" spc="-25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8" name="object 1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52539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Flooding-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consensus: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5877" y="451553"/>
            <a:ext cx="2343896" cy="1149333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21894" y="1636828"/>
            <a:ext cx="3964304" cy="111315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90830" marR="71755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5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proposed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makes decision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9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 </a:t>
            </a:r>
            <a:r>
              <a:rPr dirty="0" sz="900">
                <a:latin typeface="Arial"/>
                <a:cs typeface="Arial"/>
              </a:rPr>
              <a:t>anything,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i.e.,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if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has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information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65" i="1">
                <a:latin typeface="Arial"/>
                <a:cs typeface="Arial"/>
              </a:rPr>
              <a:t> </a:t>
            </a:r>
            <a:r>
              <a:rPr dirty="0" sz="900" spc="300" i="1">
                <a:latin typeface="Menlo"/>
                <a:cs typeface="Menlo"/>
              </a:rPr>
              <a:t>⇒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cannot</a:t>
            </a:r>
            <a:r>
              <a:rPr dirty="0" sz="900" spc="-4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make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decision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(same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P</a:t>
            </a:r>
            <a:r>
              <a:rPr dirty="0" baseline="-15873" sz="1050" spc="-15" i="1">
                <a:latin typeface="Arial"/>
                <a:cs typeface="Arial"/>
              </a:rPr>
              <a:t>4</a:t>
            </a:r>
            <a:r>
              <a:rPr dirty="0" baseline="-15873" sz="1050" spc="-202" i="1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20"/>
              <a:t>Raft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514774"/>
            <a:ext cx="3938270" cy="1779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Developed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understandability</a:t>
            </a:r>
            <a:endParaRPr sz="1000">
              <a:latin typeface="Arial"/>
              <a:cs typeface="Arial"/>
            </a:endParaRPr>
          </a:p>
          <a:p>
            <a:pPr marL="278130" marR="46990" indent="-120650">
              <a:lnSpc>
                <a:spcPct val="111600"/>
              </a:lnSpc>
              <a:spcBef>
                <a:spcPts val="57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Uses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fairly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straightforward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leader-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algorithm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(see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Chp.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5).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current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during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current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term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8572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(typically,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five)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keeps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log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which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committed.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backup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will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vote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for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new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leader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if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its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own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log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is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more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up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date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31369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position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each </a:t>
            </a:r>
            <a:r>
              <a:rPr dirty="0" sz="900" spc="-10">
                <a:latin typeface="Arial"/>
                <a:cs typeface="Arial"/>
              </a:rPr>
              <a:t>respective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decides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pending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committed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next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primary-backup</a:t>
            </a:r>
            <a:r>
              <a:rPr dirty="0" sz="9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013835" cy="1689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Raft</a:t>
            </a:r>
            <a:endParaRPr sz="1200">
              <a:latin typeface="Arial"/>
              <a:cs typeface="Arial"/>
            </a:endParaRPr>
          </a:p>
          <a:p>
            <a:pPr marL="283845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submitting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submits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marR="4762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appends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65" i="1">
                <a:latin typeface="Menlo"/>
                <a:cs typeface="Menlo"/>
              </a:rPr>
              <a:t>⟨</a:t>
            </a:r>
            <a:r>
              <a:rPr dirty="0" sz="900" spc="-65" i="1">
                <a:latin typeface="Arial"/>
                <a:cs typeface="Arial"/>
              </a:rPr>
              <a:t>o,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204" i="1">
                <a:latin typeface="Menlo"/>
                <a:cs typeface="Menlo"/>
              </a:rPr>
              <a:t>⟩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own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(registering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current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term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</a:t>
            </a:r>
            <a:r>
              <a:rPr dirty="0" sz="900" spc="6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length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(conceptually)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(conceptually)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copy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acknowledge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receipt.</a:t>
            </a:r>
            <a:endParaRPr sz="900">
              <a:latin typeface="Arial"/>
              <a:cs typeface="Arial"/>
            </a:endParaRPr>
          </a:p>
          <a:p>
            <a:pPr marL="5372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majority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acks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arrives,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16400" cy="24765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Raft</a:t>
            </a:r>
            <a:endParaRPr sz="1200">
              <a:latin typeface="Arial"/>
              <a:cs typeface="Arial"/>
            </a:endParaRPr>
          </a:p>
          <a:p>
            <a:pPr marL="296545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submitting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0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submits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marR="23749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appends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65" i="1">
                <a:latin typeface="Menlo"/>
                <a:cs typeface="Menlo"/>
              </a:rPr>
              <a:t>⟨</a:t>
            </a:r>
            <a:r>
              <a:rPr dirty="0" sz="900" spc="-65" i="1">
                <a:latin typeface="Arial"/>
                <a:cs typeface="Arial"/>
              </a:rPr>
              <a:t>o,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204" i="1">
                <a:latin typeface="Menlo"/>
                <a:cs typeface="Menlo"/>
              </a:rPr>
              <a:t>⟩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own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(registering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current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term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</a:t>
            </a:r>
            <a:r>
              <a:rPr dirty="0" sz="900" spc="6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length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(conceptually)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(conceptually)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copy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acknowledge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receipt.</a:t>
            </a:r>
            <a:endParaRPr sz="900">
              <a:latin typeface="Arial"/>
              <a:cs typeface="Arial"/>
            </a:endParaRPr>
          </a:p>
          <a:p>
            <a:pPr marL="5499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majority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acks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arrives,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5"/>
              </a:spcBef>
            </a:pPr>
            <a:r>
              <a:rPr dirty="0" sz="1000" spc="-2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299720" marR="17780" indent="254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practice,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broadcast.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end,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every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same </a:t>
            </a:r>
            <a:r>
              <a:rPr dirty="0" sz="900">
                <a:latin typeface="Arial"/>
                <a:cs typeface="Arial"/>
              </a:rPr>
              <a:t>view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operations.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effectively,</a:t>
            </a:r>
            <a:r>
              <a:rPr dirty="0" sz="900" spc="-25">
                <a:latin typeface="Arial"/>
                <a:cs typeface="Arial"/>
              </a:rPr>
              <a:t> any </a:t>
            </a:r>
            <a:r>
              <a:rPr dirty="0" sz="900">
                <a:latin typeface="Arial"/>
                <a:cs typeface="Arial"/>
              </a:rPr>
              <a:t>information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overwritten.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9246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Raft: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0341" y="533779"/>
            <a:ext cx="3737838" cy="2079181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21894" y="2597050"/>
            <a:ext cx="3617595" cy="65405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Crucial</a:t>
            </a:r>
            <a:r>
              <a:rPr dirty="0" sz="10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log.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missing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eventually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backups.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3468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faulty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with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crash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Realistic</a:t>
            </a:r>
            <a:r>
              <a:rPr dirty="0" spc="-55"/>
              <a:t> </a:t>
            </a:r>
            <a:r>
              <a:rPr dirty="0"/>
              <a:t>consensus:</a:t>
            </a:r>
            <a:r>
              <a:rPr dirty="0" spc="15"/>
              <a:t> </a:t>
            </a:r>
            <a:r>
              <a:rPr dirty="0" spc="-10"/>
              <a:t>Paxos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17728" y="514774"/>
            <a:ext cx="3968115" cy="23653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(rather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weak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ones,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realistic)</a:t>
            </a:r>
            <a:endParaRPr sz="1000">
              <a:latin typeface="Arial"/>
              <a:cs typeface="Arial"/>
            </a:endParaRPr>
          </a:p>
          <a:p>
            <a:pPr marL="291465" indent="-1174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29210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partially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fact,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asynchronous).</a:t>
            </a:r>
            <a:endParaRPr sz="900">
              <a:latin typeface="Arial"/>
              <a:cs typeface="Arial"/>
            </a:endParaRPr>
          </a:p>
          <a:p>
            <a:pPr marL="295275" marR="105410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95910" algn="l"/>
              </a:tabLst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unreliable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may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lost,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duplicated,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reordered.</a:t>
            </a:r>
            <a:endParaRPr sz="900">
              <a:latin typeface="Arial"/>
              <a:cs typeface="Arial"/>
            </a:endParaRPr>
          </a:p>
          <a:p>
            <a:pPr marL="295275" indent="-121285">
              <a:lnSpc>
                <a:spcPct val="100000"/>
              </a:lnSpc>
              <a:spcBef>
                <a:spcPts val="520"/>
              </a:spcBef>
              <a:buFont typeface="Menlo"/>
              <a:buChar char="•"/>
              <a:tabLst>
                <a:tab pos="295910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Corrupted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detected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thus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subsequently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ignored).</a:t>
            </a:r>
            <a:endParaRPr sz="900">
              <a:latin typeface="Arial"/>
              <a:cs typeface="Arial"/>
            </a:endParaRPr>
          </a:p>
          <a:p>
            <a:pPr marL="295275" marR="304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2100" algn="l"/>
              </a:tabLst>
            </a:pP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deterministic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once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started,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known exactly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do.</a:t>
            </a:r>
            <a:endParaRPr sz="900">
              <a:latin typeface="Arial"/>
              <a:cs typeface="Arial"/>
            </a:endParaRPr>
          </a:p>
          <a:p>
            <a:pPr marL="295275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exhibit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arbitrary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5275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do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collude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Understanding</a:t>
            </a:r>
            <a:r>
              <a:rPr dirty="0" sz="1000" spc="5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Paxos</a:t>
            </a:r>
            <a:endParaRPr sz="1000">
              <a:latin typeface="Arial"/>
              <a:cs typeface="Arial"/>
            </a:endParaRPr>
          </a:p>
          <a:p>
            <a:pPr marL="41910" marR="182880" indent="-5715">
              <a:lnSpc>
                <a:spcPct val="111600"/>
              </a:lnSpc>
              <a:spcBef>
                <a:spcPts val="185"/>
              </a:spcBef>
            </a:pP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build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Paxos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scratch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understand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consensus </a:t>
            </a:r>
            <a:r>
              <a:rPr dirty="0" sz="900">
                <a:latin typeface="Arial"/>
                <a:cs typeface="Arial"/>
              </a:rPr>
              <a:t>algorithms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actually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from.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Paxos</a:t>
            </a:r>
            <a:r>
              <a:rPr dirty="0" spc="-40"/>
              <a:t> </a:t>
            </a:r>
            <a:r>
              <a:rPr dirty="0" spc="-10"/>
              <a:t>essentials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514774"/>
            <a:ext cx="3961129" cy="14751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Starting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point</a:t>
            </a:r>
            <a:endParaRPr sz="1000">
              <a:latin typeface="Arial"/>
              <a:cs typeface="Arial"/>
            </a:endParaRPr>
          </a:p>
          <a:p>
            <a:pPr marL="273050" indent="-11557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73685" algn="l"/>
              </a:tabLst>
            </a:pP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client-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10">
                <a:latin typeface="Arial"/>
                <a:cs typeface="Arial"/>
              </a:rPr>
              <a:t> configuration,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initially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primary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 server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 spc="-65">
                <a:latin typeface="Arial"/>
                <a:cs typeface="Arial"/>
              </a:rPr>
              <a:t>To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robust,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start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adding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backup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server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 spc="-65">
                <a:latin typeface="Arial"/>
                <a:cs typeface="Arial"/>
              </a:rPr>
              <a:t>To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ensure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both </a:t>
            </a:r>
            <a:r>
              <a:rPr dirty="0" sz="900" spc="-10">
                <a:latin typeface="Arial"/>
                <a:cs typeface="Arial"/>
              </a:rPr>
              <a:t>servers,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assigns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unique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sequence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numbers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commands.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Paxos,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called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leader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31051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always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restored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(either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from </a:t>
            </a:r>
            <a:r>
              <a:rPr dirty="0" sz="900">
                <a:latin typeface="Arial"/>
                <a:cs typeface="Arial"/>
              </a:rPr>
              <a:t>clients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consider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control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37350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Two-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situation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7061" y="583099"/>
            <a:ext cx="2645608" cy="1201974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036695" cy="1435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Handling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lost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Paxos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accept</a:t>
            </a:r>
            <a:r>
              <a:rPr dirty="0" sz="900" spc="1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 spc="55">
                <a:latin typeface="Arial"/>
                <a:cs typeface="Arial"/>
              </a:rPr>
              <a:t>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backups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when </a:t>
            </a:r>
            <a:r>
              <a:rPr dirty="0" sz="900">
                <a:latin typeface="Arial"/>
                <a:cs typeface="Arial"/>
              </a:rPr>
              <a:t>assigning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timestamp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responds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learn</a:t>
            </a:r>
            <a:r>
              <a:rPr dirty="0" sz="900" spc="1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message:</a:t>
            </a:r>
            <a:r>
              <a:rPr dirty="0" sz="900" spc="9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LEARN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 marR="3175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notices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yet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learned,</a:t>
            </a:r>
            <a:r>
              <a:rPr dirty="0" sz="900" spc="-25">
                <a:latin typeface="Arial"/>
                <a:cs typeface="Arial"/>
              </a:rPr>
              <a:t> it </a:t>
            </a:r>
            <a:r>
              <a:rPr dirty="0" sz="900">
                <a:latin typeface="Arial"/>
                <a:cs typeface="Arial"/>
              </a:rPr>
              <a:t>retransmits</a:t>
            </a:r>
            <a:r>
              <a:rPr dirty="0" sz="900" spc="6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40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60" i="1">
                <a:latin typeface="Arial"/>
                <a:cs typeface="Arial"/>
              </a:rPr>
              <a:t> </a:t>
            </a:r>
            <a:r>
              <a:rPr dirty="0" sz="900" spc="55">
                <a:latin typeface="Arial"/>
                <a:cs typeface="Arial"/>
              </a:rPr>
              <a:t>)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original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timestamp.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Dependability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847" y="499476"/>
            <a:ext cx="3942715" cy="148907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algn="just" marL="28575" marR="1778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provides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services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clients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 spc="-80">
                <a:latin typeface="Arial"/>
                <a:cs typeface="Arial"/>
              </a:rPr>
              <a:t>To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provide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services,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 may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require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services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185" i="1">
                <a:latin typeface="Menlo"/>
                <a:cs typeface="Menlo"/>
              </a:rPr>
              <a:t>⇒</a:t>
            </a:r>
            <a:r>
              <a:rPr dirty="0" sz="900" spc="-13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depend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component.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74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Specifically</a:t>
            </a:r>
            <a:endParaRPr sz="1000">
              <a:latin typeface="Arial"/>
              <a:cs typeface="Arial"/>
            </a:endParaRPr>
          </a:p>
          <a:p>
            <a:pPr marL="28575" marR="17780" indent="-3810">
              <a:lnSpc>
                <a:spcPct val="111600"/>
              </a:lnSpc>
              <a:spcBef>
                <a:spcPts val="17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C</a:t>
            </a:r>
            <a:r>
              <a:rPr dirty="0" baseline="27777" sz="1050" spc="-37" i="1">
                <a:latin typeface="Menlo"/>
                <a:cs typeface="Menlo"/>
              </a:rPr>
              <a:t>∗</a:t>
            </a:r>
            <a:r>
              <a:rPr dirty="0" baseline="27777" sz="1050" spc="-187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correctness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’s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behavior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on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correctness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baseline="27777" sz="1050" i="1">
                <a:latin typeface="Menlo"/>
                <a:cs typeface="Menlo"/>
              </a:rPr>
              <a:t>∗</a:t>
            </a:r>
            <a:r>
              <a:rPr dirty="0" sz="900">
                <a:latin typeface="Arial"/>
                <a:cs typeface="Arial"/>
              </a:rPr>
              <a:t>’s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behavior.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(Components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channels.)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810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related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dependability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729551" y="2088984"/>
          <a:ext cx="3225165" cy="9569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8205"/>
                <a:gridCol w="2265680"/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Requirement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Availability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Readiness</a:t>
                      </a:r>
                      <a:r>
                        <a:rPr dirty="0" sz="9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9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usage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Reliability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Continuity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service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delivery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Safety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Very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low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probability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catastrophes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Maintainability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How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easy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can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failed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repaired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508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concepts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47586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crash: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1856" y="481938"/>
            <a:ext cx="2942978" cy="120080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47294" y="1773680"/>
            <a:ext cx="3862704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45364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crash: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3171" y="481880"/>
            <a:ext cx="3540511" cy="120197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47294" y="1774616"/>
            <a:ext cx="3523615" cy="34353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10">
                <a:latin typeface="Arial"/>
                <a:cs typeface="Arial"/>
              </a:rPr>
              <a:t>Never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clear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learned.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2200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crashes:</a:t>
            </a:r>
            <a:r>
              <a:rPr dirty="0" sz="12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45" y="583145"/>
            <a:ext cx="3241989" cy="1500320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2200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crashes:</a:t>
            </a:r>
            <a:r>
              <a:rPr dirty="0" sz="12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45" y="583145"/>
            <a:ext cx="3241989" cy="150032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16547" y="2275440"/>
            <a:ext cx="3084195" cy="34353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4C994C"/>
                </a:solidFill>
                <a:latin typeface="Arial"/>
                <a:cs typeface="Arial"/>
              </a:rPr>
              <a:t>Scenario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happens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LEARN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4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2200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crashes:</a:t>
            </a:r>
            <a:r>
              <a:rPr dirty="0" sz="12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45" y="583145"/>
            <a:ext cx="3241989" cy="150032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16547" y="2275440"/>
            <a:ext cx="3167380" cy="74993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4C994C"/>
                </a:solidFill>
                <a:latin typeface="Arial"/>
                <a:cs typeface="Arial"/>
              </a:rPr>
              <a:t>Scenario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happens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LEARN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4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lost?</a:t>
            </a:r>
            <a:endParaRPr sz="9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  <a:spcBef>
                <a:spcPts val="105"/>
              </a:spcBef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learned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baseline="27777" sz="1050" spc="-37" i="1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959860" cy="798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Paxos: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fundamental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rule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General</a:t>
            </a:r>
            <a:r>
              <a:rPr dirty="0" sz="1000" spc="-5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C80000"/>
                </a:solidFill>
                <a:latin typeface="Arial"/>
                <a:cs typeface="Arial"/>
              </a:rPr>
              <a:t>rule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Paxos,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  <a:p>
            <a:pPr marL="267335">
              <a:lnSpc>
                <a:spcPct val="100000"/>
              </a:lnSpc>
              <a:spcBef>
                <a:spcPts val="125"/>
              </a:spcBef>
            </a:pPr>
            <a:r>
              <a:rPr dirty="0" sz="700" spc="45">
                <a:latin typeface="Arial"/>
                <a:cs typeface="Arial"/>
              </a:rPr>
              <a:t>LEARN</a:t>
            </a:r>
            <a:r>
              <a:rPr dirty="0" sz="900" spc="45">
                <a:latin typeface="Arial"/>
                <a:cs typeface="Arial"/>
              </a:rPr>
              <a:t>(</a:t>
            </a:r>
            <a:r>
              <a:rPr dirty="0" sz="900" spc="45" i="1">
                <a:latin typeface="Arial"/>
                <a:cs typeface="Arial"/>
              </a:rPr>
              <a:t>o</a:t>
            </a:r>
            <a:r>
              <a:rPr dirty="0" sz="900" spc="45">
                <a:latin typeface="Arial"/>
                <a:cs typeface="Arial"/>
              </a:rPr>
              <a:t>)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10">
                <a:latin typeface="Arial"/>
                <a:cs typeface="Arial"/>
              </a:rPr>
              <a:t> nonfaulty servers.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Failure</a:t>
            </a:r>
            <a:r>
              <a:rPr dirty="0" spc="-35"/>
              <a:t> </a:t>
            </a:r>
            <a:r>
              <a:rPr dirty="0" spc="-10"/>
              <a:t>detection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99476"/>
            <a:ext cx="3929379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Practice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Reliable failure detection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practically impossible.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solution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set</a:t>
            </a:r>
            <a:r>
              <a:rPr dirty="0" sz="900" spc="-10">
                <a:latin typeface="Arial"/>
                <a:cs typeface="Arial"/>
              </a:rPr>
              <a:t> timeouts,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account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Failure</a:t>
            </a:r>
            <a:r>
              <a:rPr dirty="0" spc="-35"/>
              <a:t> </a:t>
            </a:r>
            <a:r>
              <a:rPr dirty="0" spc="-10"/>
              <a:t>detection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99476"/>
            <a:ext cx="3929379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Practice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Reliable failure detection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practically impossible.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solution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set</a:t>
            </a:r>
            <a:r>
              <a:rPr dirty="0" sz="900" spc="-10">
                <a:latin typeface="Arial"/>
                <a:cs typeface="Arial"/>
              </a:rPr>
              <a:t> timeouts,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account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45" y="1128660"/>
            <a:ext cx="3241989" cy="1200809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026920" cy="645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Required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"/>
              </a:spcBef>
            </a:pPr>
            <a:r>
              <a:rPr dirty="0" sz="900" spc="-10">
                <a:latin typeface="Arial"/>
                <a:cs typeface="Arial"/>
              </a:rPr>
              <a:t>Paxos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three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Required</a:t>
            </a:r>
            <a:r>
              <a:rPr dirty="0" spc="-45"/>
              <a:t> </a:t>
            </a:r>
            <a:r>
              <a:rPr dirty="0"/>
              <a:t>number</a:t>
            </a:r>
            <a:r>
              <a:rPr dirty="0" spc="-45"/>
              <a:t> </a:t>
            </a:r>
            <a:r>
              <a:rPr dirty="0"/>
              <a:t>of</a:t>
            </a:r>
            <a:r>
              <a:rPr dirty="0" spc="-40"/>
              <a:t> </a:t>
            </a:r>
            <a:r>
              <a:rPr dirty="0" spc="-10"/>
              <a:t>servers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128" y="499307"/>
            <a:ext cx="3873500" cy="108013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dirty="0" sz="900" spc="-10">
                <a:latin typeface="Arial"/>
                <a:cs typeface="Arial"/>
              </a:rPr>
              <a:t>Paxos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three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Adapted</a:t>
            </a:r>
            <a:r>
              <a:rPr dirty="0" sz="1000" spc="-5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fundamental</a:t>
            </a:r>
            <a:r>
              <a:rPr dirty="0" sz="1000" spc="-5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C80000"/>
                </a:solidFill>
                <a:latin typeface="Arial"/>
                <a:cs typeface="Arial"/>
              </a:rPr>
              <a:t>rule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Paxos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three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(other)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700" spc="45">
                <a:latin typeface="Arial"/>
                <a:cs typeface="Arial"/>
              </a:rPr>
              <a:t>LEARN</a:t>
            </a:r>
            <a:r>
              <a:rPr dirty="0" sz="900" spc="45">
                <a:latin typeface="Arial"/>
                <a:cs typeface="Arial"/>
              </a:rPr>
              <a:t>(</a:t>
            </a:r>
            <a:r>
              <a:rPr dirty="0" sz="900" spc="45" i="1">
                <a:latin typeface="Arial"/>
                <a:cs typeface="Arial"/>
              </a:rPr>
              <a:t>o</a:t>
            </a:r>
            <a:r>
              <a:rPr dirty="0" sz="900" spc="45">
                <a:latin typeface="Arial"/>
                <a:cs typeface="Arial"/>
              </a:rPr>
              <a:t>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majority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Reliability</a:t>
            </a:r>
            <a:r>
              <a:rPr dirty="0" spc="-65"/>
              <a:t> </a:t>
            </a:r>
            <a:r>
              <a:rPr dirty="0"/>
              <a:t>versus</a:t>
            </a:r>
            <a:r>
              <a:rPr dirty="0" spc="-65"/>
              <a:t> </a:t>
            </a:r>
            <a:r>
              <a:rPr dirty="0" spc="-10"/>
              <a:t>availability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682" y="466654"/>
            <a:ext cx="3955415" cy="1474470"/>
          </a:xfrm>
          <a:prstGeom prst="rect">
            <a:avLst/>
          </a:prstGeom>
        </p:spPr>
        <p:txBody>
          <a:bodyPr wrap="square" lIns="0" tIns="60325" rIns="0" bIns="0" rtlCol="0" vert="horz">
            <a:spAutoFit/>
          </a:bodyPr>
          <a:lstStyle/>
          <a:p>
            <a:pPr marL="29209">
              <a:lnSpc>
                <a:spcPct val="100000"/>
              </a:lnSpc>
              <a:spcBef>
                <a:spcPts val="47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000" spc="-19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of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  <a:spcBef>
                <a:spcPts val="335"/>
              </a:spcBef>
            </a:pPr>
            <a:r>
              <a:rPr dirty="0" sz="900" spc="-10">
                <a:latin typeface="Arial"/>
                <a:cs typeface="Arial"/>
              </a:rPr>
              <a:t>Conditional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probability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10">
                <a:latin typeface="Arial"/>
                <a:cs typeface="Arial"/>
              </a:rPr>
              <a:t> functioning correctly </a:t>
            </a:r>
            <a:r>
              <a:rPr dirty="0" sz="900">
                <a:latin typeface="Arial"/>
                <a:cs typeface="Arial"/>
              </a:rPr>
              <a:t>during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[0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55">
                <a:latin typeface="Arial"/>
                <a:cs typeface="Arial"/>
              </a:rPr>
              <a:t>)</a:t>
            </a:r>
            <a:r>
              <a:rPr dirty="0" sz="900" spc="-10">
                <a:latin typeface="Arial"/>
                <a:cs typeface="Arial"/>
              </a:rPr>
              <a:t> given</a:t>
            </a:r>
            <a:endParaRPr sz="9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  <a:spcBef>
                <a:spcPts val="125"/>
              </a:spcBef>
            </a:pP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functioning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correctly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</a:t>
            </a:r>
            <a:r>
              <a:rPr dirty="0" sz="900" spc="5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0.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</a:pP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dirty="0" sz="1000" spc="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metrics</a:t>
            </a:r>
            <a:endParaRPr sz="1000">
              <a:latin typeface="Arial"/>
              <a:cs typeface="Arial"/>
            </a:endParaRPr>
          </a:p>
          <a:p>
            <a:pPr marL="28194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Mean</a:t>
            </a:r>
            <a:r>
              <a:rPr dirty="0" sz="900" spc="-4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65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900" spc="-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Failure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MTTF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average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fails.</a:t>
            </a:r>
            <a:endParaRPr sz="900">
              <a:latin typeface="Arial"/>
              <a:cs typeface="Arial"/>
            </a:endParaRPr>
          </a:p>
          <a:p>
            <a:pPr marL="281940" marR="247015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Mean</a:t>
            </a:r>
            <a:r>
              <a:rPr dirty="0" sz="900" spc="-4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65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900" spc="-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Repair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MTTR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average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repair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component.</a:t>
            </a:r>
            <a:endParaRPr sz="900">
              <a:latin typeface="Arial"/>
              <a:cs typeface="Arial"/>
            </a:endParaRPr>
          </a:p>
          <a:p>
            <a:pPr marL="28194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Mean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Between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MTBF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Simply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MTTF</a:t>
            </a:r>
            <a:r>
              <a:rPr dirty="0" sz="900" spc="-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+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 i="1">
                <a:latin typeface="Arial"/>
                <a:cs typeface="Arial"/>
              </a:rPr>
              <a:t>MTTR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508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concepts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Required</a:t>
            </a:r>
            <a:r>
              <a:rPr dirty="0" spc="-45"/>
              <a:t> </a:t>
            </a:r>
            <a:r>
              <a:rPr dirty="0"/>
              <a:t>number</a:t>
            </a:r>
            <a:r>
              <a:rPr dirty="0" spc="-45"/>
              <a:t> </a:t>
            </a:r>
            <a:r>
              <a:rPr dirty="0"/>
              <a:t>of</a:t>
            </a:r>
            <a:r>
              <a:rPr dirty="0" spc="-40"/>
              <a:t> </a:t>
            </a:r>
            <a:r>
              <a:rPr dirty="0" spc="-10"/>
              <a:t>servers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428" y="514774"/>
            <a:ext cx="3880485" cy="11703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before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taking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000">
              <a:latin typeface="Arial"/>
              <a:cs typeface="Arial"/>
            </a:endParaRPr>
          </a:p>
          <a:p>
            <a:pPr marL="282575" indent="-121285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 spc="-10">
                <a:latin typeface="Arial"/>
                <a:cs typeface="Arial"/>
              </a:rPr>
              <a:t>Initially,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leader.</a:t>
            </a:r>
            <a:endParaRPr sz="900">
              <a:latin typeface="Arial"/>
              <a:cs typeface="Arial"/>
            </a:endParaRPr>
          </a:p>
          <a:p>
            <a:pPr marL="282575" marR="177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7940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reliably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has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from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miss.</a:t>
            </a:r>
            <a:endParaRPr sz="900">
              <a:latin typeface="Arial"/>
              <a:cs typeface="Arial"/>
            </a:endParaRPr>
          </a:p>
          <a:p>
            <a:pPr marL="282575" marR="1905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7749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elected,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remaining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follow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strictly</a:t>
            </a:r>
            <a:r>
              <a:rPr dirty="0" sz="9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deterministic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algorithm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27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S</a:t>
            </a:r>
            <a:r>
              <a:rPr dirty="0" baseline="-15873" sz="1050" spc="-15" i="1">
                <a:latin typeface="Arial"/>
                <a:cs typeface="Arial"/>
              </a:rPr>
              <a:t>3</a:t>
            </a:r>
            <a:r>
              <a:rPr dirty="0" baseline="-15873" sz="1050" spc="-165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765" indent="-11747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7940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cannot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asked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help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resolve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situation.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Required</a:t>
            </a:r>
            <a:r>
              <a:rPr dirty="0" spc="-45"/>
              <a:t> </a:t>
            </a:r>
            <a:r>
              <a:rPr dirty="0"/>
              <a:t>number</a:t>
            </a:r>
            <a:r>
              <a:rPr dirty="0" spc="-45"/>
              <a:t> </a:t>
            </a:r>
            <a:r>
              <a:rPr dirty="0"/>
              <a:t>of</a:t>
            </a:r>
            <a:r>
              <a:rPr dirty="0" spc="-40"/>
              <a:t> </a:t>
            </a:r>
            <a:r>
              <a:rPr dirty="0" spc="-10"/>
              <a:t>servers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09194" y="514774"/>
            <a:ext cx="3914140" cy="1803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6355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before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taking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0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dirty="0" sz="900" spc="-10">
                <a:latin typeface="Arial"/>
                <a:cs typeface="Arial"/>
              </a:rPr>
              <a:t>Initially,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leader.</a:t>
            </a:r>
            <a:endParaRPr sz="900">
              <a:latin typeface="Arial"/>
              <a:cs typeface="Arial"/>
            </a:endParaRPr>
          </a:p>
          <a:p>
            <a:pPr marL="303530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reliably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has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from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miss.</a:t>
            </a:r>
            <a:endParaRPr sz="900">
              <a:latin typeface="Arial"/>
              <a:cs typeface="Arial"/>
            </a:endParaRPr>
          </a:p>
          <a:p>
            <a:pPr marL="303530" marR="3175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elected,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remaining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follow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strictly</a:t>
            </a:r>
            <a:r>
              <a:rPr dirty="0" sz="9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deterministic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algorithm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27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S</a:t>
            </a:r>
            <a:r>
              <a:rPr dirty="0" baseline="-15873" sz="1050" spc="-15" i="1">
                <a:latin typeface="Arial"/>
                <a:cs typeface="Arial"/>
              </a:rPr>
              <a:t>3</a:t>
            </a:r>
            <a:r>
              <a:rPr dirty="0" baseline="-15873" sz="1050" spc="-165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97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cannot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asked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help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resolve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situation.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50800" marR="5270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either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S</a:t>
            </a:r>
            <a:r>
              <a:rPr dirty="0" baseline="-15873" sz="1050" spc="-15" i="1">
                <a:latin typeface="Arial"/>
                <a:cs typeface="Arial"/>
              </a:rPr>
              <a:t>3</a:t>
            </a:r>
            <a:r>
              <a:rPr dirty="0" baseline="-15873" sz="1050" spc="-16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crashes,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Paxos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behave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correctly: </a:t>
            </a:r>
            <a:r>
              <a:rPr dirty="0" sz="900">
                <a:latin typeface="Arial"/>
                <a:cs typeface="Arial"/>
              </a:rPr>
              <a:t>operations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order.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234442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executing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350" spc="-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27777" sz="135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Leader</a:t>
            </a:r>
            <a:r>
              <a:rPr dirty="0" spc="-45"/>
              <a:t> </a:t>
            </a:r>
            <a:r>
              <a:rPr dirty="0"/>
              <a:t>crashes</a:t>
            </a:r>
            <a:r>
              <a:rPr dirty="0" spc="-45"/>
              <a:t> </a:t>
            </a:r>
            <a:r>
              <a:rPr dirty="0"/>
              <a:t>after</a:t>
            </a:r>
            <a:r>
              <a:rPr dirty="0" spc="-45"/>
              <a:t> </a:t>
            </a:r>
            <a:r>
              <a:rPr dirty="0" spc="-10"/>
              <a:t>executing</a:t>
            </a:r>
            <a:r>
              <a:rPr dirty="0" spc="-45"/>
              <a:t> </a:t>
            </a:r>
            <a:r>
              <a:rPr dirty="0" spc="-25" i="1">
                <a:latin typeface="Arial"/>
                <a:cs typeface="Arial"/>
              </a:rPr>
              <a:t>o</a:t>
            </a:r>
            <a:r>
              <a:rPr dirty="0" baseline="27777" sz="1350" spc="-37" i="1">
                <a:latin typeface="Arial"/>
                <a:cs typeface="Arial"/>
              </a:rPr>
              <a:t>1</a:t>
            </a:r>
            <a:endParaRPr baseline="27777" sz="13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514774"/>
            <a:ext cx="3838575" cy="11690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5873" sz="1050" spc="20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completely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ignorant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activity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spc="-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5873" sz="105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received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1),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detects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crash,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becomes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leader.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never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received</a:t>
            </a:r>
            <a:r>
              <a:rPr dirty="0" sz="900" spc="6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35" i="1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1).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2</a:t>
            </a:r>
            <a:r>
              <a:rPr dirty="0" baseline="27777" sz="1050" spc="-142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,</a:t>
            </a:r>
            <a:r>
              <a:rPr dirty="0" sz="900" spc="-1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2)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70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sees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unexpected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timestamp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tells</a:t>
            </a:r>
            <a:endParaRPr sz="900">
              <a:latin typeface="Arial"/>
              <a:cs typeface="Arial"/>
            </a:endParaRPr>
          </a:p>
          <a:p>
            <a:pPr marL="278130">
              <a:lnSpc>
                <a:spcPct val="100000"/>
              </a:lnSpc>
              <a:spcBef>
                <a:spcPts val="125"/>
              </a:spcBef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missed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baseline="27777" sz="1050" spc="-37" i="1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retransmits</a:t>
            </a:r>
            <a:r>
              <a:rPr dirty="0" sz="900" spc="6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1),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allowing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catch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up.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Leader</a:t>
            </a:r>
            <a:r>
              <a:rPr dirty="0" spc="-45"/>
              <a:t> </a:t>
            </a:r>
            <a:r>
              <a:rPr dirty="0"/>
              <a:t>crashes</a:t>
            </a:r>
            <a:r>
              <a:rPr dirty="0" spc="-45"/>
              <a:t> </a:t>
            </a:r>
            <a:r>
              <a:rPr dirty="0"/>
              <a:t>after</a:t>
            </a:r>
            <a:r>
              <a:rPr dirty="0" spc="-45"/>
              <a:t> </a:t>
            </a:r>
            <a:r>
              <a:rPr dirty="0" spc="-10"/>
              <a:t>executing</a:t>
            </a:r>
            <a:r>
              <a:rPr dirty="0" spc="-45"/>
              <a:t> </a:t>
            </a:r>
            <a:r>
              <a:rPr dirty="0" spc="-25" i="1">
                <a:latin typeface="Arial"/>
                <a:cs typeface="Arial"/>
              </a:rPr>
              <a:t>o</a:t>
            </a:r>
            <a:r>
              <a:rPr dirty="0" baseline="27777" sz="1350" spc="-37" i="1">
                <a:latin typeface="Arial"/>
                <a:cs typeface="Arial"/>
              </a:rPr>
              <a:t>1</a:t>
            </a:r>
            <a:endParaRPr baseline="27777" sz="13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514774"/>
            <a:ext cx="3838575" cy="22948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5873" sz="1050" spc="20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completely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ignorant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activity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spc="-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5873" sz="105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received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1),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detects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crash,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becomes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leader.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never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received</a:t>
            </a:r>
            <a:r>
              <a:rPr dirty="0" sz="900" spc="6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o,</a:t>
            </a:r>
            <a:r>
              <a:rPr dirty="0" sz="900" spc="-135" i="1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1).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2</a:t>
            </a:r>
            <a:r>
              <a:rPr dirty="0" baseline="27777" sz="1050" spc="-142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,</a:t>
            </a:r>
            <a:r>
              <a:rPr dirty="0" sz="900" spc="-1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2)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70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sees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unexpected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timestamp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tells</a:t>
            </a:r>
            <a:endParaRPr sz="900">
              <a:latin typeface="Arial"/>
              <a:cs typeface="Arial"/>
            </a:endParaRPr>
          </a:p>
          <a:p>
            <a:pPr marL="278130">
              <a:lnSpc>
                <a:spcPct val="100000"/>
              </a:lnSpc>
              <a:spcBef>
                <a:spcPts val="125"/>
              </a:spcBef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missed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baseline="27777" sz="1050" spc="-37" i="1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retransmits</a:t>
            </a:r>
            <a:r>
              <a:rPr dirty="0" sz="900" spc="6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1),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allowing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catch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up.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5873" sz="1050" spc="47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10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3333B2"/>
                </a:solidFill>
                <a:latin typeface="Arial"/>
                <a:cs typeface="Arial"/>
              </a:rPr>
              <a:t>ACCEPT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05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12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1)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3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became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leader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9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6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54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retransmits</a:t>
            </a:r>
            <a:r>
              <a:rPr dirty="0" sz="900" spc="65">
                <a:latin typeface="Arial"/>
                <a:cs typeface="Arial"/>
              </a:rPr>
              <a:t> </a:t>
            </a:r>
            <a:r>
              <a:rPr dirty="0" sz="700" spc="-10">
                <a:latin typeface="Arial"/>
                <a:cs typeface="Arial"/>
              </a:rPr>
              <a:t>LEARN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 i="1">
                <a:latin typeface="Arial"/>
                <a:cs typeface="Arial"/>
              </a:rPr>
              <a:t>o</a:t>
            </a:r>
            <a:r>
              <a:rPr dirty="0" baseline="27777" sz="1050" spc="-15" i="1">
                <a:latin typeface="Arial"/>
                <a:cs typeface="Arial"/>
              </a:rPr>
              <a:t>1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2</a:t>
            </a:r>
            <a:r>
              <a:rPr dirty="0" baseline="27777" sz="1050" spc="-142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,</a:t>
            </a:r>
            <a:r>
              <a:rPr dirty="0" sz="900" spc="-15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7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tells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apparently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missed</a:t>
            </a:r>
            <a:endParaRPr sz="900">
              <a:latin typeface="Arial"/>
              <a:cs typeface="Arial"/>
            </a:endParaRPr>
          </a:p>
          <a:p>
            <a:pPr marL="277495">
              <a:lnSpc>
                <a:spcPct val="100000"/>
              </a:lnSpc>
              <a:spcBef>
                <a:spcPts val="125"/>
              </a:spcBef>
            </a:pP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29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catch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up.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953510" cy="1412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sending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50">
                <a:solidFill>
                  <a:srgbClr val="3333B2"/>
                </a:solidFill>
                <a:latin typeface="Arial"/>
                <a:cs typeface="Arial"/>
              </a:rPr>
              <a:t>ACCEPT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35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18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1)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5873" sz="1050" spc="20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completely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ignorant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activity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spc="-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5873" sz="1050">
              <a:latin typeface="Arial"/>
              <a:cs typeface="Arial"/>
            </a:endParaRPr>
          </a:p>
          <a:p>
            <a:pPr marL="289560" marR="30480" indent="-3810">
              <a:lnSpc>
                <a:spcPct val="111600"/>
              </a:lnSpc>
              <a:spcBef>
                <a:spcPts val="185"/>
              </a:spcBef>
            </a:pP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announces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2</a:t>
            </a:r>
            <a:r>
              <a:rPr dirty="0" baseline="27777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accepted,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notice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 </a:t>
            </a:r>
            <a:r>
              <a:rPr dirty="0" sz="900">
                <a:latin typeface="Arial"/>
                <a:cs typeface="Arial"/>
              </a:rPr>
              <a:t>missed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help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5873" sz="1050" spc="40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had</a:t>
            </a:r>
            <a:r>
              <a:rPr dirty="0" sz="10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10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3333B2"/>
                </a:solidFill>
                <a:latin typeface="Arial"/>
                <a:cs typeface="Arial"/>
              </a:rPr>
              <a:t>ACCEPT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05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14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1)</a:t>
            </a:r>
            <a:endParaRPr sz="1000">
              <a:latin typeface="Arial"/>
              <a:cs typeface="Arial"/>
            </a:endParaRPr>
          </a:p>
          <a:p>
            <a:pPr marL="289560" marR="40005" indent="-3810">
              <a:lnSpc>
                <a:spcPct val="111600"/>
              </a:lnSpc>
              <a:spcBef>
                <a:spcPts val="210"/>
              </a:spcBef>
            </a:pP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proposes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stale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timestamp, </a:t>
            </a:r>
            <a:r>
              <a:rPr dirty="0" sz="900">
                <a:latin typeface="Arial"/>
                <a:cs typeface="Arial"/>
              </a:rPr>
              <a:t>allowing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tell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missed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baseline="27777" sz="1050" spc="-37" i="1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Leader</a:t>
            </a:r>
            <a:r>
              <a:rPr dirty="0" spc="45"/>
              <a:t> </a:t>
            </a:r>
            <a:r>
              <a:rPr dirty="0"/>
              <a:t>crashes</a:t>
            </a:r>
            <a:r>
              <a:rPr dirty="0" spc="45"/>
              <a:t> </a:t>
            </a:r>
            <a:r>
              <a:rPr dirty="0"/>
              <a:t>after</a:t>
            </a:r>
            <a:r>
              <a:rPr dirty="0" spc="45"/>
              <a:t> </a:t>
            </a:r>
            <a:r>
              <a:rPr dirty="0"/>
              <a:t>sending</a:t>
            </a:r>
            <a:r>
              <a:rPr dirty="0" spc="80"/>
              <a:t> </a:t>
            </a:r>
            <a:r>
              <a:rPr dirty="0" sz="950"/>
              <a:t>ACCEPT</a:t>
            </a:r>
            <a:r>
              <a:rPr dirty="0"/>
              <a:t>(</a:t>
            </a:r>
            <a:r>
              <a:rPr dirty="0" i="1">
                <a:latin typeface="Arial"/>
                <a:cs typeface="Arial"/>
              </a:rPr>
              <a:t>o</a:t>
            </a:r>
            <a:r>
              <a:rPr dirty="0" baseline="27777" sz="1350" i="1">
                <a:latin typeface="Arial"/>
                <a:cs typeface="Arial"/>
              </a:rPr>
              <a:t>1</a:t>
            </a:r>
            <a:r>
              <a:rPr dirty="0" sz="1200" i="1">
                <a:latin typeface="Arial"/>
                <a:cs typeface="Arial"/>
              </a:rPr>
              <a:t>,</a:t>
            </a:r>
            <a:r>
              <a:rPr dirty="0" sz="1200" spc="-185" i="1">
                <a:latin typeface="Arial"/>
                <a:cs typeface="Arial"/>
              </a:rPr>
              <a:t> </a:t>
            </a:r>
            <a:r>
              <a:rPr dirty="0" sz="1200" spc="-25"/>
              <a:t>1)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30847" y="470520"/>
            <a:ext cx="3827779" cy="169926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445"/>
              </a:spcBef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5873" sz="1050" spc="20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completely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ignorant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activity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spc="-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5873" sz="1050">
              <a:latin typeface="Arial"/>
              <a:cs typeface="Arial"/>
            </a:endParaRPr>
          </a:p>
          <a:p>
            <a:pPr marL="28575" marR="165100" indent="-3810">
              <a:lnSpc>
                <a:spcPct val="111600"/>
              </a:lnSpc>
              <a:spcBef>
                <a:spcPts val="180"/>
              </a:spcBef>
            </a:pP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announces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2</a:t>
            </a:r>
            <a:r>
              <a:rPr dirty="0" baseline="27777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accepted,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notice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 </a:t>
            </a:r>
            <a:r>
              <a:rPr dirty="0" sz="900">
                <a:latin typeface="Arial"/>
                <a:cs typeface="Arial"/>
              </a:rPr>
              <a:t>missed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help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815"/>
              </a:spcBef>
            </a:pP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5873" sz="1050" spc="40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had</a:t>
            </a:r>
            <a:r>
              <a:rPr dirty="0" sz="10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10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3333B2"/>
                </a:solidFill>
                <a:latin typeface="Arial"/>
                <a:cs typeface="Arial"/>
              </a:rPr>
              <a:t>ACCEPT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05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14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1)</a:t>
            </a:r>
            <a:endParaRPr sz="1000">
              <a:latin typeface="Arial"/>
              <a:cs typeface="Arial"/>
            </a:endParaRPr>
          </a:p>
          <a:p>
            <a:pPr marL="28575" marR="175260" indent="-3810">
              <a:lnSpc>
                <a:spcPct val="111600"/>
              </a:lnSpc>
              <a:spcBef>
                <a:spcPts val="210"/>
              </a:spcBef>
            </a:pP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proposes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stale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timestamp, </a:t>
            </a:r>
            <a:r>
              <a:rPr dirty="0" sz="900">
                <a:latin typeface="Arial"/>
                <a:cs typeface="Arial"/>
              </a:rPr>
              <a:t>allowing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tell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missed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baseline="27777" sz="1050" spc="-37" i="1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575" marR="1778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Paxos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three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behaves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correctly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single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crashes, </a:t>
            </a:r>
            <a:r>
              <a:rPr dirty="0" sz="900">
                <a:latin typeface="Arial"/>
                <a:cs typeface="Arial"/>
              </a:rPr>
              <a:t>regardless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took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place.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53543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detections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9494" y="481917"/>
            <a:ext cx="3840617" cy="173055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21894" y="2442589"/>
            <a:ext cx="3964304" cy="649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38100" marR="30480">
              <a:lnSpc>
                <a:spcPts val="1210"/>
              </a:lnSpc>
              <a:spcBef>
                <a:spcPts val="35"/>
              </a:spcBef>
            </a:pP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9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receives</a:t>
            </a:r>
            <a:r>
              <a:rPr dirty="0" sz="900" spc="7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1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1),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much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later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than</a:t>
            </a:r>
            <a:r>
              <a:rPr dirty="0" sz="900" spc="7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ACCEPT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baseline="27777" sz="1050" i="1">
                <a:latin typeface="Arial"/>
                <a:cs typeface="Arial"/>
              </a:rPr>
              <a:t>2</a:t>
            </a:r>
            <a:r>
              <a:rPr dirty="0" baseline="27777" sz="1050" spc="-135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,</a:t>
            </a:r>
            <a:r>
              <a:rPr dirty="0" sz="900" spc="-1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1).</a:t>
            </a:r>
            <a:r>
              <a:rPr dirty="0" sz="900" spc="1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knew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who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current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could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safely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reject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delayed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300" i="1">
                <a:latin typeface="Menlo"/>
                <a:cs typeface="Menlo"/>
              </a:rPr>
              <a:t>⇒ </a:t>
            </a:r>
            <a:r>
              <a:rPr dirty="0" sz="900">
                <a:latin typeface="Arial"/>
                <a:cs typeface="Arial"/>
              </a:rPr>
              <a:t>leaders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include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their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75450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progress?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3171" y="483172"/>
            <a:ext cx="3540511" cy="1499945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75450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progress?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3171" y="483172"/>
            <a:ext cx="3540511" cy="1499945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16547" y="2074021"/>
            <a:ext cx="3917315" cy="80264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39370" marR="30480" indent="-190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6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over,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outstanding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operations </a:t>
            </a:r>
            <a:r>
              <a:rPr dirty="0" sz="900">
                <a:latin typeface="Arial"/>
                <a:cs typeface="Arial"/>
              </a:rPr>
              <a:t>initiated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baseline="-15873" sz="1050" spc="104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properly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flushed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i.e.,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enough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 </a:t>
            </a:r>
            <a:r>
              <a:rPr dirty="0" sz="900">
                <a:latin typeface="Arial"/>
                <a:cs typeface="Arial"/>
              </a:rPr>
              <a:t>This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requires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explicit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leadership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takeover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are </a:t>
            </a:r>
            <a:r>
              <a:rPr dirty="0" sz="900">
                <a:latin typeface="Arial"/>
                <a:cs typeface="Arial"/>
              </a:rPr>
              <a:t>informed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48450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Paxos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Reliability</a:t>
            </a:r>
            <a:r>
              <a:rPr dirty="0" spc="-65"/>
              <a:t> </a:t>
            </a:r>
            <a:r>
              <a:rPr dirty="0"/>
              <a:t>versus</a:t>
            </a:r>
            <a:r>
              <a:rPr dirty="0" spc="-65"/>
              <a:t> </a:t>
            </a:r>
            <a:r>
              <a:rPr dirty="0" spc="-10"/>
              <a:t>availability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292328" y="466654"/>
            <a:ext cx="3869690" cy="1507490"/>
          </a:xfrm>
          <a:prstGeom prst="rect">
            <a:avLst/>
          </a:prstGeom>
        </p:spPr>
        <p:txBody>
          <a:bodyPr wrap="square" lIns="0" tIns="6032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47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Availability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000" spc="-19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of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335"/>
              </a:spcBef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Average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fraction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up-and-</a:t>
            </a:r>
            <a:r>
              <a:rPr dirty="0" sz="900">
                <a:latin typeface="Arial"/>
                <a:cs typeface="Arial"/>
              </a:rPr>
              <a:t>running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[0</a:t>
            </a:r>
            <a:r>
              <a:rPr dirty="0" sz="900" i="1">
                <a:latin typeface="Arial"/>
                <a:cs typeface="Arial"/>
              </a:rPr>
              <a:t>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320675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321310" algn="l"/>
              </a:tabLst>
            </a:pPr>
            <a:r>
              <a:rPr dirty="0" sz="900" spc="-10">
                <a:latin typeface="Arial"/>
                <a:cs typeface="Arial"/>
              </a:rPr>
              <a:t>Long-</a:t>
            </a:r>
            <a:r>
              <a:rPr dirty="0" sz="900">
                <a:latin typeface="Arial"/>
                <a:cs typeface="Arial"/>
              </a:rPr>
              <a:t>term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availability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75">
                <a:latin typeface="Arial"/>
                <a:cs typeface="Arial"/>
              </a:rPr>
              <a:t> </a:t>
            </a:r>
            <a:r>
              <a:rPr dirty="0" sz="900" spc="-20" i="1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(∞)</a:t>
            </a:r>
            <a:endParaRPr sz="900">
              <a:latin typeface="Arial"/>
              <a:cs typeface="Arial"/>
            </a:endParaRPr>
          </a:p>
          <a:p>
            <a:pPr marL="320675" indent="-121285">
              <a:lnSpc>
                <a:spcPts val="955"/>
              </a:lnSpc>
              <a:spcBef>
                <a:spcPts val="290"/>
              </a:spcBef>
              <a:buClr>
                <a:srgbClr val="3333B2"/>
              </a:buClr>
              <a:buFont typeface="Menlo"/>
              <a:buChar char="•"/>
              <a:tabLst>
                <a:tab pos="321310" algn="l"/>
                <a:tab pos="1541145" algn="l"/>
                <a:tab pos="2039620" algn="l"/>
              </a:tabLst>
            </a:pPr>
            <a:r>
              <a:rPr dirty="0" baseline="-21604" sz="1350">
                <a:solidFill>
                  <a:srgbClr val="C80000"/>
                </a:solidFill>
                <a:latin typeface="Arial"/>
                <a:cs typeface="Arial"/>
              </a:rPr>
              <a:t>Note:</a:t>
            </a:r>
            <a:r>
              <a:rPr dirty="0" baseline="-21604" sz="1350" spc="97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baseline="-21604" sz="1350" i="1">
                <a:latin typeface="Arial"/>
                <a:cs typeface="Arial"/>
              </a:rPr>
              <a:t>A</a:t>
            </a:r>
            <a:r>
              <a:rPr dirty="0" baseline="-21604" sz="1350" spc="-75" i="1">
                <a:latin typeface="Arial"/>
                <a:cs typeface="Arial"/>
              </a:rPr>
              <a:t> </a:t>
            </a:r>
            <a:r>
              <a:rPr dirty="0" baseline="-21604" sz="1350" spc="277">
                <a:latin typeface="Arial"/>
                <a:cs typeface="Arial"/>
              </a:rPr>
              <a:t>=</a:t>
            </a:r>
            <a:r>
              <a:rPr dirty="0" baseline="-21604" sz="1350" spc="157">
                <a:latin typeface="Arial"/>
                <a:cs typeface="Arial"/>
              </a:rPr>
              <a:t> </a:t>
            </a:r>
            <a:r>
              <a:rPr dirty="0" u="sng" sz="90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MTTF</a:t>
            </a:r>
            <a:r>
              <a:rPr dirty="0" sz="900" spc="105" i="1">
                <a:latin typeface="Arial"/>
                <a:cs typeface="Arial"/>
              </a:rPr>
              <a:t> </a:t>
            </a:r>
            <a:r>
              <a:rPr dirty="0" baseline="-21604" sz="1350" spc="277">
                <a:latin typeface="Arial"/>
                <a:cs typeface="Arial"/>
              </a:rPr>
              <a:t>=</a:t>
            </a:r>
            <a:r>
              <a:rPr dirty="0" baseline="-21604" sz="1350" spc="112">
                <a:latin typeface="Arial"/>
                <a:cs typeface="Arial"/>
              </a:rPr>
              <a:t> </a:t>
            </a:r>
            <a:r>
              <a:rPr dirty="0" u="sng" sz="9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900" spc="-2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MTTF</a:t>
            </a:r>
            <a:r>
              <a:rPr dirty="0" u="sng" sz="90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900">
              <a:latin typeface="Arial"/>
              <a:cs typeface="Arial"/>
            </a:endParaRPr>
          </a:p>
          <a:p>
            <a:pPr marL="864235">
              <a:lnSpc>
                <a:spcPts val="955"/>
              </a:lnSpc>
              <a:tabLst>
                <a:tab pos="1346200" algn="l"/>
              </a:tabLst>
            </a:pPr>
            <a:r>
              <a:rPr dirty="0" sz="900" spc="-20" i="1">
                <a:latin typeface="Arial"/>
                <a:cs typeface="Arial"/>
              </a:rPr>
              <a:t>MTBF</a:t>
            </a:r>
            <a:r>
              <a:rPr dirty="0" sz="900" i="1">
                <a:latin typeface="Arial"/>
                <a:cs typeface="Arial"/>
              </a:rPr>
              <a:t>	</a:t>
            </a:r>
            <a:r>
              <a:rPr dirty="0" sz="900" spc="-10" i="1">
                <a:latin typeface="Arial"/>
                <a:cs typeface="Arial"/>
              </a:rPr>
              <a:t>MTTF</a:t>
            </a:r>
            <a:r>
              <a:rPr dirty="0" sz="700" spc="-10">
                <a:latin typeface="Arial"/>
                <a:cs typeface="Arial"/>
              </a:rPr>
              <a:t>+</a:t>
            </a:r>
            <a:r>
              <a:rPr dirty="0" sz="900" spc="-10" i="1">
                <a:latin typeface="Arial"/>
                <a:cs typeface="Arial"/>
              </a:rPr>
              <a:t>MTTR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"/>
              <a:cs typeface="Arial"/>
            </a:endParaRPr>
          </a:p>
          <a:p>
            <a:pPr marL="6731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63500" marR="17780" indent="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availability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sense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accurate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notion</a:t>
            </a:r>
            <a:r>
              <a:rPr dirty="0" sz="900" spc="-25">
                <a:latin typeface="Arial"/>
                <a:cs typeface="Arial"/>
              </a:rPr>
              <a:t> of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508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concepts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954779" cy="798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under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arbitrary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semantics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64160" marR="5080" indent="-571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consider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is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inconsistent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6380" y="1075781"/>
            <a:ext cx="690416" cy="58905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69285" y="1075781"/>
            <a:ext cx="690416" cy="58905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992060" y="1729303"/>
            <a:ext cx="1039494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>
                <a:latin typeface="Arial"/>
                <a:cs typeface="Arial"/>
              </a:rPr>
              <a:t>Improper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forwarding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613046" y="1729303"/>
            <a:ext cx="100330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10">
                <a:latin typeface="Arial"/>
                <a:cs typeface="Arial"/>
              </a:rPr>
              <a:t>Different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6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6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4500" y="197711"/>
            <a:ext cx="4254500" cy="30232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under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arbitrary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semantics</a:t>
            </a:r>
            <a:endParaRPr sz="12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103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562610" indent="-11493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63245" algn="l"/>
              </a:tabLst>
            </a:pP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consider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primary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n</a:t>
            </a:r>
            <a:r>
              <a:rPr dirty="0" sz="900" spc="-114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20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backups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55" i="1">
                <a:latin typeface="Arial"/>
                <a:cs typeface="Arial"/>
              </a:rPr>
              <a:t>B</a:t>
            </a:r>
            <a:r>
              <a:rPr dirty="0" baseline="-15873" sz="1050" spc="82" i="1">
                <a:latin typeface="Arial"/>
                <a:cs typeface="Arial"/>
              </a:rPr>
              <a:t>1</a:t>
            </a:r>
            <a:r>
              <a:rPr dirty="0" sz="900" spc="55" i="1">
                <a:latin typeface="Arial"/>
                <a:cs typeface="Arial"/>
              </a:rPr>
              <a:t>,...,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20" i="1">
                <a:latin typeface="Arial"/>
                <a:cs typeface="Arial"/>
              </a:rPr>
              <a:t>B</a:t>
            </a:r>
            <a:r>
              <a:rPr dirty="0" baseline="-15873" sz="1050" spc="-30" i="1">
                <a:latin typeface="Arial"/>
                <a:cs typeface="Arial"/>
              </a:rPr>
              <a:t>n</a:t>
            </a:r>
            <a:r>
              <a:rPr dirty="0" baseline="-15873" sz="1050" spc="-30" i="1">
                <a:latin typeface="Menlo"/>
                <a:cs typeface="Menlo"/>
              </a:rPr>
              <a:t>−</a:t>
            </a:r>
            <a:r>
              <a:rPr dirty="0" baseline="-15873" sz="1050" spc="-30" i="1">
                <a:latin typeface="Arial"/>
                <a:cs typeface="Arial"/>
              </a:rPr>
              <a:t>1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64515" indent="-116839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5651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 spc="50" i="1">
                <a:latin typeface="Menlo"/>
                <a:cs typeface="Menlo"/>
              </a:rPr>
              <a:t>∈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Menlo"/>
                <a:cs typeface="Menlo"/>
              </a:rPr>
              <a:t>{</a:t>
            </a:r>
            <a:r>
              <a:rPr dirty="0" sz="900" i="1">
                <a:latin typeface="Arial"/>
                <a:cs typeface="Arial"/>
              </a:rPr>
              <a:t>T,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F</a:t>
            </a:r>
            <a:r>
              <a:rPr dirty="0" sz="900" i="1">
                <a:latin typeface="Menlo"/>
                <a:cs typeface="Menlo"/>
              </a:rPr>
              <a:t>}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P</a:t>
            </a:r>
            <a:endParaRPr sz="9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lost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detected.</a:t>
            </a:r>
            <a:endParaRPr sz="9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cannot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corrupted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beyond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detection.</a:t>
            </a:r>
            <a:endParaRPr sz="900">
              <a:latin typeface="Arial"/>
              <a:cs typeface="Arial"/>
            </a:endParaRPr>
          </a:p>
          <a:p>
            <a:pPr marL="5645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651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reliably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detect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its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sender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B2"/>
              </a:buClr>
              <a:buFont typeface="Menlo"/>
              <a:buChar char="•"/>
            </a:pPr>
            <a:endParaRPr sz="115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Byzantine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agreement: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endParaRPr sz="10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710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BA1:</a:t>
            </a:r>
            <a:r>
              <a:rPr dirty="0" sz="900" spc="20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stores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value.</a:t>
            </a:r>
            <a:endParaRPr sz="900">
              <a:latin typeface="Arial"/>
              <a:cs typeface="Arial"/>
            </a:endParaRPr>
          </a:p>
          <a:p>
            <a:pPr marL="625475" marR="127635" indent="-310515">
              <a:lnSpc>
                <a:spcPct val="111600"/>
              </a:lnSpc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BA2:</a:t>
            </a:r>
            <a:r>
              <a:rPr dirty="0" sz="900" spc="2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stores exactly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had</a:t>
            </a:r>
            <a:r>
              <a:rPr dirty="0" sz="900" spc="-10">
                <a:latin typeface="Arial"/>
                <a:cs typeface="Arial"/>
              </a:rPr>
              <a:t> sent.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564515" marR="43180" indent="-116839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 spc="-10">
                <a:latin typeface="Arial"/>
                <a:cs typeface="Arial"/>
              </a:rPr>
              <a:t>Primary</a:t>
            </a:r>
            <a:r>
              <a:rPr dirty="0" sz="900" spc="-5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faulty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30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BA1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says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backups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may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same,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different </a:t>
            </a:r>
            <a:r>
              <a:rPr dirty="0" sz="900">
                <a:latin typeface="Arial"/>
                <a:cs typeface="Arial"/>
              </a:rPr>
              <a:t>(and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thus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wrong)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value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originally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client.</a:t>
            </a:r>
            <a:endParaRPr sz="9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faulty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satisfying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BA2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implies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BA1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satisfied.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71018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Why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3333B2"/>
                </a:solidFill>
                <a:latin typeface="Arial"/>
                <a:cs typeface="Arial"/>
              </a:rPr>
              <a:t>3k</a:t>
            </a:r>
            <a:r>
              <a:rPr dirty="0" sz="1200" spc="-40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enough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76882" y="685370"/>
            <a:ext cx="1282094" cy="45195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60934" y="1387812"/>
            <a:ext cx="1438999" cy="102990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25826" y="1387812"/>
            <a:ext cx="1221199" cy="1029902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7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7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6993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Why</a:t>
            </a:r>
            <a:r>
              <a:rPr dirty="0" sz="1200" spc="-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3333B2"/>
                </a:solidFill>
                <a:latin typeface="Arial"/>
                <a:cs typeface="Arial"/>
              </a:rPr>
              <a:t>3k</a:t>
            </a:r>
            <a:r>
              <a:rPr dirty="0" sz="1200" spc="-170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200">
                <a:solidFill>
                  <a:srgbClr val="3333B2"/>
                </a:solidFill>
                <a:latin typeface="Arial"/>
                <a:cs typeface="Arial"/>
              </a:rPr>
              <a:t>+</a:t>
            </a:r>
            <a:r>
              <a:rPr dirty="0" sz="1200" spc="-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enough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8617" y="824549"/>
            <a:ext cx="1282094" cy="45195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5167" y="1534637"/>
            <a:ext cx="1670111" cy="95698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584967" y="1534637"/>
            <a:ext cx="1670111" cy="956985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7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7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7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001770" cy="2550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Byzantine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Tolerance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(PBFT)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Background</a:t>
            </a:r>
            <a:endParaRPr sz="1000">
              <a:latin typeface="Arial"/>
              <a:cs typeface="Arial"/>
            </a:endParaRPr>
          </a:p>
          <a:p>
            <a:pPr marL="302260" marR="43180">
              <a:lnSpc>
                <a:spcPct val="111600"/>
              </a:lnSpc>
              <a:spcBef>
                <a:spcPts val="185"/>
              </a:spcBef>
            </a:pP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first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solutions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managed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Byzantine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fault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tolerance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while </a:t>
            </a:r>
            <a:r>
              <a:rPr dirty="0" sz="900">
                <a:latin typeface="Arial"/>
                <a:cs typeface="Arial"/>
              </a:rPr>
              <a:t>keeping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performance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acceptable.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Popularity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increased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the </a:t>
            </a:r>
            <a:r>
              <a:rPr dirty="0" sz="900">
                <a:latin typeface="Arial"/>
                <a:cs typeface="Arial"/>
              </a:rPr>
              <a:t>introduction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permissioned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blockchains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69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exhibit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arbitrary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lost,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delayed,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order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identifiable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sender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(i.e.,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signed</a:t>
            </a:r>
            <a:r>
              <a:rPr dirty="0" sz="900" spc="-1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Font typeface="Menlo"/>
              <a:buChar char="•"/>
              <a:tabLst>
                <a:tab pos="556260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Partially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execution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model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10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primary-backup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3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-55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839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PBFT: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phases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53" y="583079"/>
            <a:ext cx="3243254" cy="1506896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206336"/>
            <a:ext cx="1377950" cy="63817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58115" indent="-120650">
              <a:lnSpc>
                <a:spcPct val="100000"/>
              </a:lnSpc>
              <a:spcBef>
                <a:spcPts val="2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client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primary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B</a:t>
            </a:r>
            <a:r>
              <a:rPr dirty="0" baseline="-15873" sz="1050" spc="-15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3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backups</a:t>
            </a:r>
            <a:endParaRPr sz="900">
              <a:latin typeface="Arial"/>
              <a:cs typeface="Arial"/>
            </a:endParaRPr>
          </a:p>
          <a:p>
            <a:pPr marL="15430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7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faulty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839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PBFT: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phases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53" y="583079"/>
            <a:ext cx="3243254" cy="1506896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206336"/>
            <a:ext cx="3752215" cy="7912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54305" indent="-116839">
              <a:lnSpc>
                <a:spcPct val="100000"/>
              </a:lnSpc>
              <a:spcBef>
                <a:spcPts val="22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working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current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view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v</a:t>
            </a:r>
            <a:r>
              <a:rPr dirty="0" sz="900" spc="-160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170" i="1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timestamps</a:t>
            </a:r>
            <a:r>
              <a:rPr dirty="0" sz="9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 spc="1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8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114">
                <a:latin typeface="Arial"/>
                <a:cs typeface="Arial"/>
              </a:rPr>
              <a:t> </a:t>
            </a:r>
            <a:r>
              <a:rPr dirty="0" sz="700">
                <a:solidFill>
                  <a:srgbClr val="C80000"/>
                </a:solidFill>
                <a:latin typeface="Arial"/>
                <a:cs typeface="Arial"/>
              </a:rPr>
              <a:t>PRE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-</a:t>
            </a:r>
            <a:r>
              <a:rPr dirty="0" sz="700">
                <a:solidFill>
                  <a:srgbClr val="C80000"/>
                </a:solidFill>
                <a:latin typeface="Arial"/>
                <a:cs typeface="Arial"/>
              </a:rPr>
              <a:t>PREPARE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t,</a:t>
            </a:r>
            <a:r>
              <a:rPr dirty="0" sz="900" spc="-12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v,</a:t>
            </a:r>
            <a:r>
              <a:rPr dirty="0" sz="900" spc="-12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5" i="1">
                <a:solidFill>
                  <a:srgbClr val="C80000"/>
                </a:solidFill>
                <a:latin typeface="Arial"/>
                <a:cs typeface="Arial"/>
              </a:rPr>
              <a:t>o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15811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pre-</a:t>
            </a:r>
            <a:r>
              <a:rPr dirty="0" sz="900">
                <a:latin typeface="Arial"/>
                <a:cs typeface="Arial"/>
              </a:rPr>
              <a:t>prepare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has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accepted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timestamp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before.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839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PBFT: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phases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53" y="583079"/>
            <a:ext cx="3243254" cy="1506896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206336"/>
            <a:ext cx="3839210" cy="7912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58115" indent="-120650">
              <a:lnSpc>
                <a:spcPct val="100000"/>
              </a:lnSpc>
              <a:spcBef>
                <a:spcPts val="2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3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broadcasts</a:t>
            </a:r>
            <a:r>
              <a:rPr dirty="0" sz="900" spc="7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PREPARE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t,</a:t>
            </a:r>
            <a:r>
              <a:rPr dirty="0" sz="900" spc="-14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v,</a:t>
            </a:r>
            <a:r>
              <a:rPr dirty="0" sz="900" spc="-13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(including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primary)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8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nonfaulty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eventually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2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12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PREPARE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t,</a:t>
            </a:r>
            <a:r>
              <a:rPr dirty="0" sz="900" spc="-14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v,</a:t>
            </a:r>
            <a:r>
              <a:rPr dirty="0" sz="900" spc="-145" i="1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154305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(including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own)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consensus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ordering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o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58115" marR="435609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doesn’t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matter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faulty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15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affect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joint </a:t>
            </a:r>
            <a:r>
              <a:rPr dirty="0" sz="900">
                <a:latin typeface="Arial"/>
                <a:cs typeface="Arial"/>
              </a:rPr>
              <a:t>decisions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, </a:t>
            </a:r>
            <a:r>
              <a:rPr dirty="0" sz="900" i="1">
                <a:latin typeface="Arial"/>
                <a:cs typeface="Arial"/>
              </a:rPr>
              <a:t>B</a:t>
            </a:r>
            <a:r>
              <a:rPr dirty="0" baseline="-15873" sz="1050" i="1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, </a:t>
            </a:r>
            <a:r>
              <a:rPr dirty="0" sz="900" spc="-10" i="1">
                <a:latin typeface="Arial"/>
                <a:cs typeface="Arial"/>
              </a:rPr>
              <a:t>B</a:t>
            </a:r>
            <a:r>
              <a:rPr dirty="0" baseline="-15873" sz="1050" spc="-15" i="1">
                <a:latin typeface="Arial"/>
                <a:cs typeface="Arial"/>
              </a:rPr>
              <a:t>3</a:t>
            </a:r>
            <a:r>
              <a:rPr dirty="0" baseline="-15873" sz="1050" spc="-165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839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PBFT: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phases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253" y="583079"/>
            <a:ext cx="3243254" cy="1506896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206336"/>
            <a:ext cx="3737610" cy="7912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54305" indent="-116839">
              <a:lnSpc>
                <a:spcPct val="100000"/>
              </a:lnSpc>
              <a:spcBef>
                <a:spcPts val="22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700" spc="45">
                <a:solidFill>
                  <a:srgbClr val="C80000"/>
                </a:solidFill>
                <a:latin typeface="Arial"/>
                <a:cs typeface="Arial"/>
              </a:rPr>
              <a:t>COMMIT</a:t>
            </a:r>
            <a:r>
              <a:rPr dirty="0" sz="900" spc="45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dirty="0" sz="900" spc="45" i="1">
                <a:solidFill>
                  <a:srgbClr val="C80000"/>
                </a:solidFill>
                <a:latin typeface="Arial"/>
                <a:cs typeface="Arial"/>
              </a:rPr>
              <a:t>t,</a:t>
            </a:r>
            <a:r>
              <a:rPr dirty="0" sz="900" spc="-155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v,</a:t>
            </a:r>
            <a:r>
              <a:rPr dirty="0" sz="900" spc="-155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5" i="1">
                <a:solidFill>
                  <a:srgbClr val="C80000"/>
                </a:solidFill>
                <a:latin typeface="Arial"/>
                <a:cs typeface="Arial"/>
              </a:rPr>
              <a:t>o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158115" marR="75565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now</a:t>
            </a:r>
            <a:r>
              <a:rPr dirty="0" sz="900" spc="-20">
                <a:latin typeface="Arial"/>
                <a:cs typeface="Arial"/>
              </a:rPr>
              <a:t>,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current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view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v</a:t>
            </a:r>
            <a:r>
              <a:rPr dirty="0" sz="900" spc="-160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5811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303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2k</a:t>
            </a:r>
            <a:r>
              <a:rPr dirty="0" sz="900" spc="6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collected,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excluding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own,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safely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client.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PBFT:</a:t>
            </a:r>
            <a:r>
              <a:rPr dirty="0" spc="-30"/>
              <a:t> </a:t>
            </a:r>
            <a:r>
              <a:rPr dirty="0"/>
              <a:t>when</a:t>
            </a:r>
            <a:r>
              <a:rPr dirty="0" spc="-30"/>
              <a:t> </a:t>
            </a:r>
            <a:r>
              <a:rPr dirty="0"/>
              <a:t>the</a:t>
            </a:r>
            <a:r>
              <a:rPr dirty="0" spc="-30"/>
              <a:t> </a:t>
            </a:r>
            <a:r>
              <a:rPr dirty="0"/>
              <a:t>primary</a:t>
            </a:r>
            <a:r>
              <a:rPr dirty="0" spc="-25"/>
              <a:t> </a:t>
            </a:r>
            <a:r>
              <a:rPr dirty="0" spc="-10"/>
              <a:t>fails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9247" y="499476"/>
            <a:ext cx="3946525" cy="268605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3048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27305" marR="17780" indent="-254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view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change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to </a:t>
            </a:r>
            <a:r>
              <a:rPr dirty="0" sz="900">
                <a:latin typeface="Arial"/>
                <a:cs typeface="Arial"/>
              </a:rPr>
              <a:t>view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</a:t>
            </a:r>
            <a:r>
              <a:rPr dirty="0" sz="900" spc="-55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ensure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outstanding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once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only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once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nonfaulty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needs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handed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over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view.</a:t>
            </a:r>
            <a:endParaRPr sz="9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74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endParaRPr sz="1000">
              <a:latin typeface="Arial"/>
              <a:cs typeface="Arial"/>
            </a:endParaRPr>
          </a:p>
          <a:p>
            <a:pPr marL="280035" indent="-117475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8067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next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primary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0" i="1">
                <a:latin typeface="Arial"/>
                <a:cs typeface="Arial"/>
              </a:rPr>
              <a:t>P</a:t>
            </a:r>
            <a:r>
              <a:rPr dirty="0" baseline="27777" sz="1050" spc="-30" i="1">
                <a:latin typeface="Menlo"/>
                <a:cs typeface="Menlo"/>
              </a:rPr>
              <a:t>∗</a:t>
            </a:r>
            <a:r>
              <a:rPr dirty="0" baseline="27777" sz="1050" spc="-187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deterministically</a:t>
            </a:r>
            <a:endParaRPr sz="900">
              <a:latin typeface="Arial"/>
              <a:cs typeface="Arial"/>
            </a:endParaRPr>
          </a:p>
          <a:p>
            <a:pPr marL="283210" marR="271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067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backup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broadcasts</a:t>
            </a:r>
            <a:r>
              <a:rPr dirty="0" sz="900" spc="65">
                <a:latin typeface="Arial"/>
                <a:cs typeface="Arial"/>
              </a:rPr>
              <a:t> </a:t>
            </a:r>
            <a:r>
              <a:rPr dirty="0" sz="700">
                <a:solidFill>
                  <a:srgbClr val="C80000"/>
                </a:solidFill>
                <a:latin typeface="Arial"/>
                <a:cs typeface="Arial"/>
              </a:rPr>
              <a:t>VIEW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-</a:t>
            </a:r>
            <a:r>
              <a:rPr dirty="0" sz="700">
                <a:solidFill>
                  <a:srgbClr val="C80000"/>
                </a:solidFill>
                <a:latin typeface="Arial"/>
                <a:cs typeface="Arial"/>
              </a:rPr>
              <a:t>CHANGE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v</a:t>
            </a:r>
            <a:r>
              <a:rPr dirty="0" sz="900" spc="-5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185">
                <a:solidFill>
                  <a:srgbClr val="C80000"/>
                </a:solidFill>
                <a:latin typeface="Arial"/>
                <a:cs typeface="Arial"/>
              </a:rPr>
              <a:t>+</a:t>
            </a:r>
            <a:r>
              <a:rPr dirty="0" sz="900" spc="-11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1</a:t>
            </a:r>
            <a:r>
              <a:rPr dirty="0" sz="900" spc="-10" i="1">
                <a:solidFill>
                  <a:srgbClr val="C80000"/>
                </a:solidFill>
                <a:latin typeface="Arial"/>
                <a:cs typeface="Arial"/>
              </a:rPr>
              <a:t>,</a:t>
            </a:r>
            <a:r>
              <a:rPr dirty="0" sz="900" spc="-14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b="1">
                <a:solidFill>
                  <a:srgbClr val="C80000"/>
                </a:solidFill>
                <a:latin typeface="Arial"/>
                <a:cs typeface="Arial"/>
              </a:rPr>
              <a:t>P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05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P</a:t>
            </a:r>
            <a:r>
              <a:rPr dirty="0" sz="900" spc="35" b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set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>
                <a:latin typeface="Arial"/>
                <a:cs typeface="Arial"/>
              </a:rPr>
              <a:t>prepares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out.</a:t>
            </a:r>
            <a:endParaRPr sz="900">
              <a:latin typeface="Arial"/>
              <a:cs typeface="Arial"/>
            </a:endParaRPr>
          </a:p>
          <a:p>
            <a:pPr marL="283210" marR="11747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dirty="0" sz="900" spc="-20" i="1">
                <a:latin typeface="Arial"/>
                <a:cs typeface="Arial"/>
              </a:rPr>
              <a:t>P</a:t>
            </a:r>
            <a:r>
              <a:rPr dirty="0" baseline="27777" sz="1050" spc="-30" i="1">
                <a:latin typeface="Menlo"/>
                <a:cs typeface="Menlo"/>
              </a:rPr>
              <a:t>∗</a:t>
            </a:r>
            <a:r>
              <a:rPr dirty="0" baseline="27777" sz="1050" spc="-187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waits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2</a:t>
            </a:r>
            <a:r>
              <a:rPr dirty="0" sz="900" i="1">
                <a:latin typeface="Arial"/>
                <a:cs typeface="Arial"/>
              </a:rPr>
              <a:t>k</a:t>
            </a:r>
            <a:r>
              <a:rPr dirty="0" sz="900" spc="-5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</a:t>
            </a:r>
            <a:r>
              <a:rPr dirty="0" sz="900" spc="-10">
                <a:latin typeface="Arial"/>
                <a:cs typeface="Arial"/>
              </a:rPr>
              <a:t> view-</a:t>
            </a:r>
            <a:r>
              <a:rPr dirty="0" sz="900">
                <a:latin typeface="Arial"/>
                <a:cs typeface="Arial"/>
              </a:rPr>
              <a:t>change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</a:t>
            </a:r>
            <a:r>
              <a:rPr dirty="0" sz="900" spc="-60" b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baseline="45138" sz="1200" spc="-142">
                <a:latin typeface="Arial"/>
                <a:cs typeface="Arial"/>
              </a:rPr>
              <a:t>LJ</a:t>
            </a:r>
            <a:r>
              <a:rPr dirty="0" baseline="45138" sz="1200" spc="-187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P</a:t>
            </a:r>
            <a:r>
              <a:rPr dirty="0" sz="900" spc="-15" b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containing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all </a:t>
            </a:r>
            <a:r>
              <a:rPr dirty="0" sz="900" spc="-10">
                <a:latin typeface="Arial"/>
                <a:cs typeface="Arial"/>
              </a:rPr>
              <a:t>previously</a:t>
            </a:r>
            <a:r>
              <a:rPr dirty="0" sz="900">
                <a:latin typeface="Arial"/>
                <a:cs typeface="Arial"/>
              </a:rPr>
              <a:t> sent </a:t>
            </a:r>
            <a:r>
              <a:rPr dirty="0" sz="900" spc="-10">
                <a:latin typeface="Arial"/>
                <a:cs typeface="Arial"/>
              </a:rPr>
              <a:t>prepares.</a:t>
            </a:r>
            <a:endParaRPr sz="900">
              <a:latin typeface="Arial"/>
              <a:cs typeface="Arial"/>
            </a:endParaRPr>
          </a:p>
          <a:p>
            <a:pPr marL="283210" marR="32385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dirty="0" sz="900" spc="-20" i="1">
                <a:latin typeface="Arial"/>
                <a:cs typeface="Arial"/>
              </a:rPr>
              <a:t>P</a:t>
            </a:r>
            <a:r>
              <a:rPr dirty="0" baseline="27777" sz="1050" spc="-30" i="1">
                <a:latin typeface="Menlo"/>
                <a:cs typeface="Menlo"/>
              </a:rPr>
              <a:t>∗</a:t>
            </a:r>
            <a:r>
              <a:rPr dirty="0" baseline="27777" sz="1050" spc="-150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700">
                <a:solidFill>
                  <a:srgbClr val="C80000"/>
                </a:solidFill>
                <a:latin typeface="Arial"/>
                <a:cs typeface="Arial"/>
              </a:rPr>
              <a:t>NEW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-</a:t>
            </a:r>
            <a:r>
              <a:rPr dirty="0" sz="700">
                <a:solidFill>
                  <a:srgbClr val="C80000"/>
                </a:solidFill>
                <a:latin typeface="Arial"/>
                <a:cs typeface="Arial"/>
              </a:rPr>
              <a:t>VIEW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(v+1,</a:t>
            </a:r>
            <a:r>
              <a:rPr dirty="0" sz="900" b="1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,</a:t>
            </a:r>
            <a:r>
              <a:rPr dirty="0" sz="900" b="1">
                <a:solidFill>
                  <a:srgbClr val="C80000"/>
                </a:solidFill>
                <a:latin typeface="Arial"/>
                <a:cs typeface="Arial"/>
              </a:rPr>
              <a:t>O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dirty="0" sz="900" spc="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O</a:t>
            </a:r>
            <a:r>
              <a:rPr dirty="0" sz="900" spc="20" b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set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pre-prepare messages.</a:t>
            </a:r>
            <a:endParaRPr sz="900">
              <a:latin typeface="Arial"/>
              <a:cs typeface="Arial"/>
            </a:endParaRPr>
          </a:p>
          <a:p>
            <a:pPr marL="283210" marR="2032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Essence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allows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nonfaulty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backups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replay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gone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in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previous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view,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necessary,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view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</a:t>
            </a:r>
            <a:r>
              <a:rPr dirty="0" sz="900" spc="-5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1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42621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715842" y="-1515"/>
            <a:ext cx="8388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92860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Failure,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error,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534187" y="784237"/>
          <a:ext cx="3616325" cy="1074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109"/>
                <a:gridCol w="1711960"/>
                <a:gridCol w="1323339"/>
              </a:tblGrid>
              <a:tr h="195580">
                <a:tc>
                  <a:txBody>
                    <a:bodyPr/>
                    <a:lstStyle/>
                    <a:p>
                      <a:pPr algn="ctr" marR="6286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 b="1">
                          <a:latin typeface="Arial"/>
                          <a:cs typeface="Arial"/>
                        </a:rPr>
                        <a:t>Term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Example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4930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component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living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up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to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its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specifications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Crashed</a:t>
                      </a:r>
                      <a:r>
                        <a:rPr dirty="0" sz="9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program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1630">
                <a:tc>
                  <a:txBody>
                    <a:bodyPr/>
                    <a:lstStyle/>
                    <a:p>
                      <a:pPr algn="ctr" marR="812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Error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6319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Part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component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that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can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lead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Programming</a:t>
                      </a:r>
                      <a:r>
                        <a:rPr dirty="0" sz="9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bug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algn="ctr" marR="8699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Cause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error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Sloppy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programmer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508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concepts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Realizing</a:t>
            </a:r>
            <a:r>
              <a:rPr dirty="0" spc="-65"/>
              <a:t> </a:t>
            </a:r>
            <a:r>
              <a:rPr dirty="0"/>
              <a:t>fault</a:t>
            </a:r>
            <a:r>
              <a:rPr dirty="0" spc="-60"/>
              <a:t> </a:t>
            </a:r>
            <a:r>
              <a:rPr dirty="0" spc="-10"/>
              <a:t>tolerance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847" y="499476"/>
            <a:ext cx="3936365" cy="146812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575" marR="177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Considering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fault-</a:t>
            </a:r>
            <a:r>
              <a:rPr dirty="0" sz="900">
                <a:latin typeface="Arial"/>
                <a:cs typeface="Arial"/>
              </a:rPr>
              <a:t>tolerant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tightly </a:t>
            </a:r>
            <a:r>
              <a:rPr dirty="0" sz="900">
                <a:latin typeface="Arial"/>
                <a:cs typeface="Arial"/>
              </a:rPr>
              <a:t>coupled,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bump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considerable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performance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problems,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perhaps even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situations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realizing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fault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tolerance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impossible.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74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40"/>
              </a:spcBef>
            </a:pP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limitations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readily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achieved?</a:t>
            </a:r>
            <a:endParaRPr sz="900">
              <a:latin typeface="Arial"/>
              <a:cs typeface="Arial"/>
            </a:endParaRPr>
          </a:p>
          <a:p>
            <a:pPr marL="276225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6860" algn="l"/>
              </a:tabLst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enable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reaching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consensus?</a:t>
            </a:r>
            <a:endParaRPr sz="900">
              <a:latin typeface="Arial"/>
              <a:cs typeface="Arial"/>
            </a:endParaRPr>
          </a:p>
          <a:p>
            <a:pPr marL="276225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6860" algn="l"/>
              </a:tabLst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happens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partitioned?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2433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Some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limitations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18262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consensus:</a:t>
            </a:r>
            <a:r>
              <a:rPr dirty="0" sz="1200" spc="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reached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7672" y="579817"/>
            <a:ext cx="3346704" cy="1112715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21894" y="1819229"/>
            <a:ext cx="2618740" cy="7092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produce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output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value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output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value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valid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eventually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provide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output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2433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Some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limitations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on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realizing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fault</a:t>
            </a:r>
            <a:r>
              <a:rPr dirty="0" sz="500" spc="-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446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20"/>
              <a:t>Consistency,</a:t>
            </a:r>
            <a:r>
              <a:rPr dirty="0" spc="10"/>
              <a:t> </a:t>
            </a:r>
            <a:r>
              <a:rPr dirty="0" spc="-20"/>
              <a:t>availability,</a:t>
            </a:r>
            <a:r>
              <a:rPr dirty="0" spc="15"/>
              <a:t> </a:t>
            </a:r>
            <a:r>
              <a:rPr dirty="0"/>
              <a:t>and</a:t>
            </a:r>
            <a:r>
              <a:rPr dirty="0" spc="15"/>
              <a:t> </a:t>
            </a:r>
            <a:r>
              <a:rPr dirty="0" spc="-10"/>
              <a:t>partitioning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547" y="499476"/>
            <a:ext cx="3810635" cy="204851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CAP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theorem</a:t>
            </a:r>
            <a:endParaRPr sz="1000">
              <a:latin typeface="Arial"/>
              <a:cs typeface="Arial"/>
            </a:endParaRPr>
          </a:p>
          <a:p>
            <a:pPr marL="15875" marR="139065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networked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providing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shared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provide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two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the </a:t>
            </a:r>
            <a:r>
              <a:rPr dirty="0" sz="900" spc="-10">
                <a:latin typeface="Arial"/>
                <a:cs typeface="Arial"/>
              </a:rPr>
              <a:t>following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three</a:t>
            </a:r>
            <a:r>
              <a:rPr dirty="0" sz="900" spc="-10">
                <a:latin typeface="Arial"/>
                <a:cs typeface="Arial"/>
              </a:rPr>
              <a:t> properties:</a:t>
            </a:r>
            <a:endParaRPr sz="900">
              <a:latin typeface="Arial"/>
              <a:cs typeface="Arial"/>
            </a:endParaRPr>
          </a:p>
          <a:p>
            <a:pPr marL="269240" marR="22225" indent="-177165">
              <a:lnSpc>
                <a:spcPct val="111600"/>
              </a:lnSpc>
              <a:spcBef>
                <a:spcPts val="335"/>
              </a:spcBef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900" spc="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shared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item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appears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single,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up-to-</a:t>
            </a:r>
            <a:r>
              <a:rPr dirty="0" sz="900">
                <a:latin typeface="Arial"/>
                <a:cs typeface="Arial"/>
              </a:rPr>
              <a:t>date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copy</a:t>
            </a:r>
            <a:endParaRPr sz="900">
              <a:latin typeface="Arial"/>
              <a:cs typeface="Arial"/>
            </a:endParaRPr>
          </a:p>
          <a:p>
            <a:pPr marL="98425" marR="324485">
              <a:lnSpc>
                <a:spcPct val="148500"/>
              </a:lnSpc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900" spc="2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availability</a:t>
            </a:r>
            <a:r>
              <a:rPr dirty="0" sz="900" spc="-10">
                <a:latin typeface="Arial"/>
                <a:cs typeface="Arial"/>
              </a:rPr>
              <a:t>,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always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0">
                <a:latin typeface="Arial"/>
                <a:cs typeface="Arial"/>
              </a:rPr>
              <a:t> eventually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executed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900" spc="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Tolerant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partitioning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10">
                <a:latin typeface="Arial"/>
                <a:cs typeface="Arial"/>
              </a:rPr>
              <a:t> group.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15875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network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subject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communication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failures,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impossible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realize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an </a:t>
            </a:r>
            <a:r>
              <a:rPr dirty="0" sz="900">
                <a:latin typeface="Arial"/>
                <a:cs typeface="Arial"/>
              </a:rPr>
              <a:t>atomic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read/write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memory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guarantees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response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every request.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2433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Some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limitations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752215" cy="1435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CAP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theorem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intuition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situation:</a:t>
            </a:r>
            <a:r>
              <a:rPr dirty="0" sz="1000" spc="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interacting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longer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communicate:</a:t>
            </a:r>
            <a:endParaRPr sz="900">
              <a:latin typeface="Arial"/>
              <a:cs typeface="Arial"/>
            </a:endParaRPr>
          </a:p>
          <a:p>
            <a:pPr lvl="1" marL="79184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792480" algn="l"/>
              </a:tabLst>
            </a:pP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ahead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consistency</a:t>
            </a:r>
            <a:endParaRPr sz="900">
              <a:latin typeface="Arial"/>
              <a:cs typeface="Arial"/>
            </a:endParaRPr>
          </a:p>
          <a:p>
            <a:pPr lvl="1" marL="79184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792480" algn="l"/>
              </a:tabLst>
            </a:pP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ahead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availability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continue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25">
                <a:latin typeface="Arial"/>
                <a:cs typeface="Arial"/>
              </a:rPr>
              <a:t>no </a:t>
            </a:r>
            <a:r>
              <a:rPr dirty="0" sz="900">
                <a:latin typeface="Arial"/>
                <a:cs typeface="Arial"/>
              </a:rPr>
              <a:t>partitioning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allowed.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433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Some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limitations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3777615" cy="1941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CAP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theorem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intuition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situation:</a:t>
            </a:r>
            <a:r>
              <a:rPr dirty="0" sz="1000" spc="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interacting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longer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communicate:</a:t>
            </a:r>
            <a:endParaRPr sz="900">
              <a:latin typeface="Arial"/>
              <a:cs typeface="Arial"/>
            </a:endParaRPr>
          </a:p>
          <a:p>
            <a:pPr lvl="1" marL="80454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805180" algn="l"/>
              </a:tabLst>
            </a:pP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ahead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consistency</a:t>
            </a:r>
            <a:endParaRPr sz="900">
              <a:latin typeface="Arial"/>
              <a:cs typeface="Arial"/>
            </a:endParaRPr>
          </a:p>
          <a:p>
            <a:pPr lvl="1" marL="80454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805180" algn="l"/>
              </a:tabLst>
            </a:pP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ahead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availability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continue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25">
                <a:latin typeface="Arial"/>
                <a:cs typeface="Arial"/>
              </a:rPr>
              <a:t>no </a:t>
            </a:r>
            <a:r>
              <a:rPr dirty="0" sz="900">
                <a:latin typeface="Arial"/>
                <a:cs typeface="Arial"/>
              </a:rPr>
              <a:t>partitioning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allowed.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5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Fundamental</a:t>
            </a:r>
            <a:r>
              <a:rPr dirty="0" sz="1000" spc="-6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29718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practical</a:t>
            </a:r>
            <a:r>
              <a:rPr dirty="0" sz="900" spc="-10">
                <a:latin typeface="Arial"/>
                <a:cs typeface="Arial"/>
              </a:rPr>
              <a:t> ramifications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CAP</a:t>
            </a:r>
            <a:r>
              <a:rPr dirty="0" sz="900" spc="-10">
                <a:latin typeface="Arial"/>
                <a:cs typeface="Arial"/>
              </a:rPr>
              <a:t> theorem?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433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Some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limitations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500" spc="-2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500" spc="-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4500" y="197711"/>
            <a:ext cx="4066540" cy="2319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ailure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2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How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reliably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detect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actually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crashed</a:t>
            </a:r>
            <a:r>
              <a:rPr dirty="0" sz="900" spc="-10">
                <a:latin typeface="Arial"/>
                <a:cs typeface="Arial"/>
              </a:rPr>
              <a:t>?</a:t>
            </a:r>
            <a:endParaRPr sz="9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equipped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module</a:t>
            </a:r>
            <a:endParaRPr sz="900">
              <a:latin typeface="Arial"/>
              <a:cs typeface="Arial"/>
            </a:endParaRPr>
          </a:p>
          <a:p>
            <a:pPr marL="5645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651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probes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another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reaction</a:t>
            </a:r>
            <a:endParaRPr sz="9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reacts: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considered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alive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P</a:t>
            </a:r>
            <a:r>
              <a:rPr dirty="0" sz="900" spc="-2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683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68960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</a:t>
            </a:r>
            <a:r>
              <a:rPr dirty="0" sz="900" spc="6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units: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suspected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crashed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r>
              <a:rPr dirty="0" sz="1000" spc="-4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for</a:t>
            </a:r>
            <a:r>
              <a:rPr dirty="0" sz="1000" spc="-4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dirty="0" sz="1000" spc="-4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synchronous</a:t>
            </a:r>
            <a:r>
              <a:rPr dirty="0" sz="1000" spc="-4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Arial"/>
              <a:cs typeface="Arial"/>
            </a:endParaRPr>
          </a:p>
          <a:p>
            <a:pPr marL="1356360">
              <a:lnSpc>
                <a:spcPct val="100000"/>
              </a:lnSpc>
              <a:spcBef>
                <a:spcPts val="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suspected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≡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crash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902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detection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15879" y="-1515"/>
            <a:ext cx="5391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868420" cy="1483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200" spc="-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Implementation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heartbeat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t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P</a:t>
            </a:r>
            <a:r>
              <a:rPr dirty="0" sz="900" spc="4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suspects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5" i="1">
                <a:solidFill>
                  <a:srgbClr val="C80000"/>
                </a:solidFill>
                <a:latin typeface="Arial"/>
                <a:cs typeface="Arial"/>
              </a:rPr>
              <a:t>Q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later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(which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P</a:t>
            </a:r>
            <a:r>
              <a:rPr dirty="0" sz="900" spc="-25">
                <a:latin typeface="Arial"/>
                <a:cs typeface="Arial"/>
              </a:rPr>
              <a:t>):</a:t>
            </a:r>
            <a:endParaRPr sz="900">
              <a:latin typeface="Arial"/>
              <a:cs typeface="Arial"/>
            </a:endParaRPr>
          </a:p>
          <a:p>
            <a:pPr lvl="1" marL="79565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79629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stops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suspecting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Q</a:t>
            </a:r>
            <a:endParaRPr sz="900">
              <a:latin typeface="Arial"/>
              <a:cs typeface="Arial"/>
            </a:endParaRPr>
          </a:p>
          <a:p>
            <a:pPr lvl="1" marL="79565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796290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increases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timeout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value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t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keep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suspecting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Q</a:t>
            </a:r>
            <a:r>
              <a:rPr dirty="0" sz="900" spc="-25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902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detection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497198" y="-1515"/>
            <a:ext cx="10579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394710" cy="1536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calls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go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wrong?</a:t>
            </a:r>
            <a:endParaRPr sz="10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unable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locate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request.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request.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497198" y="-1515"/>
            <a:ext cx="10579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394710" cy="2298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calls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go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wrong?</a:t>
            </a:r>
            <a:endParaRPr sz="10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unable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locate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request.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lost.</a:t>
            </a:r>
            <a:endParaRPr sz="900">
              <a:latin typeface="Arial"/>
              <a:cs typeface="Arial"/>
            </a:endParaRPr>
          </a:p>
          <a:p>
            <a:pPr marL="513715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5143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request.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</a:pP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“easy”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000">
              <a:latin typeface="Arial"/>
              <a:cs typeface="Arial"/>
            </a:endParaRPr>
          </a:p>
          <a:p>
            <a:pPr marL="359410" marR="495300">
              <a:lnSpc>
                <a:spcPct val="148500"/>
              </a:lnSpc>
              <a:spcBef>
                <a:spcPts val="175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1:</a:t>
            </a:r>
            <a:r>
              <a:rPr dirty="0" sz="9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(cannot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locate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server):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just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client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2:</a:t>
            </a:r>
            <a:r>
              <a:rPr dirty="0" sz="9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(request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lost):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just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resend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497198" y="-1515"/>
            <a:ext cx="10579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85293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RPC: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9302" y="564146"/>
            <a:ext cx="743958" cy="51182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32038" y="564146"/>
            <a:ext cx="743958" cy="51182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94773" y="564146"/>
            <a:ext cx="743958" cy="511822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303847" y="1283418"/>
            <a:ext cx="4002404" cy="1513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67385">
              <a:lnSpc>
                <a:spcPct val="100000"/>
              </a:lnSpc>
              <a:spcBef>
                <a:spcPts val="95"/>
              </a:spcBef>
              <a:tabLst>
                <a:tab pos="1930400" algn="l"/>
                <a:tab pos="3195955" algn="l"/>
              </a:tabLst>
            </a:pPr>
            <a:r>
              <a:rPr dirty="0" sz="900" spc="-25">
                <a:latin typeface="Arial"/>
                <a:cs typeface="Arial"/>
              </a:rPr>
              <a:t>(a)</a:t>
            </a:r>
            <a:r>
              <a:rPr dirty="0" sz="900">
                <a:latin typeface="Arial"/>
                <a:cs typeface="Arial"/>
              </a:rPr>
              <a:t>	</a:t>
            </a:r>
            <a:r>
              <a:rPr dirty="0" sz="900" spc="-25">
                <a:latin typeface="Arial"/>
                <a:cs typeface="Arial"/>
              </a:rPr>
              <a:t>(b)</a:t>
            </a:r>
            <a:r>
              <a:rPr dirty="0" sz="900">
                <a:latin typeface="Arial"/>
                <a:cs typeface="Arial"/>
              </a:rPr>
              <a:t>	</a:t>
            </a:r>
            <a:r>
              <a:rPr dirty="0" sz="900" spc="-25">
                <a:latin typeface="Arial"/>
                <a:cs typeface="Arial"/>
              </a:rPr>
              <a:t>(c)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Arial"/>
              <a:cs typeface="Arial"/>
            </a:endParaRPr>
          </a:p>
          <a:p>
            <a:pPr marL="55880">
              <a:lnSpc>
                <a:spcPct val="100000"/>
              </a:lnSpc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55880" marR="43180" indent="-571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Where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(a)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normal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case,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situations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(b)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require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different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solutions. </a:t>
            </a:r>
            <a:r>
              <a:rPr dirty="0" sz="900" spc="-20">
                <a:latin typeface="Arial"/>
                <a:cs typeface="Arial"/>
              </a:rPr>
              <a:t>However,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don’t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happened.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spc="-45">
                <a:latin typeface="Arial"/>
                <a:cs typeface="Arial"/>
              </a:rPr>
              <a:t>Two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approaches:</a:t>
            </a:r>
            <a:endParaRPr sz="900">
              <a:latin typeface="Arial"/>
              <a:cs typeface="Arial"/>
            </a:endParaRPr>
          </a:p>
          <a:p>
            <a:pPr marL="308610" marR="333375" indent="-120650">
              <a:lnSpc>
                <a:spcPct val="111600"/>
              </a:lnSpc>
              <a:spcBef>
                <a:spcPts val="330"/>
              </a:spcBef>
              <a:buClr>
                <a:srgbClr val="3333B2"/>
              </a:buClr>
              <a:buFont typeface="Menlo"/>
              <a:buChar char="•"/>
              <a:tabLst>
                <a:tab pos="309245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At-least-once-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semantics:</a:t>
            </a:r>
            <a:r>
              <a:rPr dirty="0" sz="900" spc="4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guarantees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carry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an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once,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matter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what.</a:t>
            </a:r>
            <a:endParaRPr sz="900">
              <a:latin typeface="Arial"/>
              <a:cs typeface="Arial"/>
            </a:endParaRPr>
          </a:p>
          <a:p>
            <a:pPr marL="308610" marR="32702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309245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At-most-once-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semantics:</a:t>
            </a:r>
            <a:r>
              <a:rPr dirty="0" sz="900" spc="4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guarantees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carry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35">
                <a:latin typeface="Arial"/>
                <a:cs typeface="Arial"/>
              </a:rPr>
              <a:t>an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once.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715842" y="-1515"/>
            <a:ext cx="8388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11061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Handling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faults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510933" y="793788"/>
          <a:ext cx="3662679" cy="2334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4719"/>
                <a:gridCol w="1323340"/>
                <a:gridCol w="1323339"/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 b="1">
                          <a:latin typeface="Arial"/>
                          <a:cs typeface="Arial"/>
                        </a:rPr>
                        <a:t>Term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Example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marL="78105" marR="322580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 prevention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Prevent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occurrence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392430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Don’t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hire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sloppy 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r>
                        <a:rPr dirty="0" sz="900" spc="-3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tolerance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6700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Build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component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such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that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can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mask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occurrence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10489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Build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each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component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two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independent 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r>
                        <a:rPr dirty="0" sz="900" spc="-3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removal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Reduce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presence,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number,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seriousness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40957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Get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rid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sloppy 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78105" marR="294640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 forecasting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556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Estimate</a:t>
                      </a:r>
                      <a:r>
                        <a:rPr dirty="0" sz="9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current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presence,</a:t>
                      </a:r>
                      <a:r>
                        <a:rPr dirty="0" sz="900" spc="-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future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incidence,</a:t>
                      </a:r>
                      <a:r>
                        <a:rPr dirty="0" sz="900" spc="-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and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consequences</a:t>
                      </a:r>
                      <a:r>
                        <a:rPr dirty="0" sz="9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faults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8953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Estimate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how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recruiter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doing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when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comes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hiring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sloppy</a:t>
                      </a:r>
                      <a:r>
                        <a:rPr dirty="0" sz="900" spc="-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508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concepts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497198" y="-1515"/>
            <a:ext cx="10579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4007485" cy="2633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Why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fully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transparent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recovery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impossible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type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events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300"/>
              </a:spcBef>
            </a:pPr>
            <a:r>
              <a:rPr dirty="0" sz="900">
                <a:latin typeface="Arial"/>
                <a:cs typeface="Arial"/>
              </a:rPr>
              <a:t>(Assume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document.)</a:t>
            </a:r>
            <a:endParaRPr sz="900">
              <a:latin typeface="Arial"/>
              <a:cs typeface="Arial"/>
            </a:endParaRPr>
          </a:p>
          <a:p>
            <a:pPr marL="327660">
              <a:lnSpc>
                <a:spcPct val="100000"/>
              </a:lnSpc>
              <a:spcBef>
                <a:spcPts val="525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M:</a:t>
            </a:r>
            <a:r>
              <a:rPr dirty="0" sz="900" spc="20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completion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endParaRPr sz="900">
              <a:latin typeface="Arial"/>
              <a:cs typeface="Arial"/>
            </a:endParaRPr>
          </a:p>
          <a:p>
            <a:pPr marL="340360" marR="1399540" indent="5715">
              <a:lnSpc>
                <a:spcPct val="111600"/>
              </a:lnSpc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P:</a:t>
            </a:r>
            <a:r>
              <a:rPr dirty="0" sz="900" spc="2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complete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document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C:</a:t>
            </a:r>
            <a:r>
              <a:rPr dirty="0" sz="900" spc="2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crash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Six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possible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orderings</a:t>
            </a:r>
            <a:endParaRPr sz="10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310"/>
              </a:spcBef>
            </a:pPr>
            <a:r>
              <a:rPr dirty="0" sz="900">
                <a:latin typeface="Arial"/>
                <a:cs typeface="Arial"/>
              </a:rPr>
              <a:t>(Actions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brackets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never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place)</a:t>
            </a:r>
            <a:endParaRPr sz="900">
              <a:latin typeface="Arial"/>
              <a:cs typeface="Arial"/>
            </a:endParaRPr>
          </a:p>
          <a:p>
            <a:pPr marL="517525" indent="-1587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Arial"/>
              <a:buAutoNum type="arabicPeriod"/>
              <a:tabLst>
                <a:tab pos="518159" algn="l"/>
              </a:tabLst>
            </a:pP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reporting</a:t>
            </a:r>
            <a:r>
              <a:rPr dirty="0" sz="900" spc="-10">
                <a:latin typeface="Arial"/>
                <a:cs typeface="Arial"/>
              </a:rPr>
              <a:t> completion.</a:t>
            </a:r>
            <a:endParaRPr sz="900">
              <a:latin typeface="Arial"/>
              <a:cs typeface="Arial"/>
            </a:endParaRPr>
          </a:p>
          <a:p>
            <a:pPr marL="5175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/>
              <a:tabLst>
                <a:tab pos="518159" algn="l"/>
              </a:tabLst>
            </a:pP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20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completion,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update.</a:t>
            </a:r>
            <a:endParaRPr sz="900">
              <a:latin typeface="Arial"/>
              <a:cs typeface="Arial"/>
            </a:endParaRPr>
          </a:p>
          <a:p>
            <a:pPr marL="5175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/>
              <a:tabLst>
                <a:tab pos="518159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-15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reporting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completion,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update.</a:t>
            </a:r>
            <a:endParaRPr sz="900">
              <a:latin typeface="Arial"/>
              <a:cs typeface="Arial"/>
            </a:endParaRPr>
          </a:p>
          <a:p>
            <a:pPr marL="5175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/>
              <a:tabLst>
                <a:tab pos="518159" algn="l"/>
              </a:tabLst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spc="150" i="1">
                <a:latin typeface="Arial"/>
                <a:cs typeface="Arial"/>
              </a:rPr>
              <a:t>C</a:t>
            </a:r>
            <a:r>
              <a:rPr dirty="0" sz="900" spc="150">
                <a:latin typeface="Arial"/>
                <a:cs typeface="Arial"/>
              </a:rPr>
              <a:t>(</a:t>
            </a:r>
            <a:r>
              <a:rPr dirty="0" sz="900" spc="1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took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place,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then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crash.</a:t>
            </a:r>
            <a:endParaRPr sz="900">
              <a:latin typeface="Arial"/>
              <a:cs typeface="Arial"/>
            </a:endParaRPr>
          </a:p>
          <a:p>
            <a:pPr marL="5175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/>
              <a:tabLst>
                <a:tab pos="518159" algn="l"/>
              </a:tabLst>
            </a:pPr>
            <a:r>
              <a:rPr dirty="0" sz="900" spc="150" i="1">
                <a:latin typeface="Arial"/>
                <a:cs typeface="Arial"/>
              </a:rPr>
              <a:t>C</a:t>
            </a:r>
            <a:r>
              <a:rPr dirty="0" sz="900" spc="150">
                <a:latin typeface="Arial"/>
                <a:cs typeface="Arial"/>
              </a:rPr>
              <a:t>(</a:t>
            </a:r>
            <a:r>
              <a:rPr dirty="0" sz="900" spc="1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doing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anything</a:t>
            </a:r>
            <a:endParaRPr sz="900">
              <a:latin typeface="Arial"/>
              <a:cs typeface="Arial"/>
            </a:endParaRPr>
          </a:p>
          <a:p>
            <a:pPr marL="5175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/>
              <a:tabLst>
                <a:tab pos="518159" algn="l"/>
              </a:tabLst>
            </a:pPr>
            <a:r>
              <a:rPr dirty="0" sz="900" spc="150" i="1">
                <a:latin typeface="Arial"/>
                <a:cs typeface="Arial"/>
              </a:rPr>
              <a:t>C</a:t>
            </a:r>
            <a:r>
              <a:rPr dirty="0" sz="900" spc="150">
                <a:latin typeface="Arial"/>
                <a:cs typeface="Arial"/>
              </a:rPr>
              <a:t>(</a:t>
            </a:r>
            <a:r>
              <a:rPr dirty="0" sz="900" spc="1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→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5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Crash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doing</a:t>
            </a:r>
            <a:r>
              <a:rPr dirty="0" sz="900" spc="-10">
                <a:latin typeface="Arial"/>
                <a:cs typeface="Arial"/>
              </a:rPr>
              <a:t> anything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497198" y="-1515"/>
            <a:ext cx="10579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44106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Why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fully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transparent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recovery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impossible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5338" y="573006"/>
            <a:ext cx="3452254" cy="1040595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56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Reliable</a:t>
            </a:r>
            <a:r>
              <a:rPr dirty="0" spc="-45"/>
              <a:t> </a:t>
            </a:r>
            <a:r>
              <a:rPr dirty="0"/>
              <a:t>RPC:</a:t>
            </a:r>
            <a:r>
              <a:rPr dirty="0" spc="-40"/>
              <a:t> </a:t>
            </a:r>
            <a:r>
              <a:rPr dirty="0"/>
              <a:t>lost</a:t>
            </a:r>
            <a:r>
              <a:rPr dirty="0" spc="-40"/>
              <a:t> </a:t>
            </a:r>
            <a:r>
              <a:rPr dirty="0"/>
              <a:t>reply</a:t>
            </a:r>
            <a:r>
              <a:rPr dirty="0" spc="-40"/>
              <a:t> </a:t>
            </a:r>
            <a:r>
              <a:rPr dirty="0" spc="-10"/>
              <a:t>messages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9247" y="499476"/>
            <a:ext cx="3944620" cy="192214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6670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real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30480" marR="88265" indent="-571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notices,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getting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answer.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However,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cannot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decide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caused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lost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crashed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lost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response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74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Partial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30480" marR="177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Design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idempotent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repeating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same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carrying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exactly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once:</a:t>
            </a:r>
            <a:endParaRPr sz="900">
              <a:latin typeface="Arial"/>
              <a:cs typeface="Arial"/>
            </a:endParaRPr>
          </a:p>
          <a:p>
            <a:pPr marL="283210" indent="-120650">
              <a:lnSpc>
                <a:spcPct val="100000"/>
              </a:lnSpc>
              <a:spcBef>
                <a:spcPts val="455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dirty="0" sz="900">
                <a:latin typeface="Arial"/>
                <a:cs typeface="Arial"/>
              </a:rPr>
              <a:t>pure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 marL="28321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dirty="0" sz="900">
                <a:latin typeface="Arial"/>
                <a:cs typeface="Arial"/>
              </a:rPr>
              <a:t>strict </a:t>
            </a:r>
            <a:r>
              <a:rPr dirty="0" sz="900" spc="-10">
                <a:latin typeface="Arial"/>
                <a:cs typeface="Arial"/>
              </a:rPr>
              <a:t>overwrite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 marL="30480" marR="365760">
              <a:lnSpc>
                <a:spcPct val="111600"/>
              </a:lnSpc>
              <a:spcBef>
                <a:spcPts val="400"/>
              </a:spcBef>
            </a:pPr>
            <a:r>
              <a:rPr dirty="0" sz="900">
                <a:latin typeface="Arial"/>
                <a:cs typeface="Arial"/>
              </a:rPr>
              <a:t>Many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inherently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nonidempotent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banking transactions.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56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server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Reliable</a:t>
            </a:r>
            <a:r>
              <a:rPr dirty="0" spc="-60"/>
              <a:t> </a:t>
            </a:r>
            <a:r>
              <a:rPr dirty="0"/>
              <a:t>RPC:</a:t>
            </a:r>
            <a:r>
              <a:rPr dirty="0" spc="-45"/>
              <a:t> </a:t>
            </a:r>
            <a:r>
              <a:rPr dirty="0"/>
              <a:t>client</a:t>
            </a:r>
            <a:r>
              <a:rPr dirty="0" spc="-45"/>
              <a:t> </a:t>
            </a:r>
            <a:r>
              <a:rPr dirty="0" spc="-20"/>
              <a:t>crash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1063" y="499476"/>
            <a:ext cx="3943985" cy="166687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8575" marR="11557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work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holding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resources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nothing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(called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an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orphan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computation).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75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281940" indent="-121285">
              <a:lnSpc>
                <a:spcPct val="100000"/>
              </a:lnSpc>
              <a:spcBef>
                <a:spcPts val="500"/>
              </a:spcBef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Orphan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killed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rolled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recovers</a:t>
            </a:r>
            <a:endParaRPr sz="900">
              <a:latin typeface="Arial"/>
              <a:cs typeface="Arial"/>
            </a:endParaRPr>
          </a:p>
          <a:p>
            <a:pPr marL="281940" marR="19812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broadcasts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new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epoch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kills client’s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orphans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latin typeface="Arial"/>
                <a:cs typeface="Arial"/>
              </a:rPr>
              <a:t>Require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computations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complete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900" spc="9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units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Old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simply removed.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2014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semantics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the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presence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398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group</a:t>
            </a:r>
            <a:r>
              <a:rPr dirty="0" sz="500" spc="-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Simple</a:t>
            </a:r>
            <a:r>
              <a:rPr dirty="0" spc="-55"/>
              <a:t> </a:t>
            </a:r>
            <a:r>
              <a:rPr dirty="0"/>
              <a:t>reliable</a:t>
            </a:r>
            <a:r>
              <a:rPr dirty="0" spc="-55"/>
              <a:t> </a:t>
            </a:r>
            <a:r>
              <a:rPr dirty="0"/>
              <a:t>group</a:t>
            </a:r>
            <a:r>
              <a:rPr dirty="0" spc="-55"/>
              <a:t> </a:t>
            </a:r>
            <a:r>
              <a:rPr dirty="0" spc="-10"/>
              <a:t>communication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547" y="499476"/>
            <a:ext cx="3916045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Intuition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G</a:t>
            </a:r>
            <a:r>
              <a:rPr dirty="0" sz="900" spc="-20" b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25"/>
              </a:spcBef>
            </a:pPr>
            <a:r>
              <a:rPr dirty="0" sz="900" b="1">
                <a:latin typeface="Arial"/>
                <a:cs typeface="Arial"/>
              </a:rPr>
              <a:t>G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Important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distinction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delivering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7473" y="1110646"/>
            <a:ext cx="3273067" cy="172549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3562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398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group</a:t>
            </a:r>
            <a:r>
              <a:rPr dirty="0" sz="500" spc="-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Less</a:t>
            </a:r>
            <a:r>
              <a:rPr dirty="0" spc="-50"/>
              <a:t> </a:t>
            </a:r>
            <a:r>
              <a:rPr dirty="0"/>
              <a:t>simple</a:t>
            </a:r>
            <a:r>
              <a:rPr dirty="0" spc="-45"/>
              <a:t> </a:t>
            </a:r>
            <a:r>
              <a:rPr dirty="0"/>
              <a:t>reliable</a:t>
            </a:r>
            <a:r>
              <a:rPr dirty="0" spc="-50"/>
              <a:t> </a:t>
            </a:r>
            <a:r>
              <a:rPr dirty="0"/>
              <a:t>group</a:t>
            </a:r>
            <a:r>
              <a:rPr dirty="0" spc="-45"/>
              <a:t> </a:t>
            </a:r>
            <a:r>
              <a:rPr dirty="0" spc="-10"/>
              <a:t>communication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382" y="471706"/>
            <a:ext cx="3917315" cy="113347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434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presence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faulty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ct val="111600"/>
              </a:lnSpc>
              <a:spcBef>
                <a:spcPts val="175"/>
              </a:spcBef>
            </a:pP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reliable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guaranteed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is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received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subsequently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 delivered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nonfaulty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members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Tricky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part</a:t>
            </a:r>
            <a:endParaRPr sz="1000">
              <a:latin typeface="Arial"/>
              <a:cs typeface="Arial"/>
            </a:endParaRPr>
          </a:p>
          <a:p>
            <a:pPr marL="16510" marR="52069" indent="-3810">
              <a:lnSpc>
                <a:spcPct val="111600"/>
              </a:lnSpc>
              <a:spcBef>
                <a:spcPts val="180"/>
              </a:spcBef>
            </a:pPr>
            <a:r>
              <a:rPr dirty="0" sz="900">
                <a:latin typeface="Arial"/>
                <a:cs typeface="Arial"/>
              </a:rPr>
              <a:t>Agreement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looks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like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3562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398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500" spc="-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group</a:t>
            </a:r>
            <a:r>
              <a:rPr dirty="0" sz="500" spc="-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Simple</a:t>
            </a:r>
            <a:r>
              <a:rPr dirty="0" spc="-55"/>
              <a:t> </a:t>
            </a:r>
            <a:r>
              <a:rPr dirty="0"/>
              <a:t>reliable</a:t>
            </a:r>
            <a:r>
              <a:rPr dirty="0" spc="-55"/>
              <a:t> </a:t>
            </a:r>
            <a:r>
              <a:rPr dirty="0"/>
              <a:t>group</a:t>
            </a:r>
            <a:r>
              <a:rPr dirty="0" spc="-55"/>
              <a:t> </a:t>
            </a:r>
            <a:r>
              <a:rPr dirty="0" spc="-10"/>
              <a:t>communication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71706"/>
            <a:ext cx="3929379" cy="54927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communication,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assume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nonfaulty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5"/>
              </a:spcBef>
            </a:pPr>
            <a:r>
              <a:rPr dirty="0" sz="900">
                <a:latin typeface="Arial"/>
                <a:cs typeface="Arial"/>
              </a:rPr>
              <a:t>Reliable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boils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down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reliable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multicasting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recipient,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intended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sender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1482" y="1134354"/>
            <a:ext cx="3263765" cy="104691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1482" y="2238984"/>
            <a:ext cx="3263765" cy="867228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35623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4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Distributed</a:t>
            </a:r>
            <a:r>
              <a:rPr dirty="0" spc="-60"/>
              <a:t> </a:t>
            </a:r>
            <a:r>
              <a:rPr dirty="0"/>
              <a:t>commit</a:t>
            </a:r>
            <a:r>
              <a:rPr dirty="0" spc="-60"/>
              <a:t> </a:t>
            </a:r>
            <a:r>
              <a:rPr dirty="0" spc="-10"/>
              <a:t>protocols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499476"/>
            <a:ext cx="3846829" cy="903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performed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member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group,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or </a:t>
            </a:r>
            <a:r>
              <a:rPr dirty="0" sz="900">
                <a:latin typeface="Arial"/>
                <a:cs typeface="Arial"/>
              </a:rPr>
              <a:t>none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all.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59"/>
              </a:spcBef>
              <a:buFont typeface="Menlo"/>
              <a:buChar char="•"/>
              <a:tabLst>
                <a:tab pos="2787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recipients.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Font typeface="Menlo"/>
              <a:buChar char="•"/>
              <a:tabLst>
                <a:tab pos="2787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9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transaction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local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transaction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must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succeed.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4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pc="-55"/>
              <a:t>Two-</a:t>
            </a:r>
            <a:r>
              <a:rPr dirty="0"/>
              <a:t>phase</a:t>
            </a:r>
            <a:r>
              <a:rPr dirty="0" spc="-35"/>
              <a:t> </a:t>
            </a:r>
            <a:r>
              <a:rPr dirty="0"/>
              <a:t>commit</a:t>
            </a:r>
            <a:r>
              <a:rPr dirty="0" spc="-30"/>
              <a:t> </a:t>
            </a:r>
            <a:r>
              <a:rPr dirty="0"/>
              <a:t>protocol</a:t>
            </a:r>
            <a:r>
              <a:rPr dirty="0" spc="-35"/>
              <a:t> </a:t>
            </a:r>
            <a:r>
              <a:rPr dirty="0" spc="-10"/>
              <a:t>(2PC)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1063" y="499476"/>
            <a:ext cx="3942715" cy="207645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575" marR="33274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initiated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computation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coordinator</a:t>
            </a:r>
            <a:r>
              <a:rPr dirty="0" sz="900">
                <a:latin typeface="Arial"/>
                <a:cs typeface="Arial"/>
              </a:rPr>
              <a:t>;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processes </a:t>
            </a:r>
            <a:r>
              <a:rPr dirty="0" sz="900">
                <a:latin typeface="Arial"/>
                <a:cs typeface="Arial"/>
              </a:rPr>
              <a:t>required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participants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1940" marR="18415" indent="-120650">
              <a:lnSpc>
                <a:spcPct val="111600"/>
              </a:lnSpc>
              <a:spcBef>
                <a:spcPts val="33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Phase</a:t>
            </a:r>
            <a:r>
              <a:rPr dirty="0" sz="900" spc="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1a:</a:t>
            </a:r>
            <a:r>
              <a:rPr dirty="0" sz="900" spc="9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Coordinator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5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VOTE</a:t>
            </a:r>
            <a:r>
              <a:rPr dirty="0" sz="900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REQUEST</a:t>
            </a:r>
            <a:r>
              <a:rPr dirty="0" sz="700" spc="1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participants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(also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called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pre-write</a:t>
            </a:r>
            <a:r>
              <a:rPr dirty="0" sz="900" spc="-1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81305" marR="56515" indent="-120014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Phase</a:t>
            </a:r>
            <a:r>
              <a:rPr dirty="0" sz="900" spc="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1b:</a:t>
            </a:r>
            <a:r>
              <a:rPr dirty="0" sz="900" spc="10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receives</a:t>
            </a:r>
            <a:r>
              <a:rPr dirty="0" sz="900" spc="6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VOTE</a:t>
            </a:r>
            <a:r>
              <a:rPr dirty="0" sz="900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REQUEST</a:t>
            </a:r>
            <a:r>
              <a:rPr dirty="0" sz="700" spc="1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returns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either </a:t>
            </a:r>
            <a:r>
              <a:rPr dirty="0" sz="700">
                <a:latin typeface="Arial"/>
                <a:cs typeface="Arial"/>
              </a:rPr>
              <a:t>VOTE</a:t>
            </a:r>
            <a:r>
              <a:rPr dirty="0" sz="900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COMMIT</a:t>
            </a:r>
            <a:r>
              <a:rPr dirty="0" sz="700" spc="19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14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VOTE</a:t>
            </a:r>
            <a:r>
              <a:rPr dirty="0" sz="900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ABORT</a:t>
            </a:r>
            <a:r>
              <a:rPr dirty="0" sz="700" spc="19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10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coordinator.</a:t>
            </a:r>
            <a:r>
              <a:rPr dirty="0" sz="900" spc="19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10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10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14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VOTE</a:t>
            </a:r>
            <a:r>
              <a:rPr dirty="0" sz="900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ABORT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10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 </a:t>
            </a:r>
            <a:r>
              <a:rPr dirty="0" sz="900">
                <a:latin typeface="Arial"/>
                <a:cs typeface="Arial"/>
              </a:rPr>
              <a:t>aborts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local</a:t>
            </a:r>
            <a:r>
              <a:rPr dirty="0" sz="900" spc="-10">
                <a:latin typeface="Arial"/>
                <a:cs typeface="Arial"/>
              </a:rPr>
              <a:t> computation</a:t>
            </a:r>
            <a:endParaRPr sz="900">
              <a:latin typeface="Arial"/>
              <a:cs typeface="Arial"/>
            </a:endParaRPr>
          </a:p>
          <a:p>
            <a:pPr marL="281940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Phase</a:t>
            </a:r>
            <a:r>
              <a:rPr dirty="0" sz="900" spc="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2a:</a:t>
            </a:r>
            <a:r>
              <a:rPr dirty="0" sz="900" spc="9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Coordinator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collects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votes;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VOTE</a:t>
            </a:r>
            <a:r>
              <a:rPr dirty="0" sz="900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COMMIT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sends</a:t>
            </a:r>
            <a:endParaRPr sz="900">
              <a:latin typeface="Arial"/>
              <a:cs typeface="Arial"/>
            </a:endParaRPr>
          </a:p>
          <a:p>
            <a:pPr algn="ctr" marL="142875">
              <a:lnSpc>
                <a:spcPct val="100000"/>
              </a:lnSpc>
              <a:spcBef>
                <a:spcPts val="125"/>
              </a:spcBef>
            </a:pPr>
            <a:r>
              <a:rPr dirty="0" sz="700" spc="45">
                <a:latin typeface="Arial"/>
                <a:cs typeface="Arial"/>
              </a:rPr>
              <a:t>GLOBAL</a:t>
            </a:r>
            <a:r>
              <a:rPr dirty="0" sz="900" spc="45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COMMIT</a:t>
            </a:r>
            <a:r>
              <a:rPr dirty="0" sz="700" spc="10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participants,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otherwise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700" spc="45">
                <a:latin typeface="Arial"/>
                <a:cs typeface="Arial"/>
              </a:rPr>
              <a:t>GLOBAL</a:t>
            </a:r>
            <a:r>
              <a:rPr dirty="0" sz="900" spc="45">
                <a:latin typeface="Arial"/>
                <a:cs typeface="Arial"/>
              </a:rPr>
              <a:t>-</a:t>
            </a:r>
            <a:r>
              <a:rPr dirty="0" sz="700" spc="-10">
                <a:latin typeface="Arial"/>
                <a:cs typeface="Arial"/>
              </a:rPr>
              <a:t>ABORT</a:t>
            </a:r>
            <a:endParaRPr sz="700">
              <a:latin typeface="Arial"/>
              <a:cs typeface="Arial"/>
            </a:endParaRPr>
          </a:p>
          <a:p>
            <a:pPr algn="ctr" marL="255904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5654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Phase</a:t>
            </a:r>
            <a:r>
              <a:rPr dirty="0" sz="900" spc="1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2b:</a:t>
            </a:r>
            <a:r>
              <a:rPr dirty="0" sz="900" spc="7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waits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700" spc="45">
                <a:latin typeface="Arial"/>
                <a:cs typeface="Arial"/>
              </a:rPr>
              <a:t>GLOBAL</a:t>
            </a:r>
            <a:r>
              <a:rPr dirty="0" sz="900" spc="45">
                <a:latin typeface="Arial"/>
                <a:cs typeface="Arial"/>
              </a:rPr>
              <a:t>-</a:t>
            </a:r>
            <a:r>
              <a:rPr dirty="0" sz="700">
                <a:latin typeface="Arial"/>
                <a:cs typeface="Arial"/>
              </a:rPr>
              <a:t>COMMIT</a:t>
            </a:r>
            <a:r>
              <a:rPr dirty="0" sz="700" spc="9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700" spc="45">
                <a:latin typeface="Arial"/>
                <a:cs typeface="Arial"/>
              </a:rPr>
              <a:t>GLOBAL</a:t>
            </a:r>
            <a:r>
              <a:rPr dirty="0" sz="900" spc="45">
                <a:latin typeface="Arial"/>
                <a:cs typeface="Arial"/>
              </a:rPr>
              <a:t>-</a:t>
            </a:r>
            <a:r>
              <a:rPr dirty="0" sz="700" spc="-10">
                <a:latin typeface="Arial"/>
                <a:cs typeface="Arial"/>
              </a:rPr>
              <a:t>ABORT</a:t>
            </a:r>
            <a:endParaRPr sz="700">
              <a:latin typeface="Arial"/>
              <a:cs typeface="Arial"/>
            </a:endParaRPr>
          </a:p>
          <a:p>
            <a:pPr marL="281940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handles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accordingly.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89039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2PC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Finite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machines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7575" y="776254"/>
            <a:ext cx="1649868" cy="82640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47696" y="702040"/>
            <a:ext cx="1858632" cy="901887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984872" y="1649420"/>
            <a:ext cx="62039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10">
                <a:latin typeface="Arial"/>
                <a:cs typeface="Arial"/>
              </a:rPr>
              <a:t>Coordinator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994052" y="1649420"/>
            <a:ext cx="56388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10">
                <a:latin typeface="Arial"/>
                <a:cs typeface="Arial"/>
              </a:rPr>
              <a:t>Participant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715842" y="-1515"/>
            <a:ext cx="8388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18300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ailure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models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Types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360006" y="945807"/>
          <a:ext cx="3982720" cy="20326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1605"/>
                <a:gridCol w="2489835"/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20" b="1">
                          <a:latin typeface="Arial"/>
                          <a:cs typeface="Arial"/>
                        </a:rPr>
                        <a:t>Type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Description</a:t>
                      </a:r>
                      <a:r>
                        <a:rPr dirty="0" sz="9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b="1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b="1">
                          <a:latin typeface="Arial"/>
                          <a:cs typeface="Arial"/>
                        </a:rPr>
                        <a:t>server’s</a:t>
                      </a:r>
                      <a:r>
                        <a:rPr dirty="0" sz="9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b="1">
                          <a:latin typeface="Arial"/>
                          <a:cs typeface="Arial"/>
                        </a:rPr>
                        <a:t>behavior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900" spc="-4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Halts,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but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working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correctly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halts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Omission</a:t>
                      </a:r>
                      <a:r>
                        <a:rPr dirty="0" sz="900" spc="-45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29870" marR="283845">
                        <a:lnSpc>
                          <a:spcPct val="133900"/>
                        </a:lnSpc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9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omission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9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omission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Fails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respond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incoming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requests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 marR="608330">
                        <a:lnSpc>
                          <a:spcPct val="133900"/>
                        </a:lnSpc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Fails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incoming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messages Fails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messages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Timing</a:t>
                      </a:r>
                      <a:r>
                        <a:rPr dirty="0" sz="900" spc="-35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lies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outside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specified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time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interval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900" spc="-5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Value</a:t>
                      </a:r>
                      <a:r>
                        <a:rPr dirty="0" sz="900" spc="-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State-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9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incorrect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 marR="402590">
                        <a:lnSpc>
                          <a:spcPct val="133900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value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wrong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Deviates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from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correct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flow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control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163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Arbitrary</a:t>
                      </a:r>
                      <a:r>
                        <a:rPr dirty="0" sz="900" spc="-25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6794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9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produce</a:t>
                      </a:r>
                      <a:r>
                        <a:rPr dirty="0" sz="900" spc="1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arbitrary</a:t>
                      </a:r>
                      <a:r>
                        <a:rPr dirty="0" sz="9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responses</a:t>
                      </a:r>
                      <a:r>
                        <a:rPr dirty="0" sz="900" spc="1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900" spc="1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arbitrary times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375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564890" cy="720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2PC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–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Failing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0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 spc="-10" i="1">
                <a:solidFill>
                  <a:srgbClr val="C80000"/>
                </a:solidFill>
                <a:latin typeface="Arial"/>
                <a:cs typeface="Arial"/>
              </a:rPr>
              <a:t>INIT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problem: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unaware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2600" y="197711"/>
            <a:ext cx="4191000" cy="1230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2PC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–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Failing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endParaRPr sz="1200">
              <a:latin typeface="Arial"/>
              <a:cs typeface="Arial"/>
            </a:endParaRPr>
          </a:p>
          <a:p>
            <a:pPr marL="2730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0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 marL="530225" marR="17780" indent="-120650">
              <a:lnSpc>
                <a:spcPct val="111600"/>
              </a:lnSpc>
              <a:spcBef>
                <a:spcPts val="800"/>
              </a:spcBef>
              <a:buClr>
                <a:srgbClr val="3333B2"/>
              </a:buClr>
              <a:buFont typeface="Menlo"/>
              <a:buChar char="•"/>
              <a:tabLst>
                <a:tab pos="530860" algn="l"/>
              </a:tabLst>
            </a:pPr>
            <a:r>
              <a:rPr dirty="0" sz="900" spc="-30" i="1">
                <a:solidFill>
                  <a:srgbClr val="C80000"/>
                </a:solidFill>
                <a:latin typeface="Arial"/>
                <a:cs typeface="Arial"/>
              </a:rPr>
              <a:t>READY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either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abort.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recovery,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transition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make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 spc="-10">
                <a:latin typeface="Arial"/>
                <a:cs typeface="Arial"/>
              </a:rPr>
              <a:t>coordinator’s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decision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514090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2PC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–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Failing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0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80148" y="1453124"/>
            <a:ext cx="3724910" cy="332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2715" marR="5080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33350" algn="l"/>
              </a:tabLst>
            </a:pPr>
            <a:r>
              <a:rPr dirty="0" sz="900" spc="-20" i="1">
                <a:solidFill>
                  <a:srgbClr val="C80000"/>
                </a:solidFill>
                <a:latin typeface="Arial"/>
                <a:cs typeface="Arial"/>
              </a:rPr>
              <a:t>ABORT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Merely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entry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abort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idempotent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e.g.,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removing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workspace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results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514090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2PC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–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Failing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0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80148" y="1809931"/>
            <a:ext cx="3702685" cy="332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8270" marR="5080" indent="-116205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33350" algn="l"/>
              </a:tabLst>
            </a:pPr>
            <a:r>
              <a:rPr dirty="0" sz="900" spc="-10" i="1">
                <a:solidFill>
                  <a:srgbClr val="C80000"/>
                </a:solidFill>
                <a:latin typeface="Arial"/>
                <a:cs typeface="Arial"/>
              </a:rPr>
              <a:t>COMMIT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entry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idempotent,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e.g.,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copying </a:t>
            </a:r>
            <a:r>
              <a:rPr dirty="0" sz="900">
                <a:latin typeface="Arial"/>
                <a:cs typeface="Arial"/>
              </a:rPr>
              <a:t>workspace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storage.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4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2PC</a:t>
            </a:r>
            <a:r>
              <a:rPr dirty="0" spc="-25"/>
              <a:t> </a:t>
            </a:r>
            <a:r>
              <a:rPr dirty="0"/>
              <a:t>–</a:t>
            </a:r>
            <a:r>
              <a:rPr dirty="0" spc="-25"/>
              <a:t> </a:t>
            </a:r>
            <a:r>
              <a:rPr dirty="0" spc="-10"/>
              <a:t>Failing</a:t>
            </a:r>
            <a:r>
              <a:rPr dirty="0" spc="-25"/>
              <a:t> </a:t>
            </a:r>
            <a:r>
              <a:rPr dirty="0" spc="-10"/>
              <a:t>participant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17728" y="514774"/>
            <a:ext cx="3968750" cy="2414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0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  <a:p>
            <a:pPr marL="295275" indent="-121285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dirty="0" sz="900" spc="-10" i="1">
                <a:solidFill>
                  <a:srgbClr val="C80000"/>
                </a:solidFill>
                <a:latin typeface="Arial"/>
                <a:cs typeface="Arial"/>
              </a:rPr>
              <a:t>INIT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problem: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unaware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</a:t>
            </a:r>
            <a:endParaRPr sz="900">
              <a:latin typeface="Arial"/>
              <a:cs typeface="Arial"/>
            </a:endParaRPr>
          </a:p>
          <a:p>
            <a:pPr marL="295275" marR="304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dirty="0" sz="900" spc="-30" i="1">
                <a:solidFill>
                  <a:srgbClr val="C80000"/>
                </a:solidFill>
                <a:latin typeface="Arial"/>
                <a:cs typeface="Arial"/>
              </a:rPr>
              <a:t>READY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either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abort.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recovery,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6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transition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make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 spc="-10">
                <a:latin typeface="Arial"/>
                <a:cs typeface="Arial"/>
              </a:rPr>
              <a:t>coordinator’s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decision</a:t>
            </a:r>
            <a:endParaRPr sz="900">
              <a:latin typeface="Arial"/>
              <a:cs typeface="Arial"/>
            </a:endParaRPr>
          </a:p>
          <a:p>
            <a:pPr marL="295275" marR="8636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dirty="0" sz="900" spc="-20" i="1">
                <a:solidFill>
                  <a:srgbClr val="C80000"/>
                </a:solidFill>
                <a:latin typeface="Arial"/>
                <a:cs typeface="Arial"/>
              </a:rPr>
              <a:t>ABORT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Merely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entry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abort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idempotent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e.g.,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removing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workspace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results</a:t>
            </a:r>
            <a:endParaRPr sz="900">
              <a:latin typeface="Arial"/>
              <a:cs typeface="Arial"/>
            </a:endParaRPr>
          </a:p>
          <a:p>
            <a:pPr marL="290830" marR="107950" indent="-116205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dirty="0" sz="900" spc="-10" i="1">
                <a:solidFill>
                  <a:srgbClr val="C80000"/>
                </a:solidFill>
                <a:latin typeface="Arial"/>
                <a:cs typeface="Arial"/>
              </a:rPr>
              <a:t>COMMIT</a:t>
            </a:r>
            <a:r>
              <a:rPr dirty="0" sz="900" spc="-13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entry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idempotent,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e.g.,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copying </a:t>
            </a:r>
            <a:r>
              <a:rPr dirty="0" sz="900">
                <a:latin typeface="Arial"/>
                <a:cs typeface="Arial"/>
              </a:rPr>
              <a:t>workspace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storage.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8100" marR="30480" indent="-127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distributed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commit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required,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having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temporary </a:t>
            </a:r>
            <a:r>
              <a:rPr dirty="0" sz="900">
                <a:latin typeface="Arial"/>
                <a:cs typeface="Arial"/>
              </a:rPr>
              <a:t>workspaces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keep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their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results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simple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recovery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presence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 spc="-10">
                <a:latin typeface="Arial"/>
                <a:cs typeface="Arial"/>
              </a:rPr>
              <a:t>failures.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4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2PC</a:t>
            </a:r>
            <a:r>
              <a:rPr dirty="0" spc="-25"/>
              <a:t> </a:t>
            </a:r>
            <a:r>
              <a:rPr dirty="0"/>
              <a:t>–</a:t>
            </a:r>
            <a:r>
              <a:rPr dirty="0" spc="-25"/>
              <a:t> </a:t>
            </a:r>
            <a:r>
              <a:rPr dirty="0" spc="-10"/>
              <a:t>Failing</a:t>
            </a:r>
            <a:r>
              <a:rPr dirty="0" spc="-25"/>
              <a:t> </a:t>
            </a:r>
            <a:r>
              <a:rPr dirty="0" spc="-10"/>
              <a:t>participant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1947" y="499476"/>
            <a:ext cx="3916679" cy="75184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recovery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READY</a:t>
            </a:r>
            <a:r>
              <a:rPr dirty="0" sz="900" spc="8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check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participants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125"/>
              </a:spcBef>
            </a:pP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log</a:t>
            </a:r>
            <a:r>
              <a:rPr dirty="0" sz="900" spc="-10">
                <a:latin typeface="Arial"/>
                <a:cs typeface="Arial"/>
              </a:rPr>
              <a:t> coordinator’s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decision.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4C994C"/>
                </a:solidFill>
                <a:latin typeface="Arial"/>
                <a:cs typeface="Arial"/>
              </a:rPr>
              <a:t>Recovering</a:t>
            </a:r>
            <a:r>
              <a:rPr dirty="0" sz="1000" spc="-2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4C994C"/>
                </a:solidFill>
                <a:latin typeface="Arial"/>
                <a:cs typeface="Arial"/>
              </a:rPr>
              <a:t>participant</a:t>
            </a:r>
            <a:r>
              <a:rPr dirty="0" sz="1000" spc="-2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4C994C"/>
                </a:solidFill>
                <a:latin typeface="Arial"/>
                <a:cs typeface="Arial"/>
              </a:rPr>
              <a:t>P</a:t>
            </a:r>
            <a:r>
              <a:rPr dirty="0" sz="1000" spc="50" i="1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4C994C"/>
                </a:solidFill>
                <a:latin typeface="Arial"/>
                <a:cs typeface="Arial"/>
              </a:rPr>
              <a:t>contacts</a:t>
            </a:r>
            <a:r>
              <a:rPr dirty="0" sz="1000" spc="-15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4C994C"/>
                </a:solidFill>
                <a:latin typeface="Arial"/>
                <a:cs typeface="Arial"/>
              </a:rPr>
              <a:t>another</a:t>
            </a:r>
            <a:r>
              <a:rPr dirty="0" sz="1000" spc="-2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4C994C"/>
                </a:solidFill>
                <a:latin typeface="Arial"/>
                <a:cs typeface="Arial"/>
              </a:rPr>
              <a:t>participant</a:t>
            </a:r>
            <a:r>
              <a:rPr dirty="0" sz="1000" spc="-2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4C994C"/>
                </a:solidFill>
                <a:latin typeface="Arial"/>
                <a:cs typeface="Arial"/>
              </a:rPr>
              <a:t>Q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1278877" y="1352880"/>
          <a:ext cx="2126615" cy="815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/>
                <a:gridCol w="1405255"/>
              </a:tblGrid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b="1">
                          <a:latin typeface="Arial"/>
                          <a:cs typeface="Arial"/>
                        </a:rPr>
                        <a:t>State</a:t>
                      </a:r>
                      <a:r>
                        <a:rPr dirty="0" sz="8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8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0" i="1">
                          <a:latin typeface="Arial"/>
                          <a:cs typeface="Arial"/>
                        </a:rPr>
                        <a:t>Q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b="1">
                          <a:latin typeface="Arial"/>
                          <a:cs typeface="Arial"/>
                        </a:rPr>
                        <a:t>Action</a:t>
                      </a:r>
                      <a:r>
                        <a:rPr dirty="0" sz="80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8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0" i="1">
                          <a:latin typeface="Arial"/>
                          <a:cs typeface="Arial"/>
                        </a:rPr>
                        <a:t>P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10" i="1">
                          <a:latin typeface="Arial"/>
                          <a:cs typeface="Arial"/>
                        </a:rPr>
                        <a:t>COMMIT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COMMIT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10" i="1">
                          <a:latin typeface="Arial"/>
                          <a:cs typeface="Arial"/>
                        </a:rPr>
                        <a:t>ABORT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20" i="1">
                          <a:latin typeface="Arial"/>
                          <a:cs typeface="Arial"/>
                        </a:rPr>
                        <a:t>ABORT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20" i="1">
                          <a:latin typeface="Arial"/>
                          <a:cs typeface="Arial"/>
                        </a:rPr>
                        <a:t>INIT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20" i="1">
                          <a:latin typeface="Arial"/>
                          <a:cs typeface="Arial"/>
                        </a:rPr>
                        <a:t>ABORT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10" i="1">
                          <a:latin typeface="Arial"/>
                          <a:cs typeface="Arial"/>
                        </a:rPr>
                        <a:t>READY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Contact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another</a:t>
                      </a:r>
                      <a:r>
                        <a:rPr dirty="0" sz="8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participant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 descr=""/>
          <p:cNvSpPr txBox="1"/>
          <p:nvPr/>
        </p:nvSpPr>
        <p:spPr>
          <a:xfrm>
            <a:off x="347294" y="2376308"/>
            <a:ext cx="3912235" cy="649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Result</a:t>
            </a:r>
            <a:endParaRPr sz="1000">
              <a:latin typeface="Arial"/>
              <a:cs typeface="Arial"/>
            </a:endParaRPr>
          </a:p>
          <a:p>
            <a:pPr algn="just"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READY</a:t>
            </a:r>
            <a:r>
              <a:rPr dirty="0" sz="900" spc="8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protocol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blocks.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Apparently,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coordinator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failing.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Note:</a:t>
            </a:r>
            <a:r>
              <a:rPr dirty="0" sz="900" spc="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protocol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prescribes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decision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coordinator.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4304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2PC</a:t>
            </a:r>
            <a:r>
              <a:rPr dirty="0" spc="-25"/>
              <a:t> </a:t>
            </a:r>
            <a:r>
              <a:rPr dirty="0"/>
              <a:t>–</a:t>
            </a:r>
            <a:r>
              <a:rPr dirty="0" spc="-25"/>
              <a:t> </a:t>
            </a:r>
            <a:r>
              <a:rPr dirty="0" spc="-10"/>
              <a:t>Failing</a:t>
            </a:r>
            <a:r>
              <a:rPr dirty="0" spc="-25"/>
              <a:t> </a:t>
            </a:r>
            <a:r>
              <a:rPr dirty="0" spc="-10"/>
              <a:t>coordinator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128" y="499476"/>
            <a:ext cx="3916045" cy="1767839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6510" marR="508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problem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fact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coordinator’s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final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decision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be </a:t>
            </a:r>
            <a:r>
              <a:rPr dirty="0" sz="900" spc="-10">
                <a:latin typeface="Arial"/>
                <a:cs typeface="Arial"/>
              </a:rPr>
              <a:t>available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some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lost).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endParaRPr sz="1000">
              <a:latin typeface="Arial"/>
              <a:cs typeface="Arial"/>
            </a:endParaRPr>
          </a:p>
          <a:p>
            <a:pPr marL="16510" marR="16065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Let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READY</a:t>
            </a:r>
            <a:r>
              <a:rPr dirty="0" sz="900" spc="9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timeout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hasn’t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 spc="-10">
                <a:latin typeface="Arial"/>
                <a:cs typeface="Arial"/>
              </a:rPr>
              <a:t>coordinator’s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decision;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tries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find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(as </a:t>
            </a:r>
            <a:r>
              <a:rPr dirty="0" sz="900" spc="-10">
                <a:latin typeface="Arial"/>
                <a:cs typeface="Arial"/>
              </a:rPr>
              <a:t>discussed).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74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6510" marR="10287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Essence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problem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make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local </a:t>
            </a:r>
            <a:r>
              <a:rPr dirty="0" sz="900">
                <a:latin typeface="Arial"/>
                <a:cs typeface="Arial"/>
              </a:rPr>
              <a:t>decision: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(possibly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failed)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processes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494155" cy="393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Coordinator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Python</a:t>
            </a:r>
            <a:endParaRPr sz="1200">
              <a:latin typeface="Arial"/>
              <a:cs typeface="Arial"/>
            </a:endParaRPr>
          </a:p>
          <a:p>
            <a:pPr marL="248920">
              <a:lnSpc>
                <a:spcPct val="100000"/>
              </a:lnSpc>
              <a:spcBef>
                <a:spcPts val="790"/>
              </a:spcBef>
            </a:pPr>
            <a:r>
              <a:rPr dirty="0" sz="400">
                <a:latin typeface="Times New Roman"/>
                <a:cs typeface="Times New Roman"/>
              </a:rPr>
              <a:t>1</a:t>
            </a:r>
            <a:r>
              <a:rPr dirty="0" sz="400" spc="370">
                <a:latin typeface="Times New Roman"/>
                <a:cs typeface="Times New Roman"/>
              </a:rPr>
              <a:t> </a:t>
            </a:r>
            <a:r>
              <a:rPr dirty="0" sz="550" spc="70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550" spc="5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35">
                <a:latin typeface="Times New Roman"/>
                <a:cs typeface="Times New Roman"/>
              </a:rPr>
              <a:t>Coordinator: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01752" y="560725"/>
            <a:ext cx="86360" cy="1045844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195"/>
              </a:spcBef>
            </a:pPr>
            <a:r>
              <a:rPr dirty="0" sz="400" spc="35">
                <a:latin typeface="Times New Roman"/>
                <a:cs typeface="Times New Roman"/>
              </a:rPr>
              <a:t>2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0"/>
              </a:spcBef>
            </a:pPr>
            <a:r>
              <a:rPr dirty="0" sz="400" spc="35">
                <a:latin typeface="Times New Roman"/>
                <a:cs typeface="Times New Roman"/>
              </a:rPr>
              <a:t>3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4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5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6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0"/>
              </a:spcBef>
            </a:pPr>
            <a:r>
              <a:rPr dirty="0" sz="400" spc="35">
                <a:latin typeface="Times New Roman"/>
                <a:cs typeface="Times New Roman"/>
              </a:rPr>
              <a:t>7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8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9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10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11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12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13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14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15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88756" y="552627"/>
            <a:ext cx="2266315" cy="10579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615"/>
              </a:lnSpc>
              <a:spcBef>
                <a:spcPts val="105"/>
              </a:spcBef>
            </a:pPr>
            <a:r>
              <a:rPr dirty="0" sz="550" spc="5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550" spc="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65">
                <a:latin typeface="Times New Roman"/>
                <a:cs typeface="Times New Roman"/>
              </a:rPr>
              <a:t>run(self):</a:t>
            </a:r>
            <a:endParaRPr sz="550">
              <a:latin typeface="Times New Roman"/>
              <a:cs typeface="Times New Roman"/>
            </a:endParaRPr>
          </a:p>
          <a:p>
            <a:pPr marL="82550" marR="429895" indent="-635">
              <a:lnSpc>
                <a:spcPts val="570"/>
              </a:lnSpc>
              <a:spcBef>
                <a:spcPts val="50"/>
              </a:spcBef>
            </a:pPr>
            <a:r>
              <a:rPr dirty="0" sz="550">
                <a:latin typeface="Times New Roman"/>
                <a:cs typeface="Times New Roman"/>
              </a:rPr>
              <a:t>yetToReceive</a:t>
            </a:r>
            <a:r>
              <a:rPr dirty="0" sz="550" spc="24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250">
                <a:latin typeface="Times New Roman"/>
                <a:cs typeface="Times New Roman"/>
              </a:rPr>
              <a:t> </a:t>
            </a:r>
            <a:r>
              <a:rPr dirty="0" sz="550" spc="70" b="1">
                <a:solidFill>
                  <a:srgbClr val="FF0059"/>
                </a:solidFill>
                <a:latin typeface="Times New Roman"/>
                <a:cs typeface="Times New Roman"/>
              </a:rPr>
              <a:t>list</a:t>
            </a:r>
            <a:r>
              <a:rPr dirty="0" sz="550" spc="70">
                <a:latin typeface="Times New Roman"/>
                <a:cs typeface="Times New Roman"/>
              </a:rPr>
              <a:t>(self.participants)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’WAIT’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r>
              <a:rPr dirty="0" sz="550" spc="500">
                <a:latin typeface="Times New Roman"/>
                <a:cs typeface="Times New Roman"/>
              </a:rPr>
              <a:t>  </a:t>
            </a:r>
            <a:r>
              <a:rPr dirty="0" sz="550" spc="60">
                <a:latin typeface="Times New Roman"/>
                <a:cs typeface="Times New Roman"/>
              </a:rPr>
              <a:t>self.chan.sendTo(self.participants,</a:t>
            </a:r>
            <a:r>
              <a:rPr dirty="0" sz="550" spc="150">
                <a:latin typeface="Times New Roman"/>
                <a:cs typeface="Times New Roman"/>
              </a:rPr>
              <a:t> </a:t>
            </a:r>
            <a:r>
              <a:rPr dirty="0" sz="550" spc="-55">
                <a:latin typeface="Times New Roman"/>
                <a:cs typeface="Times New Roman"/>
              </a:rPr>
              <a:t>VOTE_REQUEST)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550" spc="31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550">
                <a:latin typeface="Times New Roman"/>
                <a:cs typeface="Times New Roman"/>
              </a:rPr>
              <a:t>(yetToReceive)</a:t>
            </a:r>
            <a:r>
              <a:rPr dirty="0" sz="550" spc="36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&gt;</a:t>
            </a:r>
            <a:r>
              <a:rPr dirty="0" sz="550" spc="390">
                <a:latin typeface="Times New Roman"/>
                <a:cs typeface="Times New Roman"/>
              </a:rPr>
              <a:t> </a:t>
            </a:r>
            <a:r>
              <a:rPr dirty="0" sz="550" spc="70">
                <a:latin typeface="Times New Roman"/>
                <a:cs typeface="Times New Roman"/>
              </a:rPr>
              <a:t>0:</a:t>
            </a:r>
            <a:endParaRPr sz="550">
              <a:latin typeface="Times New Roman"/>
              <a:cs typeface="Times New Roman"/>
            </a:endParaRPr>
          </a:p>
          <a:p>
            <a:pPr marL="154305">
              <a:lnSpc>
                <a:spcPts val="540"/>
              </a:lnSpc>
            </a:pP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65">
                <a:latin typeface="Times New Roman"/>
                <a:cs typeface="Times New Roman"/>
              </a:rPr>
              <a:t> </a:t>
            </a:r>
            <a:r>
              <a:rPr dirty="0" sz="550" spc="60">
                <a:latin typeface="Times New Roman"/>
                <a:cs typeface="Times New Roman"/>
              </a:rPr>
              <a:t>self.chan.recvFrom(self.participants,</a:t>
            </a:r>
            <a:r>
              <a:rPr dirty="0" sz="550" spc="70">
                <a:latin typeface="Times New Roman"/>
                <a:cs typeface="Times New Roman"/>
              </a:rPr>
              <a:t> </a:t>
            </a:r>
            <a:r>
              <a:rPr dirty="0" sz="550" spc="-40">
                <a:latin typeface="Times New Roman"/>
                <a:cs typeface="Times New Roman"/>
              </a:rPr>
              <a:t>BLOCK,</a:t>
            </a:r>
            <a:r>
              <a:rPr dirty="0" sz="550" spc="65">
                <a:latin typeface="Times New Roman"/>
                <a:cs typeface="Times New Roman"/>
              </a:rPr>
              <a:t> </a:t>
            </a:r>
            <a:r>
              <a:rPr dirty="0" sz="550" spc="-30">
                <a:latin typeface="Times New Roman"/>
                <a:cs typeface="Times New Roman"/>
              </a:rPr>
              <a:t>TIMEOUT)</a:t>
            </a:r>
            <a:endParaRPr sz="550">
              <a:latin typeface="Times New Roman"/>
              <a:cs typeface="Times New Roman"/>
            </a:endParaRPr>
          </a:p>
          <a:p>
            <a:pPr marL="224154" marR="288290" indent="-69850">
              <a:lnSpc>
                <a:spcPts val="570"/>
              </a:lnSpc>
              <a:spcBef>
                <a:spcPts val="55"/>
              </a:spcBef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9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10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80">
                <a:latin typeface="Times New Roman"/>
                <a:cs typeface="Times New Roman"/>
              </a:rPr>
              <a:t> </a:t>
            </a:r>
            <a:r>
              <a:rPr dirty="0" sz="550" spc="120">
                <a:latin typeface="Times New Roman"/>
                <a:cs typeface="Times New Roman"/>
              </a:rPr>
              <a:t>-</a:t>
            </a:r>
            <a:r>
              <a:rPr dirty="0" sz="550" spc="55">
                <a:latin typeface="Times New Roman"/>
                <a:cs typeface="Times New Roman"/>
              </a:rPr>
              <a:t>1</a:t>
            </a:r>
            <a:r>
              <a:rPr dirty="0" sz="550" spc="110">
                <a:latin typeface="Times New Roman"/>
                <a:cs typeface="Times New Roman"/>
              </a:rPr>
              <a:t> </a:t>
            </a:r>
            <a:r>
              <a:rPr dirty="0" sz="550" spc="50" b="1">
                <a:solidFill>
                  <a:srgbClr val="FF0059"/>
                </a:solidFill>
                <a:latin typeface="Times New Roman"/>
                <a:cs typeface="Times New Roman"/>
              </a:rPr>
              <a:t>or</a:t>
            </a:r>
            <a:r>
              <a:rPr dirty="0" sz="550" spc="1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(msg[1]</a:t>
            </a:r>
            <a:r>
              <a:rPr dirty="0" sz="550" spc="10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9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VOTE_ABORT):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’ABORT’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r>
              <a:rPr dirty="0" sz="550" spc="500">
                <a:latin typeface="Times New Roman"/>
                <a:cs typeface="Times New Roman"/>
              </a:rPr>
              <a:t>  </a:t>
            </a:r>
            <a:r>
              <a:rPr dirty="0" sz="550" spc="60">
                <a:latin typeface="Times New Roman"/>
                <a:cs typeface="Times New Roman"/>
              </a:rPr>
              <a:t>self.chan.sendTo(self.participants,</a:t>
            </a:r>
            <a:r>
              <a:rPr dirty="0" sz="550" spc="150">
                <a:latin typeface="Times New Roman"/>
                <a:cs typeface="Times New Roman"/>
              </a:rPr>
              <a:t> </a:t>
            </a:r>
            <a:r>
              <a:rPr dirty="0" sz="550" spc="-65">
                <a:latin typeface="Times New Roman"/>
                <a:cs typeface="Times New Roman"/>
              </a:rPr>
              <a:t>GLOBAL_ABORT)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-10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endParaRPr sz="550">
              <a:latin typeface="Times New Roman"/>
              <a:cs typeface="Times New Roman"/>
            </a:endParaRPr>
          </a:p>
          <a:p>
            <a:pPr marL="153670">
              <a:lnSpc>
                <a:spcPts val="540"/>
              </a:lnSpc>
            </a:pPr>
            <a:r>
              <a:rPr dirty="0" sz="550" spc="9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550" spc="90">
                <a:latin typeface="Times New Roman"/>
                <a:cs typeface="Times New Roman"/>
              </a:rPr>
              <a:t>:</a:t>
            </a:r>
            <a:r>
              <a:rPr dirty="0" sz="550" spc="105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msg[1]</a:t>
            </a:r>
            <a:r>
              <a:rPr dirty="0" sz="55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30" i="1">
                <a:solidFill>
                  <a:srgbClr val="009600"/>
                </a:solidFill>
                <a:latin typeface="Times New Roman"/>
                <a:cs typeface="Times New Roman"/>
              </a:rPr>
              <a:t>==</a:t>
            </a:r>
            <a:r>
              <a:rPr dirty="0" sz="55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10" i="1">
                <a:solidFill>
                  <a:srgbClr val="009600"/>
                </a:solidFill>
                <a:latin typeface="Times New Roman"/>
                <a:cs typeface="Times New Roman"/>
              </a:rPr>
              <a:t>VOTE_COMMIT</a:t>
            </a:r>
            <a:endParaRPr sz="550">
              <a:latin typeface="Times New Roman"/>
              <a:cs typeface="Times New Roman"/>
            </a:endParaRPr>
          </a:p>
          <a:p>
            <a:pPr marL="83185" marR="394335" indent="140335">
              <a:lnSpc>
                <a:spcPts val="570"/>
              </a:lnSpc>
              <a:spcBef>
                <a:spcPts val="50"/>
              </a:spcBef>
            </a:pPr>
            <a:r>
              <a:rPr dirty="0" sz="550" spc="-10">
                <a:latin typeface="Times New Roman"/>
                <a:cs typeface="Times New Roman"/>
              </a:rPr>
              <a:t>yetToReceive.remove(msg[0])</a:t>
            </a:r>
            <a:r>
              <a:rPr dirty="0" sz="550" spc="500">
                <a:latin typeface="Times New Roman"/>
                <a:cs typeface="Times New Roman"/>
              </a:rPr>
              <a:t> 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’COMMIT’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60">
                <a:latin typeface="Times New Roman"/>
                <a:cs typeface="Times New Roman"/>
              </a:rPr>
              <a:t>self.chan.sendTo(self.participants,</a:t>
            </a:r>
            <a:r>
              <a:rPr dirty="0" sz="550" spc="150">
                <a:latin typeface="Times New Roman"/>
                <a:cs typeface="Times New Roman"/>
              </a:rPr>
              <a:t> </a:t>
            </a:r>
            <a:r>
              <a:rPr dirty="0" sz="550" spc="-70">
                <a:latin typeface="Times New Roman"/>
                <a:cs typeface="Times New Roman"/>
              </a:rPr>
              <a:t>GLOBAL_COMMIT)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005694" y="-1515"/>
            <a:ext cx="54927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commit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417955" cy="393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Python</a:t>
            </a:r>
            <a:endParaRPr sz="1200">
              <a:latin typeface="Arial"/>
              <a:cs typeface="Arial"/>
            </a:endParaRPr>
          </a:p>
          <a:p>
            <a:pPr marL="248920">
              <a:lnSpc>
                <a:spcPct val="100000"/>
              </a:lnSpc>
              <a:spcBef>
                <a:spcPts val="790"/>
              </a:spcBef>
            </a:pPr>
            <a:r>
              <a:rPr dirty="0" sz="400">
                <a:latin typeface="Times New Roman"/>
                <a:cs typeface="Times New Roman"/>
              </a:rPr>
              <a:t>1</a:t>
            </a:r>
            <a:r>
              <a:rPr dirty="0" sz="400" spc="370">
                <a:latin typeface="Times New Roman"/>
                <a:cs typeface="Times New Roman"/>
              </a:rPr>
              <a:t> </a:t>
            </a:r>
            <a:r>
              <a:rPr dirty="0" sz="550" spc="70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550" spc="5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60">
                <a:latin typeface="Times New Roman"/>
                <a:cs typeface="Times New Roman"/>
              </a:rPr>
              <a:t>Participant: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01752" y="560733"/>
            <a:ext cx="86360" cy="235775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195"/>
              </a:spcBef>
            </a:pPr>
            <a:r>
              <a:rPr dirty="0" sz="400" spc="35">
                <a:latin typeface="Times New Roman"/>
                <a:cs typeface="Times New Roman"/>
              </a:rPr>
              <a:t>2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0"/>
              </a:spcBef>
            </a:pPr>
            <a:r>
              <a:rPr dirty="0" sz="400" spc="35">
                <a:latin typeface="Times New Roman"/>
                <a:cs typeface="Times New Roman"/>
              </a:rPr>
              <a:t>3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4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5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6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0"/>
              </a:spcBef>
            </a:pPr>
            <a:r>
              <a:rPr dirty="0" sz="400" spc="35">
                <a:latin typeface="Times New Roman"/>
                <a:cs typeface="Times New Roman"/>
              </a:rPr>
              <a:t>7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8</a:t>
            </a:r>
            <a:endParaRPr sz="400">
              <a:latin typeface="Times New Roman"/>
              <a:cs typeface="Times New Roman"/>
            </a:endParaRPr>
          </a:p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dirty="0" sz="400" spc="35">
                <a:latin typeface="Times New Roman"/>
                <a:cs typeface="Times New Roman"/>
              </a:rPr>
              <a:t>9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10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11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12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13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14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15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16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17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18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19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20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21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22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23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24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25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26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27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28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29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30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31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" spc="-25">
                <a:latin typeface="Times New Roman"/>
                <a:cs typeface="Times New Roman"/>
              </a:rPr>
              <a:t>32</a:t>
            </a:r>
            <a:endParaRPr sz="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00" spc="-25">
                <a:latin typeface="Times New Roman"/>
                <a:cs typeface="Times New Roman"/>
              </a:rPr>
              <a:t>33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88756" y="552635"/>
            <a:ext cx="2411095" cy="23698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615"/>
              </a:lnSpc>
              <a:spcBef>
                <a:spcPts val="105"/>
              </a:spcBef>
            </a:pPr>
            <a:r>
              <a:rPr dirty="0" sz="550" spc="5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550" spc="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65">
                <a:latin typeface="Times New Roman"/>
                <a:cs typeface="Times New Roman"/>
              </a:rPr>
              <a:t>run(self):</a:t>
            </a:r>
            <a:endParaRPr sz="550">
              <a:latin typeface="Times New Roman"/>
              <a:cs typeface="Times New Roman"/>
            </a:endParaRPr>
          </a:p>
          <a:p>
            <a:pPr marL="83185">
              <a:lnSpc>
                <a:spcPts val="575"/>
              </a:lnSpc>
            </a:pPr>
            <a:r>
              <a:rPr dirty="0" sz="550" spc="55">
                <a:latin typeface="Times New Roman"/>
                <a:cs typeface="Times New Roman"/>
              </a:rPr>
              <a:t>self.log.info(</a:t>
            </a:r>
            <a:r>
              <a:rPr dirty="0" sz="550" spc="55">
                <a:solidFill>
                  <a:srgbClr val="C80000"/>
                </a:solidFill>
                <a:latin typeface="Times New Roman"/>
                <a:cs typeface="Times New Roman"/>
              </a:rPr>
              <a:t>’INIT’</a:t>
            </a:r>
            <a:r>
              <a:rPr dirty="0" sz="550" spc="55">
                <a:latin typeface="Times New Roman"/>
                <a:cs typeface="Times New Roman"/>
              </a:rPr>
              <a:t>)</a:t>
            </a:r>
            <a:endParaRPr sz="550">
              <a:latin typeface="Times New Roman"/>
              <a:cs typeface="Times New Roman"/>
            </a:endParaRPr>
          </a:p>
          <a:p>
            <a:pPr marL="83185">
              <a:lnSpc>
                <a:spcPts val="575"/>
              </a:lnSpc>
            </a:pP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 spc="55">
                <a:latin typeface="Times New Roman"/>
                <a:cs typeface="Times New Roman"/>
              </a:rPr>
              <a:t>self.chan.recvFrom(self.coordinator,</a:t>
            </a:r>
            <a:r>
              <a:rPr dirty="0" sz="550" spc="65">
                <a:latin typeface="Times New Roman"/>
                <a:cs typeface="Times New Roman"/>
              </a:rPr>
              <a:t> </a:t>
            </a:r>
            <a:r>
              <a:rPr dirty="0" sz="550" spc="-40">
                <a:latin typeface="Times New Roman"/>
                <a:cs typeface="Times New Roman"/>
              </a:rPr>
              <a:t>BLOCK,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TIMEOUT)</a:t>
            </a:r>
            <a:endParaRPr sz="550">
              <a:latin typeface="Times New Roman"/>
              <a:cs typeface="Times New Roman"/>
            </a:endParaRPr>
          </a:p>
          <a:p>
            <a:pPr marL="83820">
              <a:lnSpc>
                <a:spcPts val="575"/>
              </a:lnSpc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12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125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95">
                <a:latin typeface="Times New Roman"/>
                <a:cs typeface="Times New Roman"/>
              </a:rPr>
              <a:t> </a:t>
            </a:r>
            <a:r>
              <a:rPr dirty="0" sz="550" spc="114">
                <a:latin typeface="Times New Roman"/>
                <a:cs typeface="Times New Roman"/>
              </a:rPr>
              <a:t>-</a:t>
            </a:r>
            <a:r>
              <a:rPr dirty="0" sz="550" spc="100">
                <a:latin typeface="Times New Roman"/>
                <a:cs typeface="Times New Roman"/>
              </a:rPr>
              <a:t>1:</a:t>
            </a:r>
            <a:r>
              <a:rPr dirty="0" sz="550" spc="190">
                <a:latin typeface="Times New Roman"/>
                <a:cs typeface="Times New Roman"/>
              </a:rPr>
              <a:t> 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Crashed</a:t>
            </a:r>
            <a:r>
              <a:rPr dirty="0" sz="55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55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150" i="1">
                <a:solidFill>
                  <a:srgbClr val="009600"/>
                </a:solidFill>
                <a:latin typeface="Times New Roman"/>
                <a:cs typeface="Times New Roman"/>
              </a:rPr>
              <a:t>-</a:t>
            </a:r>
            <a:r>
              <a:rPr dirty="0" sz="550" spc="1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70" i="1">
                <a:solidFill>
                  <a:srgbClr val="009600"/>
                </a:solidFill>
                <a:latin typeface="Times New Roman"/>
                <a:cs typeface="Times New Roman"/>
              </a:rPr>
              <a:t>give</a:t>
            </a:r>
            <a:r>
              <a:rPr dirty="0" sz="55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up</a:t>
            </a:r>
            <a:r>
              <a:rPr dirty="0" sz="55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70" i="1">
                <a:solidFill>
                  <a:srgbClr val="009600"/>
                </a:solidFill>
                <a:latin typeface="Times New Roman"/>
                <a:cs typeface="Times New Roman"/>
              </a:rPr>
              <a:t>entirely</a:t>
            </a:r>
            <a:endParaRPr sz="550">
              <a:latin typeface="Times New Roman"/>
              <a:cs typeface="Times New Roman"/>
            </a:endParaRPr>
          </a:p>
          <a:p>
            <a:pPr marL="153035">
              <a:lnSpc>
                <a:spcPts val="575"/>
              </a:lnSpc>
            </a:pPr>
            <a:r>
              <a:rPr dirty="0" sz="550" spc="60">
                <a:latin typeface="Times New Roman"/>
                <a:cs typeface="Times New Roman"/>
              </a:rPr>
              <a:t>decision</a:t>
            </a:r>
            <a:r>
              <a:rPr dirty="0" sz="550" spc="7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75">
                <a:latin typeface="Times New Roman"/>
                <a:cs typeface="Times New Roman"/>
              </a:rPr>
              <a:t> </a:t>
            </a:r>
            <a:r>
              <a:rPr dirty="0" sz="550" spc="-30">
                <a:latin typeface="Times New Roman"/>
                <a:cs typeface="Times New Roman"/>
              </a:rPr>
              <a:t>LOCAL_ABORT</a:t>
            </a:r>
            <a:endParaRPr sz="550">
              <a:latin typeface="Times New Roman"/>
              <a:cs typeface="Times New Roman"/>
            </a:endParaRPr>
          </a:p>
          <a:p>
            <a:pPr marL="83185">
              <a:lnSpc>
                <a:spcPts val="575"/>
              </a:lnSpc>
            </a:pPr>
            <a:r>
              <a:rPr dirty="0" sz="550" spc="9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550" spc="90">
                <a:latin typeface="Times New Roman"/>
                <a:cs typeface="Times New Roman"/>
              </a:rPr>
              <a:t>:</a:t>
            </a:r>
            <a:r>
              <a:rPr dirty="0" sz="550" spc="185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55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90" i="1">
                <a:solidFill>
                  <a:srgbClr val="009600"/>
                </a:solidFill>
                <a:latin typeface="Times New Roman"/>
                <a:cs typeface="Times New Roman"/>
              </a:rPr>
              <a:t>will</a:t>
            </a:r>
            <a:r>
              <a:rPr dirty="0" sz="550" spc="1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have</a:t>
            </a:r>
            <a:r>
              <a:rPr dirty="0" sz="55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75" i="1">
                <a:solidFill>
                  <a:srgbClr val="009600"/>
                </a:solidFill>
                <a:latin typeface="Times New Roman"/>
                <a:cs typeface="Times New Roman"/>
              </a:rPr>
              <a:t>sent</a:t>
            </a:r>
            <a:r>
              <a:rPr dirty="0" sz="55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10" i="1">
                <a:solidFill>
                  <a:srgbClr val="009600"/>
                </a:solidFill>
                <a:latin typeface="Times New Roman"/>
                <a:cs typeface="Times New Roman"/>
              </a:rPr>
              <a:t>VOTE_REQUEST</a:t>
            </a:r>
            <a:endParaRPr sz="550">
              <a:latin typeface="Times New Roman"/>
              <a:cs typeface="Times New Roman"/>
            </a:endParaRPr>
          </a:p>
          <a:p>
            <a:pPr marL="153035">
              <a:lnSpc>
                <a:spcPts val="575"/>
              </a:lnSpc>
            </a:pPr>
            <a:r>
              <a:rPr dirty="0" sz="550" spc="60">
                <a:latin typeface="Times New Roman"/>
                <a:cs typeface="Times New Roman"/>
              </a:rPr>
              <a:t>decision</a:t>
            </a:r>
            <a:r>
              <a:rPr dirty="0" sz="550" spc="7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80">
                <a:latin typeface="Times New Roman"/>
                <a:cs typeface="Times New Roman"/>
              </a:rPr>
              <a:t> </a:t>
            </a:r>
            <a:r>
              <a:rPr dirty="0" sz="550" spc="35">
                <a:latin typeface="Times New Roman"/>
                <a:cs typeface="Times New Roman"/>
              </a:rPr>
              <a:t>self.do_work()</a:t>
            </a:r>
            <a:endParaRPr sz="550">
              <a:latin typeface="Times New Roman"/>
              <a:cs typeface="Times New Roman"/>
            </a:endParaRPr>
          </a:p>
          <a:p>
            <a:pPr marL="224790" marR="539115" indent="-70485">
              <a:lnSpc>
                <a:spcPts val="570"/>
              </a:lnSpc>
              <a:spcBef>
                <a:spcPts val="50"/>
              </a:spcBef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60">
                <a:latin typeface="Times New Roman"/>
                <a:cs typeface="Times New Roman"/>
              </a:rPr>
              <a:t>decision</a:t>
            </a:r>
            <a:r>
              <a:rPr dirty="0" sz="550" spc="55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55">
                <a:latin typeface="Times New Roman"/>
                <a:cs typeface="Times New Roman"/>
              </a:rPr>
              <a:t> </a:t>
            </a:r>
            <a:r>
              <a:rPr dirty="0" sz="550" spc="-20">
                <a:latin typeface="Times New Roman"/>
                <a:cs typeface="Times New Roman"/>
              </a:rPr>
              <a:t>LOCAL_ABORT: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55">
                <a:latin typeface="Times New Roman"/>
                <a:cs typeface="Times New Roman"/>
              </a:rPr>
              <a:t>self.chan.sendTo(self.coordinator,</a:t>
            </a:r>
            <a:r>
              <a:rPr dirty="0" sz="550" spc="125">
                <a:latin typeface="Times New Roman"/>
                <a:cs typeface="Times New Roman"/>
              </a:rPr>
              <a:t> </a:t>
            </a:r>
            <a:r>
              <a:rPr dirty="0" sz="550" spc="-60">
                <a:latin typeface="Times New Roman"/>
                <a:cs typeface="Times New Roman"/>
              </a:rPr>
              <a:t>VOTE_ABORT)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’LOCAL_ABORT’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endParaRPr sz="550">
              <a:latin typeface="Times New Roman"/>
              <a:cs typeface="Times New Roman"/>
            </a:endParaRPr>
          </a:p>
          <a:p>
            <a:pPr marL="224790" marR="503555" indent="-71120">
              <a:lnSpc>
                <a:spcPts val="570"/>
              </a:lnSpc>
              <a:spcBef>
                <a:spcPts val="15"/>
              </a:spcBef>
            </a:pPr>
            <a:r>
              <a:rPr dirty="0" sz="550" spc="9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550" spc="90">
                <a:latin typeface="Times New Roman"/>
                <a:cs typeface="Times New Roman"/>
              </a:rPr>
              <a:t>:</a:t>
            </a:r>
            <a:r>
              <a:rPr dirty="0" sz="550" spc="130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Ready</a:t>
            </a:r>
            <a:r>
              <a:rPr dirty="0" sz="55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9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55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commit,</a:t>
            </a:r>
            <a:r>
              <a:rPr dirty="0" sz="55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65" i="1">
                <a:solidFill>
                  <a:srgbClr val="009600"/>
                </a:solidFill>
                <a:latin typeface="Times New Roman"/>
                <a:cs typeface="Times New Roman"/>
              </a:rPr>
              <a:t>enter</a:t>
            </a:r>
            <a:r>
              <a:rPr dirty="0" sz="55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45" i="1">
                <a:solidFill>
                  <a:srgbClr val="009600"/>
                </a:solidFill>
                <a:latin typeface="Times New Roman"/>
                <a:cs typeface="Times New Roman"/>
              </a:rPr>
              <a:t>READY</a:t>
            </a:r>
            <a:r>
              <a:rPr dirty="0" sz="55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65" i="1">
                <a:solidFill>
                  <a:srgbClr val="009600"/>
                </a:solidFill>
                <a:latin typeface="Times New Roman"/>
                <a:cs typeface="Times New Roman"/>
              </a:rPr>
              <a:t>state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’READY’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r>
              <a:rPr dirty="0" sz="550" spc="500">
                <a:latin typeface="Times New Roman"/>
                <a:cs typeface="Times New Roman"/>
              </a:rPr>
              <a:t>  </a:t>
            </a:r>
            <a:r>
              <a:rPr dirty="0" sz="550" spc="55">
                <a:latin typeface="Times New Roman"/>
                <a:cs typeface="Times New Roman"/>
              </a:rPr>
              <a:t>self.chan.sendTo(self.coordinator,</a:t>
            </a:r>
            <a:r>
              <a:rPr dirty="0" sz="550" spc="125">
                <a:latin typeface="Times New Roman"/>
                <a:cs typeface="Times New Roman"/>
              </a:rPr>
              <a:t> </a:t>
            </a:r>
            <a:r>
              <a:rPr dirty="0" sz="550" spc="-65">
                <a:latin typeface="Times New Roman"/>
                <a:cs typeface="Times New Roman"/>
              </a:rPr>
              <a:t>VOTE_COMMIT)</a:t>
            </a:r>
            <a:endParaRPr sz="550">
              <a:latin typeface="Times New Roman"/>
              <a:cs typeface="Times New Roman"/>
            </a:endParaRPr>
          </a:p>
          <a:p>
            <a:pPr marL="224790">
              <a:lnSpc>
                <a:spcPts val="535"/>
              </a:lnSpc>
            </a:pP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 spc="55">
                <a:latin typeface="Times New Roman"/>
                <a:cs typeface="Times New Roman"/>
              </a:rPr>
              <a:t>self.chan.recvFrom(self.coordinator,</a:t>
            </a:r>
            <a:r>
              <a:rPr dirty="0" sz="550" spc="65">
                <a:latin typeface="Times New Roman"/>
                <a:cs typeface="Times New Roman"/>
              </a:rPr>
              <a:t> </a:t>
            </a:r>
            <a:r>
              <a:rPr dirty="0" sz="550" spc="-40">
                <a:latin typeface="Times New Roman"/>
                <a:cs typeface="Times New Roman"/>
              </a:rPr>
              <a:t>BLOCK,</a:t>
            </a:r>
            <a:r>
              <a:rPr dirty="0" sz="550" spc="6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TIMEOUT)</a:t>
            </a:r>
            <a:endParaRPr sz="550">
              <a:latin typeface="Times New Roman"/>
              <a:cs typeface="Times New Roman"/>
            </a:endParaRPr>
          </a:p>
          <a:p>
            <a:pPr marL="295275" marR="252729" indent="-69850">
              <a:lnSpc>
                <a:spcPts val="570"/>
              </a:lnSpc>
              <a:spcBef>
                <a:spcPts val="50"/>
              </a:spcBef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1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15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114">
                <a:latin typeface="Times New Roman"/>
                <a:cs typeface="Times New Roman"/>
              </a:rPr>
              <a:t> -</a:t>
            </a:r>
            <a:r>
              <a:rPr dirty="0" sz="550" spc="100">
                <a:latin typeface="Times New Roman"/>
                <a:cs typeface="Times New Roman"/>
              </a:rPr>
              <a:t>1:</a:t>
            </a:r>
            <a:r>
              <a:rPr dirty="0" sz="550" spc="170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Crashed</a:t>
            </a:r>
            <a:r>
              <a:rPr dirty="0" sz="55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55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150" i="1">
                <a:solidFill>
                  <a:srgbClr val="009600"/>
                </a:solidFill>
                <a:latin typeface="Times New Roman"/>
                <a:cs typeface="Times New Roman"/>
              </a:rPr>
              <a:t>-</a:t>
            </a:r>
            <a:r>
              <a:rPr dirty="0" sz="550" spc="1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check</a:t>
            </a:r>
            <a:r>
              <a:rPr dirty="0" sz="55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8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55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50" i="1">
                <a:solidFill>
                  <a:srgbClr val="009600"/>
                </a:solidFill>
                <a:latin typeface="Times New Roman"/>
                <a:cs typeface="Times New Roman"/>
              </a:rPr>
              <a:t>others</a:t>
            </a:r>
            <a:r>
              <a:rPr dirty="0" sz="550" spc="5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’NEED_DECISION’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60">
                <a:latin typeface="Times New Roman"/>
                <a:cs typeface="Times New Roman"/>
              </a:rPr>
              <a:t>self.chan.sendTo(self.participants,</a:t>
            </a:r>
            <a:r>
              <a:rPr dirty="0" sz="550" spc="15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NEED_DECISION)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550" spc="2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40">
                <a:latin typeface="Times New Roman"/>
                <a:cs typeface="Times New Roman"/>
              </a:rPr>
              <a:t>True:</a:t>
            </a:r>
            <a:endParaRPr sz="550">
              <a:latin typeface="Times New Roman"/>
              <a:cs typeface="Times New Roman"/>
            </a:endParaRPr>
          </a:p>
          <a:p>
            <a:pPr marL="366395">
              <a:lnSpc>
                <a:spcPts val="540"/>
              </a:lnSpc>
            </a:pP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315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32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self.chan.recvFromAny()</a:t>
            </a:r>
            <a:endParaRPr sz="550">
              <a:latin typeface="Times New Roman"/>
              <a:cs typeface="Times New Roman"/>
            </a:endParaRPr>
          </a:p>
          <a:p>
            <a:pPr marL="367030">
              <a:lnSpc>
                <a:spcPts val="575"/>
              </a:lnSpc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9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msg[1]</a:t>
            </a:r>
            <a:r>
              <a:rPr dirty="0" sz="550" spc="100">
                <a:latin typeface="Times New Roman"/>
                <a:cs typeface="Times New Roman"/>
              </a:rPr>
              <a:t> </a:t>
            </a:r>
            <a:r>
              <a:rPr dirty="0" sz="550" spc="80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550" spc="1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-60">
                <a:latin typeface="Times New Roman"/>
                <a:cs typeface="Times New Roman"/>
              </a:rPr>
              <a:t>[GLOBAL_COMMIT,</a:t>
            </a:r>
            <a:r>
              <a:rPr dirty="0" sz="550" spc="100">
                <a:latin typeface="Times New Roman"/>
                <a:cs typeface="Times New Roman"/>
              </a:rPr>
              <a:t> </a:t>
            </a:r>
            <a:r>
              <a:rPr dirty="0" sz="550" spc="-65">
                <a:latin typeface="Times New Roman"/>
                <a:cs typeface="Times New Roman"/>
              </a:rPr>
              <a:t>GLOBAL_ABORT,</a:t>
            </a:r>
            <a:r>
              <a:rPr dirty="0" sz="550" spc="10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LOCAL_ABORT]:</a:t>
            </a:r>
            <a:endParaRPr sz="550">
              <a:latin typeface="Times New Roman"/>
              <a:cs typeface="Times New Roman"/>
            </a:endParaRPr>
          </a:p>
          <a:p>
            <a:pPr marL="436245">
              <a:lnSpc>
                <a:spcPts val="575"/>
              </a:lnSpc>
            </a:pPr>
            <a:r>
              <a:rPr dirty="0" sz="550" spc="60">
                <a:latin typeface="Times New Roman"/>
                <a:cs typeface="Times New Roman"/>
              </a:rPr>
              <a:t>decision</a:t>
            </a:r>
            <a:r>
              <a:rPr dirty="0" sz="550" spc="7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8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msg[1]</a:t>
            </a:r>
            <a:endParaRPr sz="550">
              <a:latin typeface="Times New Roman"/>
              <a:cs typeface="Times New Roman"/>
            </a:endParaRPr>
          </a:p>
          <a:p>
            <a:pPr marL="436880">
              <a:lnSpc>
                <a:spcPts val="575"/>
              </a:lnSpc>
            </a:pPr>
            <a:r>
              <a:rPr dirty="0" sz="550" spc="-10" b="1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endParaRPr sz="550">
              <a:latin typeface="Times New Roman"/>
              <a:cs typeface="Times New Roman"/>
            </a:endParaRPr>
          </a:p>
          <a:p>
            <a:pPr marL="224790">
              <a:lnSpc>
                <a:spcPts val="575"/>
              </a:lnSpc>
            </a:pPr>
            <a:r>
              <a:rPr dirty="0" sz="550" spc="9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550" spc="90">
                <a:latin typeface="Times New Roman"/>
                <a:cs typeface="Times New Roman"/>
              </a:rPr>
              <a:t>:</a:t>
            </a:r>
            <a:r>
              <a:rPr dirty="0" sz="550" spc="155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55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came</a:t>
            </a:r>
            <a:r>
              <a:rPr dirty="0" sz="55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9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550" spc="1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55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50" i="1">
                <a:solidFill>
                  <a:srgbClr val="009600"/>
                </a:solidFill>
                <a:latin typeface="Times New Roman"/>
                <a:cs typeface="Times New Roman"/>
              </a:rPr>
              <a:t>decision</a:t>
            </a:r>
            <a:endParaRPr sz="550">
              <a:latin typeface="Times New Roman"/>
              <a:cs typeface="Times New Roman"/>
            </a:endParaRPr>
          </a:p>
          <a:p>
            <a:pPr marL="294640">
              <a:lnSpc>
                <a:spcPts val="575"/>
              </a:lnSpc>
            </a:pPr>
            <a:r>
              <a:rPr dirty="0" sz="550" spc="60">
                <a:latin typeface="Times New Roman"/>
                <a:cs typeface="Times New Roman"/>
              </a:rPr>
              <a:t>decision</a:t>
            </a:r>
            <a:r>
              <a:rPr dirty="0" sz="550" spc="7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8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msg[1]</a:t>
            </a:r>
            <a:endParaRPr sz="550">
              <a:latin typeface="Times New Roman"/>
              <a:cs typeface="Times New Roman"/>
            </a:endParaRPr>
          </a:p>
          <a:p>
            <a:pPr marL="153670" marR="1282700" indent="-70485">
              <a:lnSpc>
                <a:spcPts val="570"/>
              </a:lnSpc>
              <a:spcBef>
                <a:spcPts val="50"/>
              </a:spcBef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60">
                <a:latin typeface="Times New Roman"/>
                <a:cs typeface="Times New Roman"/>
              </a:rPr>
              <a:t>decision</a:t>
            </a:r>
            <a:r>
              <a:rPr dirty="0" sz="550" spc="55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55">
                <a:latin typeface="Times New Roman"/>
                <a:cs typeface="Times New Roman"/>
              </a:rPr>
              <a:t> </a:t>
            </a:r>
            <a:r>
              <a:rPr dirty="0" sz="550" spc="-75">
                <a:latin typeface="Times New Roman"/>
                <a:cs typeface="Times New Roman"/>
              </a:rPr>
              <a:t>GLOBAL_COMMIT:</a:t>
            </a:r>
            <a:r>
              <a:rPr dirty="0" sz="550" spc="50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’COMMIT’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endParaRPr sz="550">
              <a:latin typeface="Times New Roman"/>
              <a:cs typeface="Times New Roman"/>
            </a:endParaRPr>
          </a:p>
          <a:p>
            <a:pPr marL="83185">
              <a:lnSpc>
                <a:spcPts val="530"/>
              </a:lnSpc>
            </a:pPr>
            <a:r>
              <a:rPr dirty="0" sz="550" spc="9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550" spc="90">
                <a:latin typeface="Times New Roman"/>
                <a:cs typeface="Times New Roman"/>
              </a:rPr>
              <a:t>:</a:t>
            </a:r>
            <a:r>
              <a:rPr dirty="0" sz="550" spc="95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60" i="1">
                <a:solidFill>
                  <a:srgbClr val="009600"/>
                </a:solidFill>
                <a:latin typeface="Times New Roman"/>
                <a:cs typeface="Times New Roman"/>
              </a:rPr>
              <a:t>decision</a:t>
            </a:r>
            <a:r>
              <a:rPr dirty="0" sz="55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95" i="1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dirty="0" sz="55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40" i="1">
                <a:solidFill>
                  <a:srgbClr val="009600"/>
                </a:solidFill>
                <a:latin typeface="Times New Roman"/>
                <a:cs typeface="Times New Roman"/>
              </a:rPr>
              <a:t>[GLOBAL_ABORT,</a:t>
            </a:r>
            <a:r>
              <a:rPr dirty="0" sz="55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10" i="1">
                <a:solidFill>
                  <a:srgbClr val="009600"/>
                </a:solidFill>
                <a:latin typeface="Times New Roman"/>
                <a:cs typeface="Times New Roman"/>
              </a:rPr>
              <a:t>LOCAL_ABORT]:</a:t>
            </a:r>
            <a:endParaRPr sz="550">
              <a:latin typeface="Times New Roman"/>
              <a:cs typeface="Times New Roman"/>
            </a:endParaRPr>
          </a:p>
          <a:p>
            <a:pPr marL="153670">
              <a:lnSpc>
                <a:spcPts val="575"/>
              </a:lnSpc>
            </a:pPr>
            <a:r>
              <a:rPr dirty="0" sz="550" spc="-10">
                <a:latin typeface="Times New Roman"/>
                <a:cs typeface="Times New Roman"/>
              </a:rPr>
              <a:t>self.log.info(</a:t>
            </a:r>
            <a:r>
              <a:rPr dirty="0" sz="550" spc="-10">
                <a:solidFill>
                  <a:srgbClr val="C80000"/>
                </a:solidFill>
                <a:latin typeface="Times New Roman"/>
                <a:cs typeface="Times New Roman"/>
              </a:rPr>
              <a:t>’ABORT’</a:t>
            </a:r>
            <a:r>
              <a:rPr dirty="0" sz="550" spc="-10">
                <a:latin typeface="Times New Roman"/>
                <a:cs typeface="Times New Roman"/>
              </a:rPr>
              <a:t>)</a:t>
            </a:r>
            <a:endParaRPr sz="550">
              <a:latin typeface="Times New Roman"/>
              <a:cs typeface="Times New Roman"/>
            </a:endParaRPr>
          </a:p>
          <a:p>
            <a:pPr marL="82550">
              <a:lnSpc>
                <a:spcPts val="575"/>
              </a:lnSpc>
            </a:pPr>
            <a:r>
              <a:rPr dirty="0" sz="55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550" spc="1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 spc="50">
                <a:latin typeface="Times New Roman"/>
                <a:cs typeface="Times New Roman"/>
              </a:rPr>
              <a:t>True:</a:t>
            </a:r>
            <a:r>
              <a:rPr dirty="0" sz="550" spc="215">
                <a:latin typeface="Times New Roman"/>
                <a:cs typeface="Times New Roman"/>
              </a:rPr>
              <a:t> </a:t>
            </a:r>
            <a:r>
              <a:rPr dirty="0" sz="550" spc="5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550" spc="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Help</a:t>
            </a:r>
            <a:r>
              <a:rPr dirty="0" sz="550" spc="1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any</a:t>
            </a:r>
            <a:r>
              <a:rPr dirty="0" sz="550" spc="1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60" i="1">
                <a:solidFill>
                  <a:srgbClr val="009600"/>
                </a:solidFill>
                <a:latin typeface="Times New Roman"/>
                <a:cs typeface="Times New Roman"/>
              </a:rPr>
              <a:t>other</a:t>
            </a:r>
            <a:r>
              <a:rPr dirty="0" sz="550" spc="1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60" i="1">
                <a:solidFill>
                  <a:srgbClr val="009600"/>
                </a:solidFill>
                <a:latin typeface="Times New Roman"/>
                <a:cs typeface="Times New Roman"/>
              </a:rPr>
              <a:t>participant</a:t>
            </a:r>
            <a:r>
              <a:rPr dirty="0" sz="55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when</a:t>
            </a:r>
            <a:r>
              <a:rPr dirty="0" sz="55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550" spc="1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550" spc="-10" i="1">
                <a:solidFill>
                  <a:srgbClr val="009600"/>
                </a:solidFill>
                <a:latin typeface="Times New Roman"/>
                <a:cs typeface="Times New Roman"/>
              </a:rPr>
              <a:t>crashed</a:t>
            </a:r>
            <a:endParaRPr sz="550">
              <a:latin typeface="Times New Roman"/>
              <a:cs typeface="Times New Roman"/>
            </a:endParaRPr>
          </a:p>
          <a:p>
            <a:pPr marL="154305">
              <a:lnSpc>
                <a:spcPts val="575"/>
              </a:lnSpc>
            </a:pPr>
            <a:r>
              <a:rPr dirty="0" sz="550">
                <a:latin typeface="Times New Roman"/>
                <a:cs typeface="Times New Roman"/>
              </a:rPr>
              <a:t>msg</a:t>
            </a:r>
            <a:r>
              <a:rPr dirty="0" sz="550" spc="7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</a:t>
            </a:r>
            <a:r>
              <a:rPr dirty="0" sz="550" spc="75">
                <a:latin typeface="Times New Roman"/>
                <a:cs typeface="Times New Roman"/>
              </a:rPr>
              <a:t> </a:t>
            </a:r>
            <a:r>
              <a:rPr dirty="0" sz="550" spc="45">
                <a:latin typeface="Times New Roman"/>
                <a:cs typeface="Times New Roman"/>
              </a:rPr>
              <a:t>self.chan.recvFrom(self.participants)</a:t>
            </a:r>
            <a:endParaRPr sz="550">
              <a:latin typeface="Times New Roman"/>
              <a:cs typeface="Times New Roman"/>
            </a:endParaRPr>
          </a:p>
          <a:p>
            <a:pPr marL="154940">
              <a:lnSpc>
                <a:spcPts val="575"/>
              </a:lnSpc>
            </a:pPr>
            <a:r>
              <a:rPr dirty="0" sz="550" spc="14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550" spc="12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msg[1]</a:t>
            </a:r>
            <a:r>
              <a:rPr dirty="0" sz="550" spc="120">
                <a:latin typeface="Times New Roman"/>
                <a:cs typeface="Times New Roman"/>
              </a:rPr>
              <a:t> </a:t>
            </a:r>
            <a:r>
              <a:rPr dirty="0" sz="550">
                <a:latin typeface="Times New Roman"/>
                <a:cs typeface="Times New Roman"/>
              </a:rPr>
              <a:t>==</a:t>
            </a:r>
            <a:r>
              <a:rPr dirty="0" sz="550" spc="110">
                <a:latin typeface="Times New Roman"/>
                <a:cs typeface="Times New Roman"/>
              </a:rPr>
              <a:t> </a:t>
            </a:r>
            <a:r>
              <a:rPr dirty="0" sz="550" spc="-10">
                <a:latin typeface="Times New Roman"/>
                <a:cs typeface="Times New Roman"/>
              </a:rPr>
              <a:t>NEED_DECISION:</a:t>
            </a:r>
            <a:endParaRPr sz="550">
              <a:latin typeface="Times New Roman"/>
              <a:cs typeface="Times New Roman"/>
            </a:endParaRPr>
          </a:p>
          <a:p>
            <a:pPr marL="224790">
              <a:lnSpc>
                <a:spcPts val="615"/>
              </a:lnSpc>
            </a:pPr>
            <a:r>
              <a:rPr dirty="0" sz="550">
                <a:latin typeface="Times New Roman"/>
                <a:cs typeface="Times New Roman"/>
              </a:rPr>
              <a:t>self.chan.sendTo([msg[0]],</a:t>
            </a:r>
            <a:r>
              <a:rPr dirty="0" sz="550" spc="350">
                <a:latin typeface="Times New Roman"/>
                <a:cs typeface="Times New Roman"/>
              </a:rPr>
              <a:t>   </a:t>
            </a:r>
            <a:r>
              <a:rPr dirty="0" sz="550" spc="50">
                <a:latin typeface="Times New Roman"/>
                <a:cs typeface="Times New Roman"/>
              </a:rPr>
              <a:t>decision)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fade thruBlk="0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41800" cy="23761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Recovery: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Background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9718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occurs,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error-</a:t>
            </a:r>
            <a:r>
              <a:rPr dirty="0" sz="900">
                <a:latin typeface="Arial"/>
                <a:cs typeface="Arial"/>
              </a:rPr>
              <a:t>free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state:</a:t>
            </a:r>
            <a:endParaRPr sz="900">
              <a:latin typeface="Arial"/>
              <a:cs typeface="Arial"/>
            </a:endParaRPr>
          </a:p>
          <a:p>
            <a:pPr marL="555625" marR="24257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Forward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error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recovery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Find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25">
                <a:latin typeface="Arial"/>
                <a:cs typeface="Arial"/>
              </a:rPr>
              <a:t> can </a:t>
            </a:r>
            <a:r>
              <a:rPr dirty="0" sz="900">
                <a:latin typeface="Arial"/>
                <a:cs typeface="Arial"/>
              </a:rPr>
              <a:t>continue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operation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Backward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error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recovery</a:t>
            </a:r>
            <a:r>
              <a:rPr dirty="0" sz="900" spc="-1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system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back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previous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error-free </a:t>
            </a:r>
            <a:r>
              <a:rPr dirty="0" sz="900" spc="-10">
                <a:latin typeface="Arial"/>
                <a:cs typeface="Arial"/>
              </a:rPr>
              <a:t>state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Practice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backward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error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recovery, </a:t>
            </a:r>
            <a:r>
              <a:rPr dirty="0" sz="900">
                <a:latin typeface="Arial"/>
                <a:cs typeface="Arial"/>
              </a:rPr>
              <a:t>requiring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establish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recovery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points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2260" marR="42545">
              <a:lnSpc>
                <a:spcPts val="1210"/>
              </a:lnSpc>
              <a:spcBef>
                <a:spcPts val="35"/>
              </a:spcBef>
            </a:pPr>
            <a:r>
              <a:rPr dirty="0" sz="900" spc="-20">
                <a:latin typeface="Arial"/>
                <a:cs typeface="Arial"/>
              </a:rPr>
              <a:t>Recovery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distributed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systems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complicated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fact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need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cooperate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identifying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recover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53467" y="3346954"/>
            <a:ext cx="3562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74745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/>
              <a:t>Dependability</a:t>
            </a:r>
            <a:r>
              <a:rPr dirty="0" spc="-75"/>
              <a:t> </a:t>
            </a:r>
            <a:r>
              <a:rPr dirty="0"/>
              <a:t>versus</a:t>
            </a:r>
            <a:r>
              <a:rPr dirty="0" spc="-75"/>
              <a:t> </a:t>
            </a:r>
            <a:r>
              <a:rPr dirty="0" spc="-10"/>
              <a:t>security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847" y="499476"/>
            <a:ext cx="3942715" cy="120967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Omission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0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commission</a:t>
            </a:r>
            <a:endParaRPr sz="1000">
              <a:latin typeface="Arial"/>
              <a:cs typeface="Arial"/>
            </a:endParaRPr>
          </a:p>
          <a:p>
            <a:pPr marL="28575" marR="1905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Arbitrary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sometimes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qualified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malicious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make</a:t>
            </a:r>
            <a:r>
              <a:rPr dirty="0" sz="900" spc="-25">
                <a:latin typeface="Arial"/>
                <a:cs typeface="Arial"/>
              </a:rPr>
              <a:t> the </a:t>
            </a:r>
            <a:r>
              <a:rPr dirty="0" sz="900" spc="-10">
                <a:latin typeface="Arial"/>
                <a:cs typeface="Arial"/>
              </a:rPr>
              <a:t>following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distinction: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33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Omission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fails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have </a:t>
            </a:r>
            <a:r>
              <a:rPr dirty="0" sz="900" spc="-10">
                <a:latin typeface="Arial"/>
                <a:cs typeface="Arial"/>
              </a:rPr>
              <a:t>taken</a:t>
            </a:r>
            <a:endParaRPr sz="900">
              <a:latin typeface="Arial"/>
              <a:cs typeface="Arial"/>
            </a:endParaRPr>
          </a:p>
          <a:p>
            <a:pPr marL="281940" marR="2286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Commission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failure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component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have </a:t>
            </a:r>
            <a:r>
              <a:rPr dirty="0" sz="900" spc="-10">
                <a:latin typeface="Arial"/>
                <a:cs typeface="Arial"/>
              </a:rPr>
              <a:t>taken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4375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Failure</a:t>
            </a:r>
            <a:r>
              <a:rPr dirty="0" sz="500" spc="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4164329" cy="1406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recovery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Requirement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shown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sender.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Recovery</a:t>
            </a:r>
            <a:r>
              <a:rPr dirty="0" sz="10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line</a:t>
            </a:r>
            <a:endParaRPr sz="1000">
              <a:latin typeface="Arial"/>
              <a:cs typeface="Arial"/>
            </a:endParaRPr>
          </a:p>
          <a:p>
            <a:pPr marL="264160" marR="422909" indent="-3810">
              <a:lnSpc>
                <a:spcPct val="111600"/>
              </a:lnSpc>
              <a:spcBef>
                <a:spcPts val="175"/>
              </a:spcBef>
            </a:pPr>
            <a:r>
              <a:rPr dirty="0" sz="900">
                <a:latin typeface="Arial"/>
                <a:cs typeface="Arial"/>
              </a:rPr>
              <a:t>Assuming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regularly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their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recent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global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2933" y="1739250"/>
            <a:ext cx="2939958" cy="941178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3703954" cy="1075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Coordinated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globally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action.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two-</a:t>
            </a:r>
            <a:r>
              <a:rPr dirty="0" sz="900">
                <a:latin typeface="Arial"/>
                <a:cs typeface="Arial"/>
              </a:rPr>
              <a:t>phase</a:t>
            </a:r>
            <a:r>
              <a:rPr dirty="0" sz="900" spc="-10">
                <a:latin typeface="Arial"/>
                <a:cs typeface="Arial"/>
              </a:rPr>
              <a:t> blocking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protocol: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754754" cy="12788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Coordinated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globally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action.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two-</a:t>
            </a:r>
            <a:r>
              <a:rPr dirty="0" sz="900">
                <a:latin typeface="Arial"/>
                <a:cs typeface="Arial"/>
              </a:rPr>
              <a:t>phase</a:t>
            </a:r>
            <a:r>
              <a:rPr dirty="0" sz="900" spc="-10">
                <a:latin typeface="Arial"/>
                <a:cs typeface="Arial"/>
              </a:rPr>
              <a:t> blocking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protocol: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multicasts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216400" cy="1738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Coordinated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globally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action.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two-</a:t>
            </a:r>
            <a:r>
              <a:rPr dirty="0" sz="900">
                <a:latin typeface="Arial"/>
                <a:cs typeface="Arial"/>
              </a:rPr>
              <a:t>phase</a:t>
            </a:r>
            <a:r>
              <a:rPr dirty="0" sz="900" spc="-10">
                <a:latin typeface="Arial"/>
                <a:cs typeface="Arial"/>
              </a:rPr>
              <a:t> blocking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protocol: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multicasts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stops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(application)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checkpoint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216400" cy="2044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Coordinated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globally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action.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two-</a:t>
            </a:r>
            <a:r>
              <a:rPr dirty="0" sz="900">
                <a:latin typeface="Arial"/>
                <a:cs typeface="Arial"/>
              </a:rPr>
              <a:t>phase</a:t>
            </a:r>
            <a:r>
              <a:rPr dirty="0" sz="900" spc="-10">
                <a:latin typeface="Arial"/>
                <a:cs typeface="Arial"/>
              </a:rPr>
              <a:t> blocking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protocol: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multicasts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stops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(application)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checkpoint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10">
                <a:latin typeface="Arial"/>
                <a:cs typeface="Arial"/>
              </a:rPr>
              <a:t> checkpoints have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confirmed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coordinator,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latter broadcasts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done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allow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continue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41800" cy="2679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Coordinated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globally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action.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295"/>
              </a:spcBef>
            </a:pP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two-</a:t>
            </a:r>
            <a:r>
              <a:rPr dirty="0" sz="900">
                <a:latin typeface="Arial"/>
                <a:cs typeface="Arial"/>
              </a:rPr>
              <a:t>phase</a:t>
            </a:r>
            <a:r>
              <a:rPr dirty="0" sz="900" spc="-10">
                <a:latin typeface="Arial"/>
                <a:cs typeface="Arial"/>
              </a:rPr>
              <a:t> blocking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protocol: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coordinator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multicasts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participant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stops </a:t>
            </a: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(application)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back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checkpoint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10">
                <a:latin typeface="Arial"/>
                <a:cs typeface="Arial"/>
              </a:rPr>
              <a:t> checkpoints have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confirmed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coordinator,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latter broadcasts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checkpoint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done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allow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continue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2260" marR="431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possible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consider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those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depend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recovery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coordinator,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ignore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rest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4034790" cy="798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Cascaded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rollback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done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“wrong”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instants,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recovery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line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at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startup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so-</a:t>
            </a:r>
            <a:r>
              <a:rPr dirty="0" sz="900">
                <a:latin typeface="Arial"/>
                <a:cs typeface="Arial"/>
              </a:rPr>
              <a:t>called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cascaded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rollback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2933" y="1124839"/>
            <a:ext cx="2939958" cy="674089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4045585" cy="798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independently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cascaded </a:t>
            </a:r>
            <a:r>
              <a:rPr dirty="0" sz="900">
                <a:latin typeface="Arial"/>
                <a:cs typeface="Arial"/>
              </a:rPr>
              <a:t>rollback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startup.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216400" cy="1155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 marR="15049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independently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cascaded </a:t>
            </a:r>
            <a:r>
              <a:rPr dirty="0" sz="900">
                <a:latin typeface="Arial"/>
                <a:cs typeface="Arial"/>
              </a:rPr>
              <a:t>rollback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startup.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3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Let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denote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27777" sz="1050">
                <a:latin typeface="Arial"/>
                <a:cs typeface="Arial"/>
              </a:rPr>
              <a:t>th</a:t>
            </a:r>
            <a:r>
              <a:rPr dirty="0" baseline="27777" sz="1050" spc="157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checkpoint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interval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1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m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4005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500" spc="5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tolerance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262602" y="-1515"/>
            <a:ext cx="2921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216400" cy="15119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89560" marR="15049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independently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checkpoints,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cascaded </a:t>
            </a:r>
            <a:r>
              <a:rPr dirty="0" sz="900">
                <a:latin typeface="Arial"/>
                <a:cs typeface="Arial"/>
              </a:rPr>
              <a:t>rollback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startup.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3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Let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denote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baseline="27777" sz="1050">
                <a:latin typeface="Arial"/>
                <a:cs typeface="Arial"/>
              </a:rPr>
              <a:t>th</a:t>
            </a:r>
            <a:r>
              <a:rPr dirty="0" baseline="27777" sz="1050" spc="157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checkpoint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process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interval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150" i="1">
                <a:latin typeface="Menlo"/>
                <a:cs typeface="Menlo"/>
              </a:rPr>
              <a:t>−</a:t>
            </a:r>
            <a:r>
              <a:rPr dirty="0" sz="900" spc="-41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1)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CP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(</a:t>
            </a:r>
            <a:r>
              <a:rPr dirty="0" sz="900" spc="-20" i="1">
                <a:latin typeface="Arial"/>
                <a:cs typeface="Arial"/>
              </a:rPr>
              <a:t>m</a:t>
            </a:r>
            <a:r>
              <a:rPr dirty="0" sz="900" spc="-2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372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32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interval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INT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0">
                <a:latin typeface="Arial"/>
                <a:cs typeface="Arial"/>
              </a:rPr>
              <a:t> piggybacks</a:t>
            </a:r>
            <a:endParaRPr sz="900">
              <a:latin typeface="Arial"/>
              <a:cs typeface="Arial"/>
            </a:endParaRPr>
          </a:p>
          <a:p>
            <a:pPr marL="538480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i,</a:t>
            </a:r>
            <a:r>
              <a:rPr dirty="0" sz="900" spc="-30" i="1">
                <a:latin typeface="Arial"/>
                <a:cs typeface="Arial"/>
              </a:rPr>
              <a:t> </a:t>
            </a:r>
            <a:r>
              <a:rPr dirty="0" sz="900" spc="-35" i="1">
                <a:latin typeface="Arial"/>
                <a:cs typeface="Arial"/>
              </a:rPr>
              <a:t>m</a:t>
            </a:r>
            <a:r>
              <a:rPr dirty="0" sz="900" spc="-3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42545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Checkpointing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dcterms:created xsi:type="dcterms:W3CDTF">2023-04-27T06:33:30Z</dcterms:created>
  <dcterms:modified xsi:type="dcterms:W3CDTF">2023-04-27T06:33:30Z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