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png" ContentType="image/pn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</p:sldIdLst>
  <p:sldSz cx="4610100" cy="3460750"/>
  <p:notesSz cx="4610100" cy="3460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88846"/>
            <a:ext cx="1594485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1238" y="1208580"/>
            <a:ext cx="2220595" cy="953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258348" y="3331252"/>
            <a:ext cx="283210" cy="119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7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7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7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7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7.xml"/><Relationship Id="rId5" Type="http://schemas.openxmlformats.org/officeDocument/2006/relationships/slide" Target="slide14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7.xml"/><Relationship Id="rId5" Type="http://schemas.openxmlformats.org/officeDocument/2006/relationships/slide" Target="slide15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7.xml"/><Relationship Id="rId5" Type="http://schemas.openxmlformats.org/officeDocument/2006/relationships/slide" Target="slide15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7.xml"/><Relationship Id="rId5" Type="http://schemas.openxmlformats.org/officeDocument/2006/relationships/slide" Target="slide15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8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8.xml"/><Relationship Id="rId4" Type="http://schemas.openxmlformats.org/officeDocument/2006/relationships/image" Target="../media/image4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8.xml"/><Relationship Id="rId4" Type="http://schemas.openxmlformats.org/officeDocument/2006/relationships/slide" Target="slide20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8.xml"/><Relationship Id="rId4" Type="http://schemas.openxmlformats.org/officeDocument/2006/relationships/slide" Target="slide20.xml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8.xml"/><Relationship Id="rId4" Type="http://schemas.openxmlformats.org/officeDocument/2006/relationships/slide" Target="slide20.xml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8.xml"/><Relationship Id="rId4" Type="http://schemas.openxmlformats.org/officeDocument/2006/relationships/slide" Target="slide23.xml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8.xml"/><Relationship Id="rId4" Type="http://schemas.openxmlformats.org/officeDocument/2006/relationships/slide" Target="slide23.xml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8.xml"/><Relationship Id="rId4" Type="http://schemas.openxmlformats.org/officeDocument/2006/relationships/slide" Target="slide25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8.xml"/><Relationship Id="rId4" Type="http://schemas.openxmlformats.org/officeDocument/2006/relationships/slide" Target="slide25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8.xml"/><Relationship Id="rId4" Type="http://schemas.openxmlformats.org/officeDocument/2006/relationships/slide" Target="slide27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2.xm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2.xml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2.xml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slide" Target="slide34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5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5.xml"/><Relationship Id="rId5" Type="http://schemas.openxmlformats.org/officeDocument/2006/relationships/slide" Target="slide36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5.xml"/><Relationship Id="rId5" Type="http://schemas.openxmlformats.org/officeDocument/2006/relationships/slide" Target="slide36.xml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5.xml"/><Relationship Id="rId5" Type="http://schemas.openxmlformats.org/officeDocument/2006/relationships/slide" Target="slide36.xml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5.xml"/><Relationship Id="rId5" Type="http://schemas.openxmlformats.org/officeDocument/2006/relationships/slide" Target="slide36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4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5.xml"/><Relationship Id="rId5" Type="http://schemas.openxmlformats.org/officeDocument/2006/relationships/slide" Target="slide36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8.xml"/><Relationship Id="rId4" Type="http://schemas.openxmlformats.org/officeDocument/2006/relationships/slide" Target="slide35.xml"/><Relationship Id="rId5" Type="http://schemas.openxmlformats.org/officeDocument/2006/relationships/slide" Target="slide36.xml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2.xm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2.xml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2.xml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2.xml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2.xml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2.xml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2.xml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2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4.xml"/><Relationship Id="rId5" Type="http://schemas.openxmlformats.org/officeDocument/2006/relationships/slide" Target="slide5.xml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2.xml"/><Relationship Id="rId4" Type="http://schemas.openxmlformats.org/officeDocument/2006/relationships/slide" Target="slide50.xml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24.png"/><Relationship Id="rId15" Type="http://schemas.openxmlformats.org/officeDocument/2006/relationships/image" Target="../media/image25.png"/><Relationship Id="rId16" Type="http://schemas.openxmlformats.org/officeDocument/2006/relationships/image" Target="../media/image26.png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2.xml"/><Relationship Id="rId4" Type="http://schemas.openxmlformats.org/officeDocument/2006/relationships/slide" Target="slide50.xml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24.png"/><Relationship Id="rId15" Type="http://schemas.openxmlformats.org/officeDocument/2006/relationships/image" Target="../media/image25.png"/><Relationship Id="rId16" Type="http://schemas.openxmlformats.org/officeDocument/2006/relationships/image" Target="../media/image26.png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2.xml"/><Relationship Id="rId4" Type="http://schemas.openxmlformats.org/officeDocument/2006/relationships/slide" Target="slide50.xml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18.png"/><Relationship Id="rId10" Type="http://schemas.openxmlformats.org/officeDocument/2006/relationships/image" Target="../media/image29.png"/><Relationship Id="rId11" Type="http://schemas.openxmlformats.org/officeDocument/2006/relationships/image" Target="../media/image24.png"/><Relationship Id="rId12" Type="http://schemas.openxmlformats.org/officeDocument/2006/relationships/image" Target="../media/image30.png"/><Relationship Id="rId13" Type="http://schemas.openxmlformats.org/officeDocument/2006/relationships/slide" Target="slide52.xml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2.xml"/><Relationship Id="rId4" Type="http://schemas.openxmlformats.org/officeDocument/2006/relationships/slide" Target="slide50.xml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18.png"/><Relationship Id="rId10" Type="http://schemas.openxmlformats.org/officeDocument/2006/relationships/image" Target="../media/image29.png"/><Relationship Id="rId11" Type="http://schemas.openxmlformats.org/officeDocument/2006/relationships/image" Target="../media/image24.png"/><Relationship Id="rId12" Type="http://schemas.openxmlformats.org/officeDocument/2006/relationships/image" Target="../media/image30.png"/><Relationship Id="rId13" Type="http://schemas.openxmlformats.org/officeDocument/2006/relationships/slide" Target="slide52.xml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2.xml"/><Relationship Id="rId4" Type="http://schemas.openxmlformats.org/officeDocument/2006/relationships/slide" Target="slide54.xml"/><Relationship Id="rId5" Type="http://schemas.openxmlformats.org/officeDocument/2006/relationships/image" Target="../media/image31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4.xml"/><Relationship Id="rId5" Type="http://schemas.openxmlformats.org/officeDocument/2006/relationships/slide" Target="slide5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7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7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Relationship Id="rId4" Type="http://schemas.openxmlformats.org/officeDocument/2006/relationships/slide" Target="slide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12303" y="597138"/>
            <a:ext cx="1783714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 b="1">
                <a:latin typeface="Arial"/>
                <a:cs typeface="Arial"/>
              </a:rPr>
              <a:t>Distributed</a:t>
            </a:r>
            <a:r>
              <a:rPr dirty="0" spc="-40" b="1">
                <a:latin typeface="Arial"/>
                <a:cs typeface="Arial"/>
              </a:rPr>
              <a:t> </a:t>
            </a:r>
            <a:r>
              <a:rPr dirty="0" spc="20" b="1">
                <a:latin typeface="Arial"/>
                <a:cs typeface="Arial"/>
              </a:rPr>
              <a:t>Systems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48929" y="880547"/>
            <a:ext cx="7150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(3rd</a:t>
            </a:r>
            <a:r>
              <a:rPr dirty="0" sz="10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Edition)</a:t>
            </a:r>
            <a:endParaRPr sz="1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4695" y="2243770"/>
            <a:ext cx="3338829" cy="52133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latin typeface="Arial"/>
                <a:cs typeface="Arial"/>
              </a:rPr>
              <a:t>Chapter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07:</a:t>
            </a:r>
            <a:r>
              <a:rPr dirty="0" sz="1400" spc="90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Consistency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and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Replication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869"/>
              </a:spcBef>
            </a:pPr>
            <a:r>
              <a:rPr dirty="0" sz="1100" spc="-20">
                <a:latin typeface="Arial"/>
                <a:cs typeface="Arial"/>
              </a:rPr>
              <a:t>Version:</a:t>
            </a:r>
            <a:r>
              <a:rPr dirty="0" sz="1100" spc="6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March </a:t>
            </a:r>
            <a:r>
              <a:rPr dirty="0" sz="1100" spc="-5">
                <a:latin typeface="Arial"/>
                <a:cs typeface="Arial"/>
              </a:rPr>
              <a:t>20,</a:t>
            </a:r>
            <a:r>
              <a:rPr dirty="0" sz="1100" spc="-10">
                <a:latin typeface="Arial"/>
                <a:cs typeface="Arial"/>
              </a:rPr>
              <a:t> 2022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7354" y="716"/>
            <a:ext cx="11442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Consistent ordering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of 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32421" y="884796"/>
            <a:ext cx="2543175" cy="19050"/>
          </a:xfrm>
          <a:custGeom>
            <a:avLst/>
            <a:gdLst/>
            <a:ahLst/>
            <a:cxnLst/>
            <a:rect l="l" t="t" r="r" b="b"/>
            <a:pathLst>
              <a:path w="2543175" h="19050">
                <a:moveTo>
                  <a:pt x="2543162" y="0"/>
                </a:moveTo>
                <a:lnTo>
                  <a:pt x="0" y="0"/>
                </a:lnTo>
                <a:lnTo>
                  <a:pt x="0" y="18973"/>
                </a:lnTo>
                <a:lnTo>
                  <a:pt x="2543162" y="18973"/>
                </a:lnTo>
                <a:lnTo>
                  <a:pt x="25431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7200" y="162640"/>
            <a:ext cx="3935729" cy="154813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340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endParaRPr sz="1400">
              <a:latin typeface="Arial"/>
              <a:cs typeface="Arial"/>
            </a:endParaRPr>
          </a:p>
          <a:p>
            <a:pPr marL="297815">
              <a:lnSpc>
                <a:spcPct val="100000"/>
              </a:lnSpc>
              <a:spcBef>
                <a:spcPts val="17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 concurrent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(initial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values: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0)</a:t>
            </a:r>
            <a:endParaRPr sz="1200">
              <a:latin typeface="Arial"/>
              <a:cs typeface="Arial"/>
            </a:endParaRPr>
          </a:p>
          <a:p>
            <a:pPr marL="1044575" marR="478790" indent="5715">
              <a:lnSpc>
                <a:spcPct val="95900"/>
              </a:lnSpc>
              <a:spcBef>
                <a:spcPts val="775"/>
              </a:spcBef>
              <a:tabLst>
                <a:tab pos="1892300" algn="l"/>
                <a:tab pos="2740025" algn="l"/>
              </a:tabLst>
            </a:pP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1	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2	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3 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95">
                <a:latin typeface="Times New Roman"/>
                <a:cs typeface="Times New Roman"/>
              </a:rPr>
              <a:t>x</a:t>
            </a:r>
            <a:r>
              <a:rPr dirty="0" sz="1000" spc="185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100" i="1">
                <a:latin typeface="メイリオ"/>
                <a:cs typeface="メイリオ"/>
              </a:rPr>
              <a:t> </a:t>
            </a:r>
            <a:r>
              <a:rPr dirty="0" sz="1000" spc="155">
                <a:latin typeface="Times New Roman"/>
                <a:cs typeface="Times New Roman"/>
              </a:rPr>
              <a:t>1;	</a:t>
            </a:r>
            <a:r>
              <a:rPr dirty="0" sz="1000" spc="95">
                <a:latin typeface="Times New Roman"/>
                <a:cs typeface="Times New Roman"/>
              </a:rPr>
              <a:t>y</a:t>
            </a:r>
            <a:r>
              <a:rPr dirty="0" sz="1000" spc="185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100" i="1">
                <a:latin typeface="メイリオ"/>
                <a:cs typeface="メイリオ"/>
              </a:rPr>
              <a:t> </a:t>
            </a:r>
            <a:r>
              <a:rPr dirty="0" sz="1000" spc="155">
                <a:latin typeface="Times New Roman"/>
                <a:cs typeface="Times New Roman"/>
              </a:rPr>
              <a:t>1;	</a:t>
            </a:r>
            <a:r>
              <a:rPr dirty="0" sz="1000" spc="150">
                <a:latin typeface="Times New Roman"/>
                <a:cs typeface="Times New Roman"/>
              </a:rPr>
              <a:t>z</a:t>
            </a:r>
            <a:r>
              <a:rPr dirty="0" sz="1000" spc="17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85" i="1">
                <a:latin typeface="メイリオ"/>
                <a:cs typeface="メイリオ"/>
              </a:rPr>
              <a:t> </a:t>
            </a:r>
            <a:r>
              <a:rPr dirty="0" sz="1000" spc="155">
                <a:latin typeface="Times New Roman"/>
                <a:cs typeface="Times New Roman"/>
              </a:rPr>
              <a:t>1; </a:t>
            </a:r>
            <a:r>
              <a:rPr dirty="0" sz="1000" spc="1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</a:t>
            </a:r>
            <a:r>
              <a:rPr dirty="0" sz="1000" spc="160">
                <a:latin typeface="Times New Roman"/>
                <a:cs typeface="Times New Roman"/>
              </a:rPr>
              <a:t>r</a:t>
            </a:r>
            <a:r>
              <a:rPr dirty="0" sz="1000" spc="215">
                <a:latin typeface="Times New Roman"/>
                <a:cs typeface="Times New Roman"/>
              </a:rPr>
              <a:t>i</a:t>
            </a:r>
            <a:r>
              <a:rPr dirty="0" sz="1000" spc="-5">
                <a:latin typeface="Times New Roman"/>
                <a:cs typeface="Times New Roman"/>
              </a:rPr>
              <a:t>n</a:t>
            </a:r>
            <a:r>
              <a:rPr dirty="0" sz="1000" spc="215">
                <a:latin typeface="Times New Roman"/>
                <a:cs typeface="Times New Roman"/>
              </a:rPr>
              <a:t>t</a:t>
            </a:r>
            <a:r>
              <a:rPr dirty="0" sz="1000" spc="160">
                <a:latin typeface="Times New Roman"/>
                <a:cs typeface="Times New Roman"/>
              </a:rPr>
              <a:t>(</a:t>
            </a:r>
            <a:r>
              <a:rPr dirty="0" sz="1000" spc="-5">
                <a:latin typeface="Times New Roman"/>
                <a:cs typeface="Times New Roman"/>
              </a:rPr>
              <a:t>y</a:t>
            </a:r>
            <a:r>
              <a:rPr dirty="0" sz="1000" spc="245">
                <a:latin typeface="Times New Roman"/>
                <a:cs typeface="Times New Roman"/>
              </a:rPr>
              <a:t>,</a:t>
            </a:r>
            <a:r>
              <a:rPr dirty="0" sz="1000" spc="50">
                <a:latin typeface="Times New Roman"/>
                <a:cs typeface="Times New Roman"/>
              </a:rPr>
              <a:t>z</a:t>
            </a:r>
            <a:r>
              <a:rPr dirty="0" sz="1000" spc="160">
                <a:latin typeface="Times New Roman"/>
                <a:cs typeface="Times New Roman"/>
              </a:rPr>
              <a:t>)</a:t>
            </a:r>
            <a:r>
              <a:rPr dirty="0" sz="1000" spc="315">
                <a:latin typeface="Times New Roman"/>
                <a:cs typeface="Times New Roman"/>
              </a:rPr>
              <a:t>;</a:t>
            </a:r>
            <a:r>
              <a:rPr dirty="0" sz="1000">
                <a:latin typeface="Times New Roman"/>
                <a:cs typeface="Times New Roman"/>
              </a:rPr>
              <a:t>	</a:t>
            </a:r>
            <a:r>
              <a:rPr dirty="0" sz="1000" spc="-5">
                <a:latin typeface="Times New Roman"/>
                <a:cs typeface="Times New Roman"/>
              </a:rPr>
              <a:t>p</a:t>
            </a:r>
            <a:r>
              <a:rPr dirty="0" sz="1000" spc="160">
                <a:latin typeface="Times New Roman"/>
                <a:cs typeface="Times New Roman"/>
              </a:rPr>
              <a:t>r</a:t>
            </a:r>
            <a:r>
              <a:rPr dirty="0" sz="1000" spc="215">
                <a:latin typeface="Times New Roman"/>
                <a:cs typeface="Times New Roman"/>
              </a:rPr>
              <a:t>i</a:t>
            </a:r>
            <a:r>
              <a:rPr dirty="0" sz="1000" spc="-5">
                <a:latin typeface="Times New Roman"/>
                <a:cs typeface="Times New Roman"/>
              </a:rPr>
              <a:t>n</a:t>
            </a:r>
            <a:r>
              <a:rPr dirty="0" sz="1000" spc="215">
                <a:latin typeface="Times New Roman"/>
                <a:cs typeface="Times New Roman"/>
              </a:rPr>
              <a:t>t</a:t>
            </a:r>
            <a:r>
              <a:rPr dirty="0" sz="1000" spc="160">
                <a:latin typeface="Times New Roman"/>
                <a:cs typeface="Times New Roman"/>
              </a:rPr>
              <a:t>(</a:t>
            </a:r>
            <a:r>
              <a:rPr dirty="0" sz="1000" spc="-5">
                <a:latin typeface="Times New Roman"/>
                <a:cs typeface="Times New Roman"/>
              </a:rPr>
              <a:t>x</a:t>
            </a:r>
            <a:r>
              <a:rPr dirty="0" sz="1000" spc="245">
                <a:latin typeface="Times New Roman"/>
                <a:cs typeface="Times New Roman"/>
              </a:rPr>
              <a:t>,</a:t>
            </a:r>
            <a:r>
              <a:rPr dirty="0" sz="1000" spc="50">
                <a:latin typeface="Times New Roman"/>
                <a:cs typeface="Times New Roman"/>
              </a:rPr>
              <a:t>z</a:t>
            </a:r>
            <a:r>
              <a:rPr dirty="0" sz="1000" spc="160">
                <a:latin typeface="Times New Roman"/>
                <a:cs typeface="Times New Roman"/>
              </a:rPr>
              <a:t>)</a:t>
            </a:r>
            <a:r>
              <a:rPr dirty="0" sz="1000" spc="315">
                <a:latin typeface="Times New Roman"/>
                <a:cs typeface="Times New Roman"/>
              </a:rPr>
              <a:t>;</a:t>
            </a:r>
            <a:r>
              <a:rPr dirty="0" sz="1000">
                <a:latin typeface="Times New Roman"/>
                <a:cs typeface="Times New Roman"/>
              </a:rPr>
              <a:t>	</a:t>
            </a:r>
            <a:r>
              <a:rPr dirty="0" sz="1000" spc="-5">
                <a:latin typeface="Times New Roman"/>
                <a:cs typeface="Times New Roman"/>
              </a:rPr>
              <a:t>p</a:t>
            </a:r>
            <a:r>
              <a:rPr dirty="0" sz="1000" spc="160">
                <a:latin typeface="Times New Roman"/>
                <a:cs typeface="Times New Roman"/>
              </a:rPr>
              <a:t>r</a:t>
            </a:r>
            <a:r>
              <a:rPr dirty="0" sz="1000" spc="215">
                <a:latin typeface="Times New Roman"/>
                <a:cs typeface="Times New Roman"/>
              </a:rPr>
              <a:t>i</a:t>
            </a:r>
            <a:r>
              <a:rPr dirty="0" sz="1000" spc="-5">
                <a:latin typeface="Times New Roman"/>
                <a:cs typeface="Times New Roman"/>
              </a:rPr>
              <a:t>n</a:t>
            </a:r>
            <a:r>
              <a:rPr dirty="0" sz="1000" spc="215">
                <a:latin typeface="Times New Roman"/>
                <a:cs typeface="Times New Roman"/>
              </a:rPr>
              <a:t>t</a:t>
            </a:r>
            <a:r>
              <a:rPr dirty="0" sz="1000" spc="160">
                <a:latin typeface="Times New Roman"/>
                <a:cs typeface="Times New Roman"/>
              </a:rPr>
              <a:t>(</a:t>
            </a:r>
            <a:r>
              <a:rPr dirty="0" sz="1000" spc="-5">
                <a:latin typeface="Times New Roman"/>
                <a:cs typeface="Times New Roman"/>
              </a:rPr>
              <a:t>x</a:t>
            </a:r>
            <a:r>
              <a:rPr dirty="0" sz="1000" spc="245">
                <a:latin typeface="Times New Roman"/>
                <a:cs typeface="Times New Roman"/>
              </a:rPr>
              <a:t>,</a:t>
            </a:r>
            <a:r>
              <a:rPr dirty="0" sz="1000" spc="-5">
                <a:latin typeface="Times New Roman"/>
                <a:cs typeface="Times New Roman"/>
              </a:rPr>
              <a:t>y</a:t>
            </a:r>
            <a:r>
              <a:rPr dirty="0" sz="1000" spc="160">
                <a:latin typeface="Times New Roman"/>
                <a:cs typeface="Times New Roman"/>
              </a:rPr>
              <a:t>)</a:t>
            </a:r>
            <a:r>
              <a:rPr dirty="0" sz="1000" spc="315">
                <a:latin typeface="Times New Roman"/>
                <a:cs typeface="Times New Roman"/>
              </a:rPr>
              <a:t>;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marL="302260">
              <a:lnSpc>
                <a:spcPts val="1415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Example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execution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sequences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(signature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= [ouput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endParaRPr baseline="-12345" sz="1350">
              <a:latin typeface="Arial"/>
              <a:cs typeface="Arial"/>
            </a:endParaRPr>
          </a:p>
          <a:p>
            <a:pPr marL="302260">
              <a:lnSpc>
                <a:spcPts val="1415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output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2</a:t>
            </a:r>
            <a:r>
              <a:rPr dirty="0" baseline="-12345" sz="135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baseline="-12345" sz="1350" spc="-97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output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dirty="0" baseline="-12345" sz="1350" spc="-23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]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3897" y="1908059"/>
            <a:ext cx="5930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E</a:t>
            </a:r>
            <a:r>
              <a:rPr dirty="0" sz="800" spc="-15" b="1">
                <a:latin typeface="Arial"/>
                <a:cs typeface="Arial"/>
              </a:rPr>
              <a:t>x</a:t>
            </a:r>
            <a:r>
              <a:rPr dirty="0" sz="800" spc="-5" b="1">
                <a:latin typeface="Arial"/>
                <a:cs typeface="Arial"/>
              </a:rPr>
              <a:t>ecution</a:t>
            </a:r>
            <a:r>
              <a:rPr dirty="0" sz="800" spc="-5" b="1">
                <a:latin typeface="Arial"/>
                <a:cs typeface="Arial"/>
              </a:rPr>
              <a:t> </a:t>
            </a:r>
            <a:r>
              <a:rPr dirty="0" sz="800" spc="-5" b="1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84120" y="1908059"/>
            <a:ext cx="5930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E</a:t>
            </a:r>
            <a:r>
              <a:rPr dirty="0" sz="800" spc="-15" b="1">
                <a:latin typeface="Arial"/>
                <a:cs typeface="Arial"/>
              </a:rPr>
              <a:t>x</a:t>
            </a:r>
            <a:r>
              <a:rPr dirty="0" sz="800" spc="-5" b="1">
                <a:latin typeface="Arial"/>
                <a:cs typeface="Arial"/>
              </a:rPr>
              <a:t>ecution</a:t>
            </a:r>
            <a:r>
              <a:rPr dirty="0" sz="800" spc="-5" b="1">
                <a:latin typeface="Arial"/>
                <a:cs typeface="Arial"/>
              </a:rPr>
              <a:t> </a:t>
            </a:r>
            <a:r>
              <a:rPr dirty="0" sz="800" spc="-5" b="1"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64241" y="1908059"/>
            <a:ext cx="5930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E</a:t>
            </a:r>
            <a:r>
              <a:rPr dirty="0" sz="800" spc="-15" b="1">
                <a:latin typeface="Arial"/>
                <a:cs typeface="Arial"/>
              </a:rPr>
              <a:t>x</a:t>
            </a:r>
            <a:r>
              <a:rPr dirty="0" sz="800" spc="-5" b="1">
                <a:latin typeface="Arial"/>
                <a:cs typeface="Arial"/>
              </a:rPr>
              <a:t>ecution</a:t>
            </a:r>
            <a:r>
              <a:rPr dirty="0" sz="800" spc="-5" b="1">
                <a:latin typeface="Arial"/>
                <a:cs typeface="Arial"/>
              </a:rPr>
              <a:t> </a:t>
            </a:r>
            <a:r>
              <a:rPr dirty="0" sz="800" spc="-5" b="1"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38999" y="1908059"/>
            <a:ext cx="5930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 b="1">
                <a:latin typeface="Arial"/>
                <a:cs typeface="Arial"/>
              </a:rPr>
              <a:t>E</a:t>
            </a:r>
            <a:r>
              <a:rPr dirty="0" sz="800" spc="-15" b="1">
                <a:latin typeface="Arial"/>
                <a:cs typeface="Arial"/>
              </a:rPr>
              <a:t>x</a:t>
            </a:r>
            <a:r>
              <a:rPr dirty="0" sz="800" spc="-5" b="1">
                <a:latin typeface="Arial"/>
                <a:cs typeface="Arial"/>
              </a:rPr>
              <a:t>ecution</a:t>
            </a:r>
            <a:r>
              <a:rPr dirty="0" sz="800" spc="-5" b="1">
                <a:latin typeface="Arial"/>
                <a:cs typeface="Arial"/>
              </a:rPr>
              <a:t> </a:t>
            </a:r>
            <a:r>
              <a:rPr dirty="0" sz="800" spc="-5" b="1">
                <a:latin typeface="Arial"/>
                <a:cs typeface="Arial"/>
              </a:rPr>
              <a:t>4</a:t>
            </a:r>
            <a:endParaRPr sz="80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359994" y="2065731"/>
          <a:ext cx="4248150" cy="812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815"/>
                <a:gridCol w="779144"/>
                <a:gridCol w="299720"/>
                <a:gridCol w="778509"/>
                <a:gridCol w="299719"/>
                <a:gridCol w="778509"/>
                <a:gridCol w="299720"/>
                <a:gridCol w="708660"/>
              </a:tblGrid>
              <a:tr h="2609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800" spc="1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spc="1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1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0160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800" spc="75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6985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800" spc="1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spc="1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1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01600">
                    <a:lnL w="63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800" spc="75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01600">
                    <a:lnL w="63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800" spc="75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01600">
                    <a:lnL w="63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800" spc="75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13664">
                <a:tc>
                  <a:txBody>
                    <a:bodyPr/>
                    <a:lstStyle/>
                    <a:p>
                      <a:pPr algn="ctr">
                        <a:lnSpc>
                          <a:spcPts val="605"/>
                        </a:lnSpc>
                      </a:pPr>
                      <a:r>
                        <a:rPr dirty="0" sz="800" spc="1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spc="1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1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110">
                          <a:latin typeface="Times New Roman"/>
                          <a:cs typeface="Times New Roman"/>
                        </a:rPr>
                        <a:t>print(y,z);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65405">
                        <a:lnSpc>
                          <a:spcPts val="60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75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60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3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12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605"/>
                        </a:lnSpc>
                      </a:pPr>
                      <a:r>
                        <a:rPr dirty="0" sz="800" spc="1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spc="1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1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75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13664">
                <a:tc>
                  <a:txBody>
                    <a:bodyPr/>
                    <a:lstStyle/>
                    <a:p>
                      <a:pPr algn="ctr" marL="1905">
                        <a:lnSpc>
                          <a:spcPts val="60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75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65405">
                        <a:lnSpc>
                          <a:spcPts val="60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110">
                          <a:latin typeface="Times New Roman"/>
                          <a:cs typeface="Times New Roman"/>
                        </a:rPr>
                        <a:t>print(x,z);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60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3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105">
                          <a:latin typeface="Times New Roman"/>
                          <a:cs typeface="Times New Roman"/>
                        </a:rPr>
                        <a:t>print(x,y);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60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3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12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85090">
                <a:tc>
                  <a:txBody>
                    <a:bodyPr/>
                    <a:lstStyle/>
                    <a:p>
                      <a:pPr algn="ctr" marL="1905">
                        <a:lnSpc>
                          <a:spcPts val="57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575"/>
                        </a:lnSpc>
                      </a:pPr>
                      <a:r>
                        <a:rPr dirty="0" sz="800" spc="110">
                          <a:latin typeface="Times New Roman"/>
                          <a:cs typeface="Times New Roman"/>
                        </a:rPr>
                        <a:t>print(x,z);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69850">
                        <a:lnSpc>
                          <a:spcPts val="575"/>
                        </a:lnSpc>
                      </a:pPr>
                      <a:r>
                        <a:rPr dirty="0" sz="800" spc="1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spc="1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1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575"/>
                        </a:lnSpc>
                      </a:pPr>
                      <a:r>
                        <a:rPr dirty="0" sz="800" spc="110">
                          <a:latin typeface="Times New Roman"/>
                          <a:cs typeface="Times New Roman"/>
                        </a:rPr>
                        <a:t>print(y,z);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57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575"/>
                        </a:lnSpc>
                      </a:pPr>
                      <a:r>
                        <a:rPr dirty="0" sz="800" spc="110">
                          <a:latin typeface="Times New Roman"/>
                          <a:cs typeface="Times New Roman"/>
                        </a:rPr>
                        <a:t>print(x,z);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57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575"/>
                        </a:lnSpc>
                      </a:pPr>
                      <a:r>
                        <a:rPr dirty="0" sz="800" spc="110">
                          <a:latin typeface="Times New Roman"/>
                          <a:cs typeface="Times New Roman"/>
                        </a:rPr>
                        <a:t>print(x,z);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42240">
                <a:tc>
                  <a:txBody>
                    <a:bodyPr/>
                    <a:lstStyle/>
                    <a:p>
                      <a:pPr algn="ctr" marL="1905">
                        <a:lnSpc>
                          <a:spcPts val="830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3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830"/>
                        </a:lnSpc>
                      </a:pPr>
                      <a:r>
                        <a:rPr dirty="0" sz="800" spc="12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66040">
                        <a:lnSpc>
                          <a:spcPts val="830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3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830"/>
                        </a:lnSpc>
                      </a:pPr>
                      <a:r>
                        <a:rPr dirty="0" sz="800" spc="12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30"/>
                        </a:lnSpc>
                      </a:pPr>
                      <a:r>
                        <a:rPr dirty="0" sz="800" spc="1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spc="1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1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830"/>
                        </a:lnSpc>
                      </a:pPr>
                      <a:r>
                        <a:rPr dirty="0" sz="800" spc="75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8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 i="1">
                          <a:latin typeface="メイリオ"/>
                          <a:cs typeface="メイリオ"/>
                        </a:rPr>
                        <a:t>←</a:t>
                      </a:r>
                      <a:r>
                        <a:rPr dirty="0" sz="800" spc="40" i="1">
                          <a:latin typeface="メイリオ"/>
                          <a:cs typeface="メイリオ"/>
                        </a:rPr>
                        <a:t> </a:t>
                      </a:r>
                      <a:r>
                        <a:rPr dirty="0" sz="800" spc="125">
                          <a:latin typeface="Times New Roman"/>
                          <a:cs typeface="Times New Roman"/>
                        </a:rPr>
                        <a:t>1;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830"/>
                        </a:lnSpc>
                      </a:pPr>
                      <a:r>
                        <a:rPr dirty="0" sz="800" spc="1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spc="1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1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830"/>
                        </a:lnSpc>
                      </a:pPr>
                      <a:r>
                        <a:rPr dirty="0" sz="800" spc="110">
                          <a:latin typeface="Times New Roman"/>
                          <a:cs typeface="Times New Roman"/>
                        </a:rPr>
                        <a:t>print(y,z);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96520">
                <a:tc>
                  <a:txBody>
                    <a:bodyPr/>
                    <a:lstStyle/>
                    <a:p>
                      <a:pPr algn="ctr" marL="1905">
                        <a:lnSpc>
                          <a:spcPts val="60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3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105">
                          <a:latin typeface="Times New Roman"/>
                          <a:cs typeface="Times New Roman"/>
                        </a:rPr>
                        <a:t>print(x,y);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66040">
                        <a:lnSpc>
                          <a:spcPts val="60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3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105">
                          <a:latin typeface="Times New Roman"/>
                          <a:cs typeface="Times New Roman"/>
                        </a:rPr>
                        <a:t>print(x,y);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05"/>
                        </a:lnSpc>
                      </a:pPr>
                      <a:r>
                        <a:rPr dirty="0" sz="800" spc="1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spc="1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1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110">
                          <a:latin typeface="Times New Roman"/>
                          <a:cs typeface="Times New Roman"/>
                        </a:rPr>
                        <a:t>print(y,z);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60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baseline="-13888" sz="900" i="1">
                          <a:latin typeface="Arial"/>
                          <a:cs typeface="Arial"/>
                        </a:rPr>
                        <a:t>3</a:t>
                      </a:r>
                      <a:r>
                        <a:rPr dirty="0" baseline="-13888" sz="900" spc="-12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605"/>
                        </a:lnSpc>
                      </a:pPr>
                      <a:r>
                        <a:rPr dirty="0" sz="800" spc="105">
                          <a:latin typeface="Times New Roman"/>
                          <a:cs typeface="Times New Roman"/>
                        </a:rPr>
                        <a:t>print(x,y);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404164" y="2972187"/>
          <a:ext cx="4222115" cy="244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3780"/>
                <a:gridCol w="1079500"/>
                <a:gridCol w="1079500"/>
                <a:gridCol w="1027430"/>
              </a:tblGrid>
              <a:tr h="119380">
                <a:tc>
                  <a:txBody>
                    <a:bodyPr/>
                    <a:lstStyle/>
                    <a:p>
                      <a:pPr marL="31750">
                        <a:lnSpc>
                          <a:spcPts val="844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Prints:</a:t>
                      </a:r>
                      <a:r>
                        <a:rPr dirty="0" sz="800" spc="1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10">
                          <a:latin typeface="Times New Roman"/>
                          <a:cs typeface="Times New Roman"/>
                        </a:rPr>
                        <a:t>001011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844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Prints:</a:t>
                      </a:r>
                      <a:r>
                        <a:rPr dirty="0" sz="800" spc="1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10">
                          <a:latin typeface="Times New Roman"/>
                          <a:cs typeface="Times New Roman"/>
                        </a:rPr>
                        <a:t>101011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844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Prints:</a:t>
                      </a:r>
                      <a:r>
                        <a:rPr dirty="0" sz="800" spc="1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10">
                          <a:latin typeface="Times New Roman"/>
                          <a:cs typeface="Times New Roman"/>
                        </a:rPr>
                        <a:t>010111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844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Prints:</a:t>
                      </a:r>
                      <a:r>
                        <a:rPr dirty="0" sz="800" spc="1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10">
                          <a:latin typeface="Times New Roman"/>
                          <a:cs typeface="Times New Roman"/>
                        </a:rPr>
                        <a:t>111111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125095">
                <a:tc>
                  <a:txBody>
                    <a:bodyPr/>
                    <a:lstStyle/>
                    <a:p>
                      <a:pPr marL="31750">
                        <a:lnSpc>
                          <a:spcPts val="87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Signature:</a:t>
                      </a:r>
                      <a:r>
                        <a:rPr dirty="0" sz="800" spc="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9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8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8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875"/>
                        </a:lnSpc>
                      </a:pPr>
                      <a:r>
                        <a:rPr dirty="0" sz="800" spc="-5" i="1">
                          <a:latin typeface="Arial"/>
                          <a:cs typeface="Arial"/>
                        </a:rPr>
                        <a:t>Signature:</a:t>
                      </a:r>
                      <a:r>
                        <a:rPr dirty="0" sz="800" spc="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40" i="1">
                          <a:latin typeface="Arial"/>
                          <a:cs typeface="Arial"/>
                        </a:rPr>
                        <a:t>10</a:t>
                      </a:r>
                      <a:r>
                        <a:rPr dirty="0" sz="8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40" i="1">
                          <a:latin typeface="Arial"/>
                          <a:cs typeface="Arial"/>
                        </a:rPr>
                        <a:t>10</a:t>
                      </a:r>
                      <a:r>
                        <a:rPr dirty="0" sz="80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40" i="1"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87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Signature:</a:t>
                      </a:r>
                      <a:r>
                        <a:rPr dirty="0" sz="800" spc="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8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-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9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-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9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875"/>
                        </a:lnSpc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Signature:</a:t>
                      </a:r>
                      <a:r>
                        <a:rPr dirty="0" sz="800" spc="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8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-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8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spc="-4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8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800" i="1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7354" y="716"/>
            <a:ext cx="11442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Consistent ordering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of 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7532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tricky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get?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621624"/>
            <a:ext cx="1240790" cy="3511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3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Seemingly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okay</a:t>
            </a:r>
            <a:endParaRPr sz="1200">
              <a:latin typeface="Arial"/>
              <a:cs typeface="Arial"/>
            </a:endParaRPr>
          </a:p>
          <a:p>
            <a:pPr algn="r" marR="5080">
              <a:lnSpc>
                <a:spcPts val="1130"/>
              </a:lnSpc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P1:</a:t>
            </a:r>
            <a:endParaRPr sz="9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92872" y="801740"/>
            <a:ext cx="32385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950" spc="-5">
                <a:solidFill>
                  <a:srgbClr val="231F20"/>
                </a:solidFill>
                <a:latin typeface="Arial"/>
                <a:cs typeface="Arial"/>
              </a:rPr>
              <a:t>(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x)</a:t>
            </a: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9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92871" y="974535"/>
            <a:ext cx="32385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(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9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21047" y="802371"/>
            <a:ext cx="35052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W(x)a</a:t>
            </a:r>
            <a:endParaRPr sz="9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07437" y="974535"/>
            <a:ext cx="35052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950" spc="-5">
                <a:solidFill>
                  <a:srgbClr val="231F20"/>
                </a:solidFill>
                <a:latin typeface="Arial"/>
                <a:cs typeface="Arial"/>
              </a:rPr>
              <a:t>(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y)</a:t>
            </a: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9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82647" y="801740"/>
            <a:ext cx="35052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W(y)a</a:t>
            </a:r>
            <a:endParaRPr sz="9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32705" y="974535"/>
            <a:ext cx="35052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950" spc="-5">
                <a:solidFill>
                  <a:srgbClr val="231F20"/>
                </a:solidFill>
                <a:latin typeface="Arial"/>
                <a:cs typeface="Arial"/>
              </a:rPr>
              <a:t>(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x)</a:t>
            </a: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9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79464" y="973452"/>
            <a:ext cx="20891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P2:</a:t>
            </a:r>
            <a:endParaRPr sz="9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89614" y="977820"/>
            <a:ext cx="1814830" cy="0"/>
          </a:xfrm>
          <a:custGeom>
            <a:avLst/>
            <a:gdLst/>
            <a:ahLst/>
            <a:cxnLst/>
            <a:rect l="l" t="t" r="r" b="b"/>
            <a:pathLst>
              <a:path w="1814830" h="0">
                <a:moveTo>
                  <a:pt x="0" y="0"/>
                </a:moveTo>
                <a:lnTo>
                  <a:pt x="1814392" y="0"/>
                </a:lnTo>
              </a:path>
            </a:pathLst>
          </a:custGeom>
          <a:ln w="864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7354" y="716"/>
            <a:ext cx="11442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Consistent ordering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of 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7532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tricky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get?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621624"/>
            <a:ext cx="1240790" cy="3511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3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Seemingly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okay</a:t>
            </a:r>
            <a:endParaRPr sz="1200">
              <a:latin typeface="Arial"/>
              <a:cs typeface="Arial"/>
            </a:endParaRPr>
          </a:p>
          <a:p>
            <a:pPr algn="r" marR="5080">
              <a:lnSpc>
                <a:spcPts val="1130"/>
              </a:lnSpc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P1:</a:t>
            </a:r>
            <a:endParaRPr sz="9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92872" y="801740"/>
            <a:ext cx="32385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950" spc="-5">
                <a:solidFill>
                  <a:srgbClr val="231F20"/>
                </a:solidFill>
                <a:latin typeface="Arial"/>
                <a:cs typeface="Arial"/>
              </a:rPr>
              <a:t>(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x)</a:t>
            </a: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9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92871" y="974535"/>
            <a:ext cx="32385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(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9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21047" y="802371"/>
            <a:ext cx="35052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W(x)a</a:t>
            </a:r>
            <a:endParaRPr sz="9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07437" y="974535"/>
            <a:ext cx="35052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950" spc="-5">
                <a:solidFill>
                  <a:srgbClr val="231F20"/>
                </a:solidFill>
                <a:latin typeface="Arial"/>
                <a:cs typeface="Arial"/>
              </a:rPr>
              <a:t>(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y)</a:t>
            </a: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9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82647" y="801740"/>
            <a:ext cx="35052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W(y)a</a:t>
            </a:r>
            <a:endParaRPr sz="9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32705" y="974535"/>
            <a:ext cx="35052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950" spc="-5">
                <a:solidFill>
                  <a:srgbClr val="231F20"/>
                </a:solidFill>
                <a:latin typeface="Arial"/>
                <a:cs typeface="Arial"/>
              </a:rPr>
              <a:t>(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x)</a:t>
            </a: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9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79464" y="973452"/>
            <a:ext cx="20891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P2:</a:t>
            </a:r>
            <a:endParaRPr sz="9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89614" y="977820"/>
            <a:ext cx="1814830" cy="0"/>
          </a:xfrm>
          <a:custGeom>
            <a:avLst/>
            <a:gdLst/>
            <a:ahLst/>
            <a:cxnLst/>
            <a:rect l="l" t="t" r="r" b="b"/>
            <a:pathLst>
              <a:path w="1814830" h="0">
                <a:moveTo>
                  <a:pt x="0" y="0"/>
                </a:moveTo>
                <a:lnTo>
                  <a:pt x="1814392" y="0"/>
                </a:lnTo>
              </a:path>
            </a:pathLst>
          </a:custGeom>
          <a:ln w="864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47294" y="1249906"/>
            <a:ext cx="91186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But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really</a:t>
            </a:r>
            <a:endParaRPr sz="1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806437" y="1569567"/>
          <a:ext cx="2997835" cy="12985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4370"/>
                <a:gridCol w="520065"/>
                <a:gridCol w="526414"/>
              </a:tblGrid>
              <a:tr h="193675">
                <a:tc>
                  <a:txBody>
                    <a:bodyPr/>
                    <a:lstStyle/>
                    <a:p>
                      <a:pPr marL="28765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Ordering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operations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2893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Result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104900">
                <a:tc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8255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8255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937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22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937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937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937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937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937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22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4327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2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ordering of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75323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How</a:t>
            </a:r>
            <a:r>
              <a:rPr dirty="0" spc="-10"/>
              <a:t> </a:t>
            </a:r>
            <a:r>
              <a:rPr dirty="0" spc="10"/>
              <a:t>tricky</a:t>
            </a:r>
            <a:r>
              <a:rPr dirty="0" spc="-5"/>
              <a:t> </a:t>
            </a:r>
            <a:r>
              <a:rPr dirty="0" spc="15"/>
              <a:t>can</a:t>
            </a:r>
            <a:r>
              <a:rPr dirty="0" spc="-10"/>
              <a:t> </a:t>
            </a:r>
            <a:r>
              <a:rPr dirty="0" spc="5"/>
              <a:t>it</a:t>
            </a:r>
            <a:r>
              <a:rPr dirty="0" spc="-5"/>
              <a:t> </a:t>
            </a:r>
            <a:r>
              <a:rPr dirty="0" spc="15"/>
              <a:t>get?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402687" y="1350884"/>
            <a:ext cx="1814830" cy="304165"/>
            <a:chOff x="1402687" y="1350884"/>
            <a:chExt cx="1814830" cy="304165"/>
          </a:xfrm>
        </p:grpSpPr>
        <p:sp>
          <p:nvSpPr>
            <p:cNvPr id="5" name="object 5"/>
            <p:cNvSpPr/>
            <p:nvPr/>
          </p:nvSpPr>
          <p:spPr>
            <a:xfrm>
              <a:off x="1706041" y="1350886"/>
              <a:ext cx="978535" cy="304165"/>
            </a:xfrm>
            <a:custGeom>
              <a:avLst/>
              <a:gdLst/>
              <a:ahLst/>
              <a:cxnLst/>
              <a:rect l="l" t="t" r="r" b="b"/>
              <a:pathLst>
                <a:path w="978535" h="304164">
                  <a:moveTo>
                    <a:pt x="388073" y="711"/>
                  </a:moveTo>
                  <a:lnTo>
                    <a:pt x="0" y="711"/>
                  </a:lnTo>
                  <a:lnTo>
                    <a:pt x="0" y="130187"/>
                  </a:lnTo>
                  <a:lnTo>
                    <a:pt x="388073" y="130187"/>
                  </a:lnTo>
                  <a:lnTo>
                    <a:pt x="388073" y="711"/>
                  </a:lnTo>
                  <a:close/>
                </a:path>
                <a:path w="978535" h="304164">
                  <a:moveTo>
                    <a:pt x="481952" y="174574"/>
                  </a:moveTo>
                  <a:lnTo>
                    <a:pt x="93878" y="174574"/>
                  </a:lnTo>
                  <a:lnTo>
                    <a:pt x="93878" y="304063"/>
                  </a:lnTo>
                  <a:lnTo>
                    <a:pt x="481952" y="304063"/>
                  </a:lnTo>
                  <a:lnTo>
                    <a:pt x="481952" y="174574"/>
                  </a:lnTo>
                  <a:close/>
                </a:path>
                <a:path w="978535" h="304164">
                  <a:moveTo>
                    <a:pt x="907224" y="174574"/>
                  </a:moveTo>
                  <a:lnTo>
                    <a:pt x="519150" y="174574"/>
                  </a:lnTo>
                  <a:lnTo>
                    <a:pt x="519150" y="304063"/>
                  </a:lnTo>
                  <a:lnTo>
                    <a:pt x="907224" y="304063"/>
                  </a:lnTo>
                  <a:lnTo>
                    <a:pt x="907224" y="174574"/>
                  </a:lnTo>
                  <a:close/>
                </a:path>
                <a:path w="978535" h="304164">
                  <a:moveTo>
                    <a:pt x="978319" y="0"/>
                  </a:moveTo>
                  <a:lnTo>
                    <a:pt x="590245" y="0"/>
                  </a:lnTo>
                  <a:lnTo>
                    <a:pt x="590245" y="129489"/>
                  </a:lnTo>
                  <a:lnTo>
                    <a:pt x="978319" y="129489"/>
                  </a:lnTo>
                  <a:lnTo>
                    <a:pt x="978319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402687" y="1490442"/>
              <a:ext cx="1814830" cy="0"/>
            </a:xfrm>
            <a:custGeom>
              <a:avLst/>
              <a:gdLst/>
              <a:ahLst/>
              <a:cxnLst/>
              <a:rect l="l" t="t" r="r" b="b"/>
              <a:pathLst>
                <a:path w="1814830" h="0">
                  <a:moveTo>
                    <a:pt x="0" y="0"/>
                  </a:moveTo>
                  <a:lnTo>
                    <a:pt x="1814395" y="0"/>
                  </a:lnTo>
                </a:path>
              </a:pathLst>
            </a:custGeom>
            <a:ln w="86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40169" y="511946"/>
            <a:ext cx="3872229" cy="146240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31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Linearizability</a:t>
            </a:r>
            <a:endParaRPr sz="1200">
              <a:latin typeface="Arial"/>
              <a:cs typeface="Arial"/>
            </a:endParaRPr>
          </a:p>
          <a:p>
            <a:pPr marL="19685" marR="5080">
              <a:lnSpc>
                <a:spcPct val="100000"/>
              </a:lnSpc>
              <a:spcBef>
                <a:spcPts val="180"/>
              </a:spcBef>
            </a:pP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appear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effect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instantaneously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some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moment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 its </a:t>
            </a:r>
            <a:r>
              <a:rPr dirty="0" sz="1000" spc="5">
                <a:latin typeface="Arial"/>
                <a:cs typeface="Arial"/>
              </a:rPr>
              <a:t>start</a:t>
            </a:r>
            <a:r>
              <a:rPr dirty="0" sz="1000" spc="-5">
                <a:latin typeface="Arial"/>
                <a:cs typeface="Arial"/>
              </a:rPr>
              <a:t> and completion.</a:t>
            </a:r>
            <a:endParaRPr sz="1000">
              <a:latin typeface="Arial"/>
              <a:cs typeface="Arial"/>
            </a:endParaRPr>
          </a:p>
          <a:p>
            <a:pPr marL="19685">
              <a:lnSpc>
                <a:spcPts val="1425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Operations complete within a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given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time (shaded area)</a:t>
            </a:r>
            <a:endParaRPr sz="1200">
              <a:latin typeface="Arial"/>
              <a:cs typeface="Arial"/>
            </a:endParaRPr>
          </a:p>
          <a:p>
            <a:pPr marL="1064895">
              <a:lnSpc>
                <a:spcPts val="1125"/>
              </a:lnSpc>
              <a:tabLst>
                <a:tab pos="1406525" algn="l"/>
                <a:tab pos="1967864" algn="l"/>
                <a:tab pos="2478405" algn="l"/>
              </a:tabLst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P1:	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W(x)a	W(y)a	R(x)b</a:t>
            </a:r>
            <a:endParaRPr sz="950">
              <a:latin typeface="Arial"/>
              <a:cs typeface="Arial"/>
            </a:endParaRPr>
          </a:p>
          <a:p>
            <a:pPr marL="1064895">
              <a:lnSpc>
                <a:spcPct val="100000"/>
              </a:lnSpc>
              <a:spcBef>
                <a:spcPts val="215"/>
              </a:spcBef>
              <a:tabLst>
                <a:tab pos="1492885" algn="l"/>
                <a:tab pos="2478405" algn="l"/>
              </a:tabLst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P2:	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W(y)b  </a:t>
            </a:r>
            <a:r>
              <a:rPr dirty="0" sz="950" spc="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W(x)b	R(y)a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better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results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08202" y="2056104"/>
          <a:ext cx="2994660" cy="9340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3735"/>
                <a:gridCol w="520064"/>
                <a:gridCol w="523239"/>
              </a:tblGrid>
              <a:tr h="193675">
                <a:tc>
                  <a:txBody>
                    <a:bodyPr/>
                    <a:lstStyle/>
                    <a:p>
                      <a:pPr marL="28702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Ordering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0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operations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2766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Result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740410">
                <a:tc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0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8255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0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3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spc="2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0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spc="67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900" spc="-17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b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28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9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-15873" sz="1050" i="1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-15873" sz="1050" spc="-157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900" spc="-1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900" i="1">
                          <a:latin typeface="Arial"/>
                          <a:cs typeface="Arial"/>
                        </a:rPr>
                        <a:t>a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28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7354" y="716"/>
            <a:ext cx="11442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Consistent ordering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of 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28135" cy="16141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Causal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264160" marR="198755" indent="-635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Writes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potentially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causally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 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</a:t>
            </a:r>
            <a:r>
              <a:rPr dirty="0" sz="1000" spc="-10">
                <a:latin typeface="Arial"/>
                <a:cs typeface="Arial"/>
              </a:rPr>
              <a:t>order.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Concurrent</a:t>
            </a:r>
            <a:r>
              <a:rPr dirty="0" sz="1000">
                <a:latin typeface="Arial"/>
                <a:cs typeface="Arial"/>
              </a:rPr>
              <a:t> writes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seen in a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order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different processes.</a:t>
            </a:r>
            <a:endParaRPr sz="1000">
              <a:latin typeface="Arial"/>
              <a:cs typeface="Arial"/>
            </a:endParaRPr>
          </a:p>
          <a:p>
            <a:pPr marL="264160" marR="5080" indent="-5080">
              <a:lnSpc>
                <a:spcPts val="1390"/>
              </a:lnSpc>
              <a:spcBef>
                <a:spcPts val="72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(a)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violation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causally-consistent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store.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(b)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correct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sequence of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events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in a causally-consistent store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9019" y="2046138"/>
            <a:ext cx="3981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P1: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W(x)a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5378" y="2165655"/>
            <a:ext cx="2317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R(x)a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7303" y="2164025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P2: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303" y="2283542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P3: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7303" y="2403067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P4: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2171415"/>
            <a:ext cx="1733550" cy="0"/>
          </a:xfrm>
          <a:custGeom>
            <a:avLst/>
            <a:gdLst/>
            <a:ahLst/>
            <a:cxnLst/>
            <a:rect l="l" t="t" r="r" b="b"/>
            <a:pathLst>
              <a:path w="1733550" h="0">
                <a:moveTo>
                  <a:pt x="0" y="0"/>
                </a:moveTo>
                <a:lnTo>
                  <a:pt x="1733035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59994" y="2290928"/>
            <a:ext cx="1733550" cy="0"/>
          </a:xfrm>
          <a:custGeom>
            <a:avLst/>
            <a:gdLst/>
            <a:ahLst/>
            <a:cxnLst/>
            <a:rect l="l" t="t" r="r" b="b"/>
            <a:pathLst>
              <a:path w="1733550" h="0">
                <a:moveTo>
                  <a:pt x="0" y="0"/>
                </a:moveTo>
                <a:lnTo>
                  <a:pt x="1733035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59994" y="2410449"/>
            <a:ext cx="1733550" cy="0"/>
          </a:xfrm>
          <a:custGeom>
            <a:avLst/>
            <a:gdLst/>
            <a:ahLst/>
            <a:cxnLst/>
            <a:rect l="l" t="t" r="r" b="b"/>
            <a:pathLst>
              <a:path w="1733550" h="0">
                <a:moveTo>
                  <a:pt x="0" y="0"/>
                </a:moveTo>
                <a:lnTo>
                  <a:pt x="1733035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183928" y="2165655"/>
            <a:ext cx="2508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W(x)b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16550" y="2404697"/>
            <a:ext cx="51180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R(x)a </a:t>
            </a:r>
            <a:r>
              <a:rPr dirty="0" sz="650" spc="1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R(x)b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82744" y="2285171"/>
            <a:ext cx="5810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6131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R(x)b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R(x)a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549098" y="2038900"/>
            <a:ext cx="3981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P1: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W(x)a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47382" y="2156786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P2: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47382" y="2276303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P3: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47382" y="2395829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P4: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560073" y="2164177"/>
            <a:ext cx="1733550" cy="0"/>
          </a:xfrm>
          <a:custGeom>
            <a:avLst/>
            <a:gdLst/>
            <a:ahLst/>
            <a:cxnLst/>
            <a:rect l="l" t="t" r="r" b="b"/>
            <a:pathLst>
              <a:path w="1733550" h="0">
                <a:moveTo>
                  <a:pt x="0" y="0"/>
                </a:moveTo>
                <a:lnTo>
                  <a:pt x="1733032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560073" y="2283690"/>
            <a:ext cx="1733550" cy="0"/>
          </a:xfrm>
          <a:custGeom>
            <a:avLst/>
            <a:gdLst/>
            <a:ahLst/>
            <a:cxnLst/>
            <a:rect l="l" t="t" r="r" b="b"/>
            <a:pathLst>
              <a:path w="1733550" h="0">
                <a:moveTo>
                  <a:pt x="0" y="0"/>
                </a:moveTo>
                <a:lnTo>
                  <a:pt x="1733032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560073" y="2403210"/>
            <a:ext cx="1733550" cy="0"/>
          </a:xfrm>
          <a:custGeom>
            <a:avLst/>
            <a:gdLst/>
            <a:ahLst/>
            <a:cxnLst/>
            <a:rect l="l" t="t" r="r" b="b"/>
            <a:pathLst>
              <a:path w="1733550" h="0">
                <a:moveTo>
                  <a:pt x="0" y="0"/>
                </a:moveTo>
                <a:lnTo>
                  <a:pt x="1733032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384007" y="2158417"/>
            <a:ext cx="2508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W(x)b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6713" y="3331252"/>
            <a:ext cx="67945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Causal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716629" y="2397458"/>
            <a:ext cx="51180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R(x)a </a:t>
            </a:r>
            <a:r>
              <a:rPr dirty="0" sz="650" spc="1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R(x)b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682823" y="2277933"/>
            <a:ext cx="5810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6131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R(x)b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R(x)a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39621" y="2563119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334324" y="2563119"/>
            <a:ext cx="1803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1247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Grouping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7354" y="716"/>
            <a:ext cx="11442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Consistent ordering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of 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153535" cy="179578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Grouping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45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Entry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dirty="0" sz="1200" spc="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Accesses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locks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sequentially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consistent.</a:t>
            </a:r>
            <a:endParaRPr sz="1000">
              <a:latin typeface="Arial"/>
              <a:cs typeface="Arial"/>
            </a:endParaRPr>
          </a:p>
          <a:p>
            <a:pPr marL="549910" marR="43180" indent="-16319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allowed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performed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previous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writes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completed </a:t>
            </a:r>
            <a:r>
              <a:rPr dirty="0" sz="1000" spc="-10">
                <a:latin typeface="Arial"/>
                <a:cs typeface="Arial"/>
              </a:rPr>
              <a:t>everywhere.</a:t>
            </a:r>
            <a:endParaRPr sz="1000">
              <a:latin typeface="Arial"/>
              <a:cs typeface="Arial"/>
            </a:endParaRPr>
          </a:p>
          <a:p>
            <a:pPr marL="554355" marR="26543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allowed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performed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previous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locks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been performed.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1247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Grouping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7354" y="716"/>
            <a:ext cx="11442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Consistent ordering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of 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185920" cy="261810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Grouping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45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Entry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dirty="0" sz="1200" spc="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78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Accesses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locks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sequentially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consistent.</a:t>
            </a:r>
            <a:endParaRPr sz="1000">
              <a:latin typeface="Arial"/>
              <a:cs typeface="Arial"/>
            </a:endParaRPr>
          </a:p>
          <a:p>
            <a:pPr marL="562610" marR="62230" indent="-16319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lock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allowed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performed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previous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writes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completed </a:t>
            </a:r>
            <a:r>
              <a:rPr dirty="0" sz="1000" spc="-10">
                <a:latin typeface="Arial"/>
                <a:cs typeface="Arial"/>
              </a:rPr>
              <a:t>everywhere.</a:t>
            </a:r>
            <a:endParaRPr sz="1000">
              <a:latin typeface="Arial"/>
              <a:cs typeface="Arial"/>
            </a:endParaRPr>
          </a:p>
          <a:p>
            <a:pPr marL="567055" marR="28511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allowed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performed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previous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locks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been performed.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200">
              <a:latin typeface="Arial"/>
              <a:cs typeface="Arial"/>
            </a:endParaRPr>
          </a:p>
          <a:p>
            <a:pPr marL="289560" marR="177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0">
                <a:latin typeface="Arial"/>
                <a:cs typeface="Arial"/>
              </a:rPr>
              <a:t>You</a:t>
            </a:r>
            <a:r>
              <a:rPr dirty="0" sz="1000" spc="-5">
                <a:latin typeface="Arial"/>
                <a:cs typeface="Arial"/>
              </a:rPr>
              <a:t> don’t care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reads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>
                <a:latin typeface="Arial"/>
                <a:cs typeface="Arial"/>
              </a:rPr>
              <a:t>writes </a:t>
            </a:r>
            <a:r>
              <a:rPr dirty="0" sz="1000" spc="-5">
                <a:latin typeface="Arial"/>
                <a:cs typeface="Arial"/>
              </a:rPr>
              <a:t>of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series </a:t>
            </a:r>
            <a:r>
              <a:rPr dirty="0" sz="1000" spc="-5">
                <a:latin typeface="Arial"/>
                <a:cs typeface="Arial"/>
              </a:rPr>
              <a:t>of 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immediately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known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0">
                <a:latin typeface="Arial"/>
                <a:cs typeface="Arial"/>
              </a:rPr>
              <a:t>You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want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effect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series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itself to be known.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7354" y="716"/>
            <a:ext cx="11442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Consistent ordering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of 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43268" y="1193003"/>
            <a:ext cx="2725420" cy="0"/>
          </a:xfrm>
          <a:custGeom>
            <a:avLst/>
            <a:gdLst/>
            <a:ahLst/>
            <a:cxnLst/>
            <a:rect l="l" t="t" r="r" b="b"/>
            <a:pathLst>
              <a:path w="2725420" h="0">
                <a:moveTo>
                  <a:pt x="0" y="0"/>
                </a:moveTo>
                <a:lnTo>
                  <a:pt x="2725271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38758" y="1370813"/>
            <a:ext cx="2725420" cy="0"/>
          </a:xfrm>
          <a:custGeom>
            <a:avLst/>
            <a:gdLst/>
            <a:ahLst/>
            <a:cxnLst/>
            <a:rect l="l" t="t" r="r" b="b"/>
            <a:pathLst>
              <a:path w="2725420" h="0">
                <a:moveTo>
                  <a:pt x="0" y="0"/>
                </a:moveTo>
                <a:lnTo>
                  <a:pt x="2725272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5300" y="188846"/>
            <a:ext cx="4091304" cy="24892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Grouping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200">
              <a:latin typeface="Arial"/>
              <a:cs typeface="Arial"/>
            </a:endParaRPr>
          </a:p>
          <a:p>
            <a:pPr marL="259079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valid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event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sequence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entry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consistency</a:t>
            </a:r>
            <a:endParaRPr sz="1200">
              <a:latin typeface="Arial"/>
              <a:cs typeface="Arial"/>
            </a:endParaRPr>
          </a:p>
          <a:p>
            <a:pPr marL="843280">
              <a:lnSpc>
                <a:spcPct val="100000"/>
              </a:lnSpc>
              <a:spcBef>
                <a:spcPts val="880"/>
              </a:spcBef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P1:    </a:t>
            </a:r>
            <a:r>
              <a:rPr dirty="0" baseline="3472" sz="1200">
                <a:solidFill>
                  <a:srgbClr val="231F20"/>
                </a:solidFill>
                <a:latin typeface="Arial"/>
                <a:cs typeface="Arial"/>
              </a:rPr>
              <a:t>L(x)</a:t>
            </a:r>
            <a:r>
              <a:rPr dirty="0" baseline="3472" sz="1200" spc="26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3472" sz="1200">
                <a:solidFill>
                  <a:srgbClr val="231F20"/>
                </a:solidFill>
                <a:latin typeface="Arial"/>
                <a:cs typeface="Arial"/>
              </a:rPr>
              <a:t>W(x)a</a:t>
            </a:r>
            <a:r>
              <a:rPr dirty="0" baseline="3472" sz="1200" spc="3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3472" sz="1200">
                <a:solidFill>
                  <a:srgbClr val="231F20"/>
                </a:solidFill>
                <a:latin typeface="Arial"/>
                <a:cs typeface="Arial"/>
              </a:rPr>
              <a:t>L(y)</a:t>
            </a:r>
            <a:r>
              <a:rPr dirty="0" baseline="3472" sz="1200" spc="26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3472" sz="1200">
                <a:solidFill>
                  <a:srgbClr val="231F20"/>
                </a:solidFill>
                <a:latin typeface="Arial"/>
                <a:cs typeface="Arial"/>
              </a:rPr>
              <a:t>W(y)b</a:t>
            </a:r>
            <a:r>
              <a:rPr dirty="0" baseline="3472" sz="1200" spc="3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3472" sz="1200">
                <a:solidFill>
                  <a:srgbClr val="231F20"/>
                </a:solidFill>
                <a:latin typeface="Arial"/>
                <a:cs typeface="Arial"/>
              </a:rPr>
              <a:t>U(x)</a:t>
            </a:r>
            <a:r>
              <a:rPr dirty="0" baseline="3472" sz="1200" spc="3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3472" sz="1200">
                <a:solidFill>
                  <a:srgbClr val="231F20"/>
                </a:solidFill>
                <a:latin typeface="Arial"/>
                <a:cs typeface="Arial"/>
              </a:rPr>
              <a:t>U(y)</a:t>
            </a:r>
            <a:endParaRPr baseline="3472" sz="1200">
              <a:latin typeface="Arial"/>
              <a:cs typeface="Arial"/>
            </a:endParaRPr>
          </a:p>
          <a:p>
            <a:pPr marL="848360">
              <a:lnSpc>
                <a:spcPct val="100000"/>
              </a:lnSpc>
              <a:spcBef>
                <a:spcPts val="480"/>
              </a:spcBef>
              <a:tabLst>
                <a:tab pos="2395220" algn="l"/>
                <a:tab pos="3129280" algn="l"/>
              </a:tabLst>
            </a:pPr>
            <a:r>
              <a:rPr dirty="0" baseline="3472" sz="1200">
                <a:solidFill>
                  <a:srgbClr val="231F20"/>
                </a:solidFill>
                <a:latin typeface="Arial"/>
                <a:cs typeface="Arial"/>
              </a:rPr>
              <a:t>P2:	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L(x)</a:t>
            </a:r>
            <a:r>
              <a:rPr dirty="0" sz="800" spc="229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R(x)a	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R(y)</a:t>
            </a:r>
            <a:r>
              <a:rPr dirty="0" sz="80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NIL</a:t>
            </a:r>
            <a:endParaRPr sz="800">
              <a:latin typeface="Arial"/>
              <a:cs typeface="Arial"/>
            </a:endParaRPr>
          </a:p>
          <a:p>
            <a:pPr marL="843280">
              <a:lnSpc>
                <a:spcPct val="100000"/>
              </a:lnSpc>
              <a:spcBef>
                <a:spcPts val="480"/>
              </a:spcBef>
              <a:tabLst>
                <a:tab pos="2787015" algn="l"/>
              </a:tabLst>
            </a:pPr>
            <a:r>
              <a:rPr dirty="0" sz="800">
                <a:solidFill>
                  <a:srgbClr val="231F20"/>
                </a:solidFill>
                <a:latin typeface="Arial"/>
                <a:cs typeface="Arial"/>
              </a:rPr>
              <a:t>P3:	L(y)</a:t>
            </a:r>
            <a:r>
              <a:rPr dirty="0" sz="800" spc="1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00" spc="-5">
                <a:solidFill>
                  <a:srgbClr val="231F20"/>
                </a:solidFill>
                <a:latin typeface="Arial"/>
                <a:cs typeface="Arial"/>
              </a:rPr>
              <a:t>R(y)b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8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60350" marR="311785" indent="3810">
              <a:lnSpc>
                <a:spcPts val="1200"/>
              </a:lnSpc>
              <a:spcBef>
                <a:spcPts val="10"/>
              </a:spcBef>
            </a:pPr>
            <a:r>
              <a:rPr dirty="0" sz="1000">
                <a:latin typeface="Arial"/>
                <a:cs typeface="Arial"/>
              </a:rPr>
              <a:t>Entry </a:t>
            </a:r>
            <a:r>
              <a:rPr dirty="0" sz="1000" spc="-5">
                <a:latin typeface="Arial"/>
                <a:cs typeface="Arial"/>
              </a:rPr>
              <a:t>consistency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implies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lock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unlock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(implicitly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not).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ts val="1435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Question</a:t>
            </a:r>
            <a:endParaRPr sz="1200">
              <a:latin typeface="Arial"/>
              <a:cs typeface="Arial"/>
            </a:endParaRPr>
          </a:p>
          <a:p>
            <a:pPr marL="258445">
              <a:lnSpc>
                <a:spcPts val="1195"/>
              </a:lnSpc>
            </a:pP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would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convenient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consistency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7294" y="2658448"/>
            <a:ext cx="1920239" cy="18224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000" spc="-5">
                <a:latin typeface="Arial"/>
                <a:cs typeface="Arial"/>
              </a:rPr>
              <a:t>less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transparent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programmers?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713" y="3331252"/>
            <a:ext cx="71247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Grouping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2142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3590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Consistency</a:t>
            </a:r>
            <a:r>
              <a:rPr dirty="0" spc="-15"/>
              <a:t> </a:t>
            </a:r>
            <a:r>
              <a:rPr dirty="0" spc="-5"/>
              <a:t>for</a:t>
            </a:r>
            <a:r>
              <a:rPr dirty="0" spc="-10"/>
              <a:t> </a:t>
            </a:r>
            <a:r>
              <a:rPr dirty="0" spc="15"/>
              <a:t>mobile</a:t>
            </a:r>
            <a:r>
              <a:rPr dirty="0" spc="-10"/>
              <a:t> </a:t>
            </a:r>
            <a:r>
              <a:rPr dirty="0" spc="15"/>
              <a:t>users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682" y="402066"/>
            <a:ext cx="3942079" cy="292798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29209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29209" marR="18605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Consider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database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your</a:t>
            </a:r>
            <a:r>
              <a:rPr dirty="0" sz="1000" spc="-5">
                <a:latin typeface="Arial"/>
                <a:cs typeface="Arial"/>
              </a:rPr>
              <a:t> notebook.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Assume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notebook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acts 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database.</a:t>
            </a:r>
            <a:endParaRPr sz="1000">
              <a:latin typeface="Arial"/>
              <a:cs typeface="Arial"/>
            </a:endParaRPr>
          </a:p>
          <a:p>
            <a:pPr marL="306070" indent="-168275">
              <a:lnSpc>
                <a:spcPct val="100000"/>
              </a:lnSpc>
              <a:spcBef>
                <a:spcPts val="580"/>
              </a:spcBef>
              <a:buClr>
                <a:srgbClr val="007C00"/>
              </a:buClr>
              <a:buChar char="►"/>
              <a:tabLst>
                <a:tab pos="306705" algn="l"/>
              </a:tabLst>
            </a:pPr>
            <a:r>
              <a:rPr dirty="0" sz="1000" spc="-5">
                <a:latin typeface="Arial"/>
                <a:cs typeface="Arial"/>
              </a:rPr>
              <a:t>At 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 spc="-5">
                <a:latin typeface="Arial"/>
                <a:cs typeface="Arial"/>
              </a:rPr>
              <a:t> 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database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doing reads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updates.</a:t>
            </a:r>
            <a:endParaRPr sz="1000">
              <a:latin typeface="Arial"/>
              <a:cs typeface="Arial"/>
            </a:endParaRPr>
          </a:p>
          <a:p>
            <a:pPr marL="306070" marR="60325" indent="-168275">
              <a:lnSpc>
                <a:spcPct val="100000"/>
              </a:lnSpc>
              <a:spcBef>
                <a:spcPts val="595"/>
              </a:spcBef>
              <a:buClr>
                <a:srgbClr val="007C00"/>
              </a:buClr>
              <a:buChar char="►"/>
              <a:tabLst>
                <a:tab pos="306705" algn="l"/>
              </a:tabLst>
            </a:pPr>
            <a:r>
              <a:rPr dirty="0" sz="1000" spc="-5">
                <a:latin typeface="Arial"/>
                <a:cs typeface="Arial"/>
              </a:rPr>
              <a:t>At 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 spc="-5">
                <a:latin typeface="Arial"/>
                <a:cs typeface="Arial"/>
              </a:rPr>
              <a:t> continue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work,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unless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server as the one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,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detect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inconsistencies:</a:t>
            </a:r>
            <a:endParaRPr sz="1000">
              <a:latin typeface="Arial"/>
              <a:cs typeface="Arial"/>
            </a:endParaRPr>
          </a:p>
          <a:p>
            <a:pPr lvl="1" marL="582930" indent="-168275">
              <a:lnSpc>
                <a:spcPts val="1200"/>
              </a:lnSpc>
              <a:spcBef>
                <a:spcPts val="484"/>
              </a:spcBef>
              <a:buClr>
                <a:srgbClr val="007C00"/>
              </a:buClr>
              <a:buChar char="►"/>
              <a:tabLst>
                <a:tab pos="583565" algn="l"/>
              </a:tabLst>
            </a:pPr>
            <a:r>
              <a:rPr dirty="0" sz="1000" spc="-10">
                <a:latin typeface="Arial"/>
                <a:cs typeface="Arial"/>
              </a:rPr>
              <a:t>your</a:t>
            </a:r>
            <a:r>
              <a:rPr dirty="0" sz="1000" spc="-5">
                <a:latin typeface="Arial"/>
                <a:cs typeface="Arial"/>
              </a:rPr>
              <a:t> updates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yet</a:t>
            </a:r>
            <a:r>
              <a:rPr dirty="0" sz="1000" spc="-5">
                <a:latin typeface="Arial"/>
                <a:cs typeface="Arial"/>
              </a:rPr>
              <a:t> 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propagated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  <a:p>
            <a:pPr lvl="1" marL="582930" indent="-168275">
              <a:lnSpc>
                <a:spcPts val="1195"/>
              </a:lnSpc>
              <a:buClr>
                <a:srgbClr val="007C00"/>
              </a:buClr>
              <a:buChar char="►"/>
              <a:tabLst>
                <a:tab pos="583565" algn="l"/>
              </a:tabLst>
            </a:pPr>
            <a:r>
              <a:rPr dirty="0" sz="1000" spc="-15">
                <a:latin typeface="Arial"/>
                <a:cs typeface="Arial"/>
              </a:rPr>
              <a:t>you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reading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newer</a:t>
            </a:r>
            <a:r>
              <a:rPr dirty="0" sz="1000" spc="-5">
                <a:latin typeface="Arial"/>
                <a:cs typeface="Arial"/>
              </a:rPr>
              <a:t> entries </a:t>
            </a:r>
            <a:r>
              <a:rPr dirty="0" sz="1000" spc="-10">
                <a:latin typeface="Arial"/>
                <a:cs typeface="Arial"/>
              </a:rPr>
              <a:t>than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available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endParaRPr sz="1000">
              <a:latin typeface="Arial"/>
              <a:cs typeface="Arial"/>
            </a:endParaRPr>
          </a:p>
          <a:p>
            <a:pPr marL="582930">
              <a:lnSpc>
                <a:spcPts val="1195"/>
              </a:lnSpc>
            </a:pPr>
            <a:r>
              <a:rPr dirty="0" sz="1000" spc="-5" i="1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  <a:p>
            <a:pPr lvl="1" marL="582930" indent="-168275">
              <a:lnSpc>
                <a:spcPts val="1200"/>
              </a:lnSpc>
              <a:buClr>
                <a:srgbClr val="007C00"/>
              </a:buClr>
              <a:buChar char="►"/>
              <a:tabLst>
                <a:tab pos="583565" algn="l"/>
              </a:tabLst>
            </a:pPr>
            <a:r>
              <a:rPr dirty="0" sz="1000" spc="-10">
                <a:latin typeface="Arial"/>
                <a:cs typeface="Arial"/>
              </a:rPr>
              <a:t>your</a:t>
            </a:r>
            <a:r>
              <a:rPr dirty="0" sz="1000" spc="-5">
                <a:latin typeface="Arial"/>
                <a:cs typeface="Arial"/>
              </a:rPr>
              <a:t> updates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eventually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conflict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</a:t>
            </a:r>
            <a:r>
              <a:rPr dirty="0" sz="1000" spc="-5" i="1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  <a:p>
            <a:pPr marL="29209">
              <a:lnSpc>
                <a:spcPts val="1410"/>
              </a:lnSpc>
              <a:spcBef>
                <a:spcPts val="120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29209" marR="11557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want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entries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and/or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read at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,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 spc="-5">
                <a:latin typeface="Arial"/>
                <a:cs typeface="Arial"/>
              </a:rPr>
              <a:t> left them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case, 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database will appear to be consistent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to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you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42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47383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Basic</a:t>
            </a:r>
            <a:r>
              <a:rPr dirty="0" spc="-70"/>
              <a:t> </a:t>
            </a:r>
            <a:r>
              <a:rPr dirty="0" spc="15"/>
              <a:t>architecture</a:t>
            </a:r>
          </a:p>
        </p:txBody>
      </p:sp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680" y="1153744"/>
            <a:ext cx="3172545" cy="185782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42595" y="429244"/>
            <a:ext cx="3888104" cy="76644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7145" marR="50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mobile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user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accessing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replicas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distributed database</a:t>
            </a:r>
            <a:endParaRPr sz="1200">
              <a:latin typeface="Arial"/>
              <a:cs typeface="Arial"/>
            </a:endParaRPr>
          </a:p>
          <a:p>
            <a:pPr marL="1805305" marR="912494">
              <a:lnSpc>
                <a:spcPts val="740"/>
              </a:lnSpc>
              <a:spcBef>
                <a:spcPts val="76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Client moves to other location </a:t>
            </a: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and</a:t>
            </a:r>
            <a:r>
              <a:rPr dirty="0" sz="65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(transparently)</a:t>
            </a:r>
            <a:r>
              <a:rPr dirty="0" sz="65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connects</a:t>
            </a:r>
            <a:r>
              <a:rPr dirty="0" sz="65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to </a:t>
            </a:r>
            <a:r>
              <a:rPr dirty="0" sz="650" spc="-16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other</a:t>
            </a:r>
            <a:r>
              <a:rPr dirty="0" sz="650" spc="-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replica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020555" y="1612132"/>
            <a:ext cx="1692910" cy="55753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70993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Replicas</a:t>
            </a:r>
            <a:r>
              <a:rPr dirty="0" sz="65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need</a:t>
            </a:r>
            <a:r>
              <a:rPr dirty="0" sz="65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to</a:t>
            </a:r>
            <a:r>
              <a:rPr dirty="0" sz="65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maintain </a:t>
            </a:r>
            <a:r>
              <a:rPr dirty="0" sz="650" spc="-17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client-centric</a:t>
            </a:r>
            <a:r>
              <a:rPr dirty="0" sz="650" spc="-3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consistency</a:t>
            </a:r>
            <a:endParaRPr sz="650">
              <a:latin typeface="Helvetica"/>
              <a:cs typeface="Helvetica"/>
            </a:endParaRPr>
          </a:p>
          <a:p>
            <a:pPr>
              <a:lnSpc>
                <a:spcPct val="100000"/>
              </a:lnSpc>
            </a:pPr>
            <a:endParaRPr sz="600">
              <a:latin typeface="Helvetica"/>
              <a:cs typeface="Helvetica"/>
            </a:endParaRPr>
          </a:p>
          <a:p>
            <a:pPr>
              <a:lnSpc>
                <a:spcPct val="100000"/>
              </a:lnSpc>
            </a:pPr>
            <a:endParaRPr sz="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Wide-area</a:t>
            </a:r>
            <a:r>
              <a:rPr dirty="0" sz="650" spc="-3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network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6635" y="2729247"/>
            <a:ext cx="3533140" cy="399415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2193925">
              <a:lnSpc>
                <a:spcPct val="100000"/>
              </a:lnSpc>
              <a:spcBef>
                <a:spcPts val="49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Distributed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and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replicated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database</a:t>
            </a:r>
            <a:endParaRPr sz="650">
              <a:latin typeface="Helvetica"/>
              <a:cs typeface="Helvetica"/>
            </a:endParaRPr>
          </a:p>
          <a:p>
            <a:pPr marL="1118235">
              <a:lnSpc>
                <a:spcPts val="685"/>
              </a:lnSpc>
              <a:spcBef>
                <a:spcPts val="40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Read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and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write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operations</a:t>
            </a:r>
            <a:endParaRPr sz="650">
              <a:latin typeface="Helvetica"/>
              <a:cs typeface="Helvetica"/>
            </a:endParaRPr>
          </a:p>
          <a:p>
            <a:pPr marL="12700">
              <a:lnSpc>
                <a:spcPts val="685"/>
              </a:lnSpc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Portable</a:t>
            </a:r>
            <a:r>
              <a:rPr dirty="0" sz="650" spc="-3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computer</a:t>
            </a:r>
            <a:endParaRPr sz="65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116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41859" y="716"/>
            <a:ext cx="7994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Reasons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for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2" action="ppaction://hlinksldjump"/>
              </a:rPr>
              <a:t>replication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205605" cy="26758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er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formance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scalability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5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Main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289560" marR="268605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65">
                <a:latin typeface="Arial"/>
                <a:cs typeface="Arial"/>
              </a:rPr>
              <a:t>To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keep </a:t>
            </a:r>
            <a:r>
              <a:rPr dirty="0" sz="1000" spc="-5">
                <a:latin typeface="Arial"/>
                <a:cs typeface="Arial"/>
              </a:rPr>
              <a:t>replicas consistent, </a:t>
            </a:r>
            <a:r>
              <a:rPr dirty="0" sz="1000" spc="-10">
                <a:latin typeface="Arial"/>
                <a:cs typeface="Arial"/>
              </a:rPr>
              <a:t>we </a:t>
            </a:r>
            <a:r>
              <a:rPr dirty="0" sz="1000" spc="-5">
                <a:latin typeface="Arial"/>
                <a:cs typeface="Arial"/>
              </a:rPr>
              <a:t>generally need to ensure that all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conflicting </a:t>
            </a:r>
            <a:r>
              <a:rPr dirty="0" sz="1000" spc="-5">
                <a:latin typeface="Arial"/>
                <a:cs typeface="Arial"/>
              </a:rPr>
              <a:t>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done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everywhere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Conflicting operations: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world 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transactions</a:t>
            </a:r>
            <a:endParaRPr sz="1200">
              <a:latin typeface="Arial"/>
              <a:cs typeface="Arial"/>
            </a:endParaRPr>
          </a:p>
          <a:p>
            <a:pPr marL="567055" marR="139065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Read–write conflict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write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concurrently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Write–write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conflict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two</a:t>
            </a:r>
            <a:r>
              <a:rPr dirty="0" sz="1000" spc="-5">
                <a:latin typeface="Arial"/>
                <a:cs typeface="Arial"/>
              </a:rPr>
              <a:t> concurrent </a:t>
            </a:r>
            <a:r>
              <a:rPr dirty="0" sz="1000">
                <a:latin typeface="Arial"/>
                <a:cs typeface="Arial"/>
              </a:rPr>
              <a:t>write</a:t>
            </a:r>
            <a:r>
              <a:rPr dirty="0" sz="1000" spc="-5">
                <a:latin typeface="Arial"/>
                <a:cs typeface="Arial"/>
              </a:rPr>
              <a:t> operations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289560" marR="17780">
              <a:lnSpc>
                <a:spcPts val="1200"/>
              </a:lnSpc>
              <a:spcBef>
                <a:spcPts val="15"/>
              </a:spcBef>
            </a:pPr>
            <a:r>
              <a:rPr dirty="0" sz="1000" spc="-15">
                <a:latin typeface="Arial"/>
                <a:cs typeface="Arial"/>
              </a:rPr>
              <a:t>Guaranteeing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global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ordering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conflicting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may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costly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downgrading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scalability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Solution:</a:t>
            </a:r>
            <a:r>
              <a:rPr dirty="0" sz="1000" spc="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weaken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consistency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requirements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hopefully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global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synchronization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avoided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2142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54726" y="716"/>
            <a:ext cx="5867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Monotonic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722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Monotonic</a:t>
            </a:r>
            <a:r>
              <a:rPr dirty="0" sz="14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reads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4495" y="798852"/>
            <a:ext cx="3994785" cy="17608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5244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55244" marR="64769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If a process reads the </a:t>
            </a:r>
            <a:r>
              <a:rPr dirty="0" sz="1000" spc="-10">
                <a:latin typeface="Arial"/>
                <a:cs typeface="Arial"/>
              </a:rPr>
              <a:t>value </a:t>
            </a:r>
            <a:r>
              <a:rPr dirty="0" sz="1000" spc="-5">
                <a:latin typeface="Arial"/>
                <a:cs typeface="Arial"/>
              </a:rPr>
              <a:t>of a data item </a:t>
            </a:r>
            <a:r>
              <a:rPr dirty="0" sz="1000" spc="-5" i="1">
                <a:latin typeface="Arial"/>
                <a:cs typeface="Arial"/>
              </a:rPr>
              <a:t>x </a:t>
            </a:r>
            <a:r>
              <a:rPr dirty="0" sz="1000" spc="-5">
                <a:latin typeface="Arial"/>
                <a:cs typeface="Arial"/>
              </a:rPr>
              <a:t>, </a:t>
            </a:r>
            <a:r>
              <a:rPr dirty="0" sz="1000" spc="-10">
                <a:latin typeface="Arial"/>
                <a:cs typeface="Arial"/>
              </a:rPr>
              <a:t>any </a:t>
            </a:r>
            <a:r>
              <a:rPr dirty="0" sz="1000" spc="-5">
                <a:latin typeface="Arial"/>
                <a:cs typeface="Arial"/>
              </a:rPr>
              <a:t>successive read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9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will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always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return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more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recent</a:t>
            </a:r>
            <a:r>
              <a:rPr dirty="0" sz="1000" spc="-10">
                <a:latin typeface="Arial"/>
                <a:cs typeface="Arial"/>
              </a:rPr>
              <a:t> value.</a:t>
            </a:r>
            <a:endParaRPr sz="1000">
              <a:latin typeface="Arial"/>
              <a:cs typeface="Arial"/>
            </a:endParaRPr>
          </a:p>
          <a:p>
            <a:pPr marL="55244" marR="43180" indent="-5080">
              <a:lnSpc>
                <a:spcPts val="1390"/>
              </a:lnSpc>
              <a:spcBef>
                <a:spcPts val="52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read operations performed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single process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P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at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local copies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same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data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store.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(a) A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monotonic-read consistent data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store.</a:t>
            </a:r>
            <a:r>
              <a:rPr dirty="0" sz="1200" spc="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(b)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data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store that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does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provide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monotonic reads</a:t>
            </a:r>
            <a:endParaRPr sz="1200">
              <a:latin typeface="Arial"/>
              <a:cs typeface="Arial"/>
            </a:endParaRPr>
          </a:p>
          <a:p>
            <a:pPr marL="429259">
              <a:lnSpc>
                <a:spcPct val="100000"/>
              </a:lnSpc>
              <a:spcBef>
                <a:spcPts val="835"/>
              </a:spcBef>
              <a:tabLst>
                <a:tab pos="1205230" algn="l"/>
                <a:tab pos="1690370" algn="l"/>
                <a:tab pos="2301240" algn="l"/>
                <a:tab pos="3077845" algn="l"/>
                <a:tab pos="3562350" algn="l"/>
              </a:tabLst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L1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: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   </a:t>
            </a:r>
            <a:r>
              <a:rPr dirty="0" u="sng" sz="650" spc="-8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W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r>
              <a:rPr dirty="0" u="sng" sz="650" spc="1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R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u="sng" baseline="4273" sz="975" spc="7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L1</a:t>
            </a:r>
            <a:r>
              <a:rPr dirty="0" u="sng" baseline="4273" sz="97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:</a:t>
            </a:r>
            <a:r>
              <a:rPr dirty="0" u="sng" baseline="4273" sz="97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   </a:t>
            </a:r>
            <a:r>
              <a:rPr dirty="0" u="sng" baseline="4273" sz="975" spc="-127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W</a:t>
            </a:r>
            <a:r>
              <a:rPr dirty="0" u="sng" baseline="-18518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18518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r>
              <a:rPr dirty="0" u="sng" sz="650" spc="1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R</a:t>
            </a:r>
            <a:r>
              <a:rPr dirty="0" u="sng" baseline="-18518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18518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endParaRPr sz="650">
              <a:latin typeface="Arial"/>
              <a:cs typeface="Arial"/>
            </a:endParaRPr>
          </a:p>
          <a:p>
            <a:pPr marL="429259">
              <a:lnSpc>
                <a:spcPct val="100000"/>
              </a:lnSpc>
              <a:spcBef>
                <a:spcPts val="160"/>
              </a:spcBef>
              <a:tabLst>
                <a:tab pos="792480" algn="l"/>
                <a:tab pos="1444625" algn="l"/>
                <a:tab pos="2301240" algn="l"/>
                <a:tab pos="2665095" algn="l"/>
                <a:tab pos="3316604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L2: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;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L2:</a:t>
            </a:r>
            <a:r>
              <a:rPr dirty="0" baseline="4273" sz="97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18518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18518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|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18518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baseline="-18518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18518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2142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54726" y="716"/>
            <a:ext cx="5867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Monotonic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8555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Client-centric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dirty="0" sz="1400" spc="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notation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6494" y="924020"/>
            <a:ext cx="4013835" cy="1423670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Notation</a:t>
            </a:r>
            <a:endParaRPr sz="1200">
              <a:latin typeface="Arial"/>
              <a:cs typeface="Arial"/>
            </a:endParaRPr>
          </a:p>
          <a:p>
            <a:pPr marL="340360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Font typeface="Arial"/>
              <a:buChar char="►"/>
              <a:tabLst>
                <a:tab pos="340995" algn="l"/>
              </a:tabLst>
            </a:pPr>
            <a:r>
              <a:rPr dirty="0" sz="1000" spc="25" i="1">
                <a:latin typeface="Arial"/>
                <a:cs typeface="Arial"/>
              </a:rPr>
              <a:t>W</a:t>
            </a:r>
            <a:r>
              <a:rPr dirty="0" baseline="-15873" sz="1050" spc="37" i="1">
                <a:latin typeface="Arial"/>
                <a:cs typeface="Arial"/>
              </a:rPr>
              <a:t>1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x</a:t>
            </a:r>
            <a:r>
              <a:rPr dirty="0" baseline="-15873" sz="1050" spc="37" i="1">
                <a:latin typeface="Arial"/>
                <a:cs typeface="Arial"/>
              </a:rPr>
              <a:t>2</a:t>
            </a:r>
            <a:r>
              <a:rPr dirty="0" baseline="-15873" sz="1050" spc="-15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the</a:t>
            </a:r>
            <a:r>
              <a:rPr dirty="0" sz="1000">
                <a:latin typeface="Arial"/>
                <a:cs typeface="Arial"/>
              </a:rPr>
              <a:t> write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20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leads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version</a:t>
            </a:r>
            <a:endParaRPr sz="1000">
              <a:latin typeface="Arial"/>
              <a:cs typeface="Arial"/>
            </a:endParaRPr>
          </a:p>
          <a:p>
            <a:pPr marL="340360">
              <a:lnSpc>
                <a:spcPts val="1200"/>
              </a:lnSpc>
            </a:pPr>
            <a:r>
              <a:rPr dirty="0" sz="1000" spc="5" i="1">
                <a:latin typeface="Arial"/>
                <a:cs typeface="Arial"/>
              </a:rPr>
              <a:t>x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209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endParaRPr sz="1000">
              <a:latin typeface="Arial"/>
              <a:cs typeface="Arial"/>
            </a:endParaRPr>
          </a:p>
          <a:p>
            <a:pPr marL="337185" marR="130810" indent="-165100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340995" algn="l"/>
              </a:tabLst>
            </a:pPr>
            <a:r>
              <a:rPr dirty="0" sz="1000" spc="20" i="1">
                <a:latin typeface="Arial"/>
                <a:cs typeface="Arial"/>
              </a:rPr>
              <a:t>W</a:t>
            </a:r>
            <a:r>
              <a:rPr dirty="0" baseline="-15873" sz="1050" spc="30" i="1">
                <a:latin typeface="Arial"/>
                <a:cs typeface="Arial"/>
              </a:rPr>
              <a:t>1</a:t>
            </a:r>
            <a:r>
              <a:rPr dirty="0" sz="1000" spc="2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x</a:t>
            </a:r>
            <a:r>
              <a:rPr dirty="0" baseline="-15873" sz="1050" spc="3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;</a:t>
            </a:r>
            <a:r>
              <a:rPr dirty="0" sz="1000" spc="-16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x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indicates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20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produces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version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x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3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based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previous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version </a:t>
            </a:r>
            <a:r>
              <a:rPr dirty="0" sz="1000" i="1">
                <a:latin typeface="Arial"/>
                <a:cs typeface="Arial"/>
              </a:rPr>
              <a:t>x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40360" indent="-168275">
              <a:lnSpc>
                <a:spcPts val="12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340995" algn="l"/>
              </a:tabLst>
            </a:pPr>
            <a:r>
              <a:rPr dirty="0" sz="1000" spc="20" i="1">
                <a:latin typeface="Arial"/>
                <a:cs typeface="Arial"/>
              </a:rPr>
              <a:t>W</a:t>
            </a:r>
            <a:r>
              <a:rPr dirty="0" baseline="-15873" sz="1050" spc="30" i="1">
                <a:latin typeface="Arial"/>
                <a:cs typeface="Arial"/>
              </a:rPr>
              <a:t>1</a:t>
            </a:r>
            <a:r>
              <a:rPr dirty="0" sz="1000" spc="20">
                <a:latin typeface="Arial"/>
                <a:cs typeface="Arial"/>
              </a:rPr>
              <a:t>(</a:t>
            </a:r>
            <a:r>
              <a:rPr dirty="0" sz="1000" spc="20" i="1">
                <a:latin typeface="Arial"/>
                <a:cs typeface="Arial"/>
              </a:rPr>
              <a:t>x</a:t>
            </a:r>
            <a:r>
              <a:rPr dirty="0" baseline="-15873" sz="1050" spc="3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5" i="1">
                <a:latin typeface="メイリオ"/>
                <a:cs typeface="メイリオ"/>
              </a:rPr>
              <a:t>|</a:t>
            </a:r>
            <a:r>
              <a:rPr dirty="0" sz="1000" spc="-55" i="1">
                <a:latin typeface="Arial"/>
                <a:cs typeface="Arial"/>
              </a:rPr>
              <a:t>x</a:t>
            </a:r>
            <a:r>
              <a:rPr dirty="0" baseline="-15873" sz="1050" spc="-82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indicates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1</a:t>
            </a:r>
            <a:r>
              <a:rPr dirty="0" baseline="-15873" sz="1050" spc="19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produces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version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x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concurrently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version</a:t>
            </a:r>
            <a:endParaRPr sz="1000">
              <a:latin typeface="Arial"/>
              <a:cs typeface="Arial"/>
            </a:endParaRPr>
          </a:p>
          <a:p>
            <a:pPr marL="340360">
              <a:lnSpc>
                <a:spcPts val="1200"/>
              </a:lnSpc>
            </a:pP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2142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54726" y="716"/>
            <a:ext cx="5867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Monotonic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722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Monotonic</a:t>
            </a:r>
            <a:r>
              <a:rPr dirty="0" sz="14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reads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3128" y="971371"/>
            <a:ext cx="3910329" cy="146240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16510" marR="20320" indent="-444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Automatically reading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your</a:t>
            </a:r>
            <a:r>
              <a:rPr dirty="0" sz="1000" spc="-5">
                <a:latin typeface="Arial"/>
                <a:cs typeface="Arial"/>
              </a:rPr>
              <a:t> personal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calendar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updates 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Monotonic Reads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guarantees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 updates,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 matter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automatic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reading </a:t>
            </a:r>
            <a:r>
              <a:rPr dirty="0" sz="1000" spc="-10">
                <a:latin typeface="Arial"/>
                <a:cs typeface="Arial"/>
              </a:rPr>
              <a:t>takes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680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12700" marR="5080" indent="381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Reading (not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modifying)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incoming mail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 spc="-5">
                <a:latin typeface="Arial"/>
                <a:cs typeface="Arial"/>
              </a:rPr>
              <a:t>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move. 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 e-mail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fetches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(at least) 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updates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previously visited.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64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Client-cent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ic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Monotonic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ites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39509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Monotonic</a:t>
            </a:r>
            <a:r>
              <a:rPr dirty="0" spc="-55"/>
              <a:t> </a:t>
            </a:r>
            <a:r>
              <a:rPr dirty="0" spc="15"/>
              <a:t>writes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91490" y="453755"/>
            <a:ext cx="3885565" cy="13049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794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67945" marR="304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write </a:t>
            </a:r>
            <a:r>
              <a:rPr dirty="0" sz="1000" spc="-5">
                <a:latin typeface="Arial"/>
                <a:cs typeface="Arial"/>
              </a:rPr>
              <a:t>operation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completed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any </a:t>
            </a:r>
            <a:r>
              <a:rPr dirty="0" sz="1000" spc="-5">
                <a:latin typeface="Arial"/>
                <a:cs typeface="Arial"/>
              </a:rPr>
              <a:t>successive </a:t>
            </a:r>
            <a:r>
              <a:rPr dirty="0" sz="1000">
                <a:latin typeface="Arial"/>
                <a:cs typeface="Arial"/>
              </a:rPr>
              <a:t>write</a:t>
            </a:r>
            <a:r>
              <a:rPr dirty="0" sz="1000" spc="-5">
                <a:latin typeface="Arial"/>
                <a:cs typeface="Arial"/>
              </a:rPr>
              <a:t> operation on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9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same process.</a:t>
            </a:r>
            <a:endParaRPr sz="1000">
              <a:latin typeface="Arial"/>
              <a:cs typeface="Arial"/>
            </a:endParaRPr>
          </a:p>
          <a:p>
            <a:pPr marL="67945" marR="34925" indent="-5080">
              <a:lnSpc>
                <a:spcPts val="1390"/>
              </a:lnSpc>
              <a:spcBef>
                <a:spcPts val="71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(a)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monotonic-write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consistent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store.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(b)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data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store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does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provide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monotonic-write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consistency.</a:t>
            </a:r>
            <a:endParaRPr sz="1200">
              <a:latin typeface="Arial"/>
              <a:cs typeface="Arial"/>
            </a:endParaRPr>
          </a:p>
          <a:p>
            <a:pPr marL="63500">
              <a:lnSpc>
                <a:spcPts val="134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(c)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Again, no consistency as </a:t>
            </a:r>
            <a:r>
              <a:rPr dirty="0" sz="900" spc="10" i="1">
                <a:solidFill>
                  <a:srgbClr val="3333B2"/>
                </a:solidFill>
                <a:latin typeface="Arial"/>
                <a:cs typeface="Arial"/>
              </a:rPr>
              <a:t>WS</a:t>
            </a:r>
            <a:r>
              <a:rPr dirty="0" sz="900" spc="1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900" spc="10" i="1">
                <a:solidFill>
                  <a:srgbClr val="3333B2"/>
                </a:solidFill>
                <a:latin typeface="Arial"/>
                <a:cs typeface="Arial"/>
              </a:rPr>
              <a:t>x</a:t>
            </a:r>
            <a:r>
              <a:rPr dirty="0" baseline="-15873" sz="1050" spc="15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900" spc="10" i="1">
                <a:solidFill>
                  <a:srgbClr val="3333B2"/>
                </a:solidFill>
                <a:latin typeface="メイリオ"/>
                <a:cs typeface="メイリオ"/>
              </a:rPr>
              <a:t>|</a:t>
            </a:r>
            <a:r>
              <a:rPr dirty="0" sz="900" spc="10" i="1">
                <a:solidFill>
                  <a:srgbClr val="3333B2"/>
                </a:solidFill>
                <a:latin typeface="Arial"/>
                <a:cs typeface="Arial"/>
              </a:rPr>
              <a:t>x2</a:t>
            </a:r>
            <a:r>
              <a:rPr dirty="0" sz="900" spc="1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dirty="0" sz="9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 thus also</a:t>
            </a:r>
            <a:endParaRPr sz="1200">
              <a:latin typeface="Arial"/>
              <a:cs typeface="Arial"/>
            </a:endParaRPr>
          </a:p>
          <a:p>
            <a:pPr marL="67945">
              <a:lnSpc>
                <a:spcPts val="1415"/>
              </a:lnSpc>
            </a:pPr>
            <a:r>
              <a:rPr dirty="0" sz="900" spc="-5" i="1">
                <a:solidFill>
                  <a:srgbClr val="3333B2"/>
                </a:solidFill>
                <a:latin typeface="Arial"/>
                <a:cs typeface="Arial"/>
              </a:rPr>
              <a:t>WS</a:t>
            </a:r>
            <a:r>
              <a:rPr dirty="0" sz="900" spc="-5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900" spc="-5" i="1">
                <a:solidFill>
                  <a:srgbClr val="3333B2"/>
                </a:solidFill>
                <a:latin typeface="Arial"/>
                <a:cs typeface="Arial"/>
              </a:rPr>
              <a:t>x</a:t>
            </a:r>
            <a:r>
              <a:rPr dirty="0" baseline="-15873" sz="1050" spc="-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900" spc="-5" i="1">
                <a:solidFill>
                  <a:srgbClr val="3333B2"/>
                </a:solidFill>
                <a:latin typeface="メイリオ"/>
                <a:cs typeface="メイリオ"/>
              </a:rPr>
              <a:t>|</a:t>
            </a:r>
            <a:r>
              <a:rPr dirty="0" sz="900" spc="-5" i="1">
                <a:solidFill>
                  <a:srgbClr val="3333B2"/>
                </a:solidFill>
                <a:latin typeface="Arial"/>
                <a:cs typeface="Arial"/>
              </a:rPr>
              <a:t>x</a:t>
            </a:r>
            <a:r>
              <a:rPr dirty="0" baseline="-15873" sz="1050" spc="-7" i="1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dirty="0" baseline="-15873" sz="1050" spc="-16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25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.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(d)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Consistent as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20" i="1">
                <a:solidFill>
                  <a:srgbClr val="3333B2"/>
                </a:solidFill>
                <a:latin typeface="Arial"/>
                <a:cs typeface="Arial"/>
              </a:rPr>
              <a:t>WS</a:t>
            </a:r>
            <a:r>
              <a:rPr dirty="0" sz="1200" spc="2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1200" spc="20" i="1">
                <a:solidFill>
                  <a:srgbClr val="3333B2"/>
                </a:solidFill>
                <a:latin typeface="Arial"/>
                <a:cs typeface="Arial"/>
              </a:rPr>
              <a:t>x</a:t>
            </a:r>
            <a:r>
              <a:rPr dirty="0" baseline="-12345" sz="1350" spc="30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sz="1200" spc="20">
                <a:solidFill>
                  <a:srgbClr val="3333B2"/>
                </a:solidFill>
                <a:latin typeface="Arial"/>
                <a:cs typeface="Arial"/>
              </a:rPr>
              <a:t>;</a:t>
            </a:r>
            <a:r>
              <a:rPr dirty="0" sz="1200" spc="-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x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3</a:t>
            </a:r>
            <a:r>
              <a:rPr dirty="0" baseline="-12345" sz="1350" spc="-23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5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although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x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dirty="0" baseline="-12345" sz="1350" spc="202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has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1727756"/>
            <a:ext cx="1803400" cy="4127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apparently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v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erw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itten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x</a:t>
            </a:r>
            <a:r>
              <a:rPr dirty="0" baseline="-12345" sz="1350" spc="-7" i="1">
                <a:solidFill>
                  <a:srgbClr val="3333B2"/>
                </a:solidFill>
                <a:latin typeface="Arial"/>
                <a:cs typeface="Arial"/>
              </a:rPr>
              <a:t>2</a:t>
            </a:r>
            <a:r>
              <a:rPr dirty="0" baseline="-12345" sz="1350" spc="-225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  <a:p>
            <a:pPr marL="424180">
              <a:lnSpc>
                <a:spcPct val="100000"/>
              </a:lnSpc>
              <a:spcBef>
                <a:spcPts val="830"/>
              </a:spcBef>
              <a:tabLst>
                <a:tab pos="1677035" algn="l"/>
              </a:tabLst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L1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: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  </a:t>
            </a:r>
            <a:r>
              <a:rPr dirty="0" u="sng" sz="650" spc="3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W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3531" y="2131849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L2: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51211" y="2088415"/>
            <a:ext cx="942340" cy="390525"/>
          </a:xfrm>
          <a:prstGeom prst="rect">
            <a:avLst/>
          </a:prstGeom>
        </p:spPr>
        <p:txBody>
          <a:bodyPr wrap="square" lIns="0" tIns="5905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65"/>
              </a:spcBef>
              <a:tabLst>
                <a:tab pos="57721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;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;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  <a:p>
            <a:pPr marL="238760">
              <a:lnSpc>
                <a:spcPct val="100000"/>
              </a:lnSpc>
              <a:spcBef>
                <a:spcPts val="52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80383" y="2015869"/>
            <a:ext cx="13296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1290955" algn="l"/>
              </a:tabLst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L1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: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  </a:t>
            </a:r>
            <a:r>
              <a:rPr dirty="0" u="sng" sz="650" spc="3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W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05783" y="2134196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L2: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23458" y="2092318"/>
            <a:ext cx="951865" cy="386715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50"/>
              </a:spcBef>
              <a:tabLst>
                <a:tab pos="58801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|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|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  <a:p>
            <a:pPr marL="238760">
              <a:lnSpc>
                <a:spcPct val="100000"/>
              </a:lnSpc>
              <a:spcBef>
                <a:spcPts val="509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8136" y="2645310"/>
            <a:ext cx="13296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1290955" algn="l"/>
              </a:tabLst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L1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: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  </a:t>
            </a:r>
            <a:r>
              <a:rPr dirty="0" u="sng" sz="650" spc="3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W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3536" y="2763637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L2: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51211" y="2721474"/>
            <a:ext cx="953769" cy="387350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55"/>
              </a:spcBef>
              <a:tabLst>
                <a:tab pos="58801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|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;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  <a:p>
            <a:pPr marL="242570">
              <a:lnSpc>
                <a:spcPct val="100000"/>
              </a:lnSpc>
              <a:spcBef>
                <a:spcPts val="509"/>
              </a:spcBef>
            </a:pPr>
            <a:r>
              <a:rPr dirty="0" sz="1000" spc="-5">
                <a:latin typeface="Arial"/>
                <a:cs typeface="Arial"/>
              </a:rPr>
              <a:t>(c)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80383" y="2645475"/>
            <a:ext cx="13296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1290955" algn="l"/>
              </a:tabLst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L1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: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  </a:t>
            </a:r>
            <a:r>
              <a:rPr dirty="0" u="sng" sz="650" spc="3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W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605783" y="2763801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L2: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23458" y="2721748"/>
            <a:ext cx="953769" cy="3867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55"/>
              </a:spcBef>
              <a:tabLst>
                <a:tab pos="58801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|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;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  <a:p>
            <a:pPr marL="238760">
              <a:lnSpc>
                <a:spcPct val="100000"/>
              </a:lnSpc>
              <a:spcBef>
                <a:spcPts val="509"/>
              </a:spcBef>
            </a:pPr>
            <a:r>
              <a:rPr dirty="0" sz="1000" spc="-5">
                <a:latin typeface="Arial"/>
                <a:cs typeface="Arial"/>
              </a:rPr>
              <a:t>(d)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2142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45237" y="716"/>
            <a:ext cx="5962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Monotonic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writes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950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Monotonic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writes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347" y="1032382"/>
            <a:ext cx="3969385" cy="131064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38100" marR="30480" indent="4445">
              <a:lnSpc>
                <a:spcPct val="100000"/>
              </a:lnSpc>
              <a:spcBef>
                <a:spcPts val="175"/>
              </a:spcBef>
            </a:pPr>
            <a:r>
              <a:rPr dirty="0" sz="1000" spc="-10">
                <a:latin typeface="Arial"/>
                <a:cs typeface="Arial"/>
              </a:rPr>
              <a:t>Updating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program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-1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ensuring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components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compilation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linking depends,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placed at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2</a:t>
            </a:r>
            <a:r>
              <a:rPr dirty="0" baseline="-15873" sz="1050" spc="-15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42545">
              <a:lnSpc>
                <a:spcPct val="100000"/>
              </a:lnSpc>
              <a:spcBef>
                <a:spcPts val="685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algn="just" marL="38100" marR="30480" indent="3810">
              <a:lnSpc>
                <a:spcPct val="100000"/>
              </a:lnSpc>
              <a:spcBef>
                <a:spcPts val="175"/>
              </a:spcBef>
            </a:pPr>
            <a:r>
              <a:rPr dirty="0" sz="1000" spc="-10">
                <a:latin typeface="Arial"/>
                <a:cs typeface="Arial"/>
              </a:rPr>
              <a:t>Maintaining versions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10">
                <a:latin typeface="Arial"/>
                <a:cs typeface="Arial"/>
              </a:rPr>
              <a:t>replicated </a:t>
            </a:r>
            <a:r>
              <a:rPr dirty="0" sz="1000" spc="-5">
                <a:latin typeface="Arial"/>
                <a:cs typeface="Arial"/>
              </a:rPr>
              <a:t>files in </a:t>
            </a:r>
            <a:r>
              <a:rPr dirty="0" sz="1000" spc="-10">
                <a:latin typeface="Arial"/>
                <a:cs typeface="Arial"/>
              </a:rPr>
              <a:t>the correct order everywhere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(propagate the </a:t>
            </a:r>
            <a:r>
              <a:rPr dirty="0" sz="1000" spc="-20">
                <a:latin typeface="Arial"/>
                <a:cs typeface="Arial"/>
              </a:rPr>
              <a:t>previous </a:t>
            </a:r>
            <a:r>
              <a:rPr dirty="0" sz="1000" spc="-15">
                <a:latin typeface="Arial"/>
                <a:cs typeface="Arial"/>
              </a:rPr>
              <a:t>version </a:t>
            </a:r>
            <a:r>
              <a:rPr dirty="0" sz="1000" spc="-10">
                <a:latin typeface="Arial"/>
                <a:cs typeface="Arial"/>
              </a:rPr>
              <a:t>to </a:t>
            </a:r>
            <a:r>
              <a:rPr dirty="0" sz="1000" spc="-15">
                <a:latin typeface="Arial"/>
                <a:cs typeface="Arial"/>
              </a:rPr>
              <a:t>the server where the </a:t>
            </a:r>
            <a:r>
              <a:rPr dirty="0" sz="1000" spc="-20">
                <a:latin typeface="Arial"/>
                <a:cs typeface="Arial"/>
              </a:rPr>
              <a:t>newest </a:t>
            </a:r>
            <a:r>
              <a:rPr dirty="0" sz="1000" spc="-15">
                <a:latin typeface="Arial"/>
                <a:cs typeface="Arial"/>
              </a:rPr>
              <a:t>version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installed).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2142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46755" y="716"/>
            <a:ext cx="5949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Read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your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writes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95445" cy="143192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Read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your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writes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264160" marR="3556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15">
                <a:latin typeface="Arial"/>
                <a:cs typeface="Arial"/>
              </a:rPr>
              <a:t>effect </a:t>
            </a:r>
            <a:r>
              <a:rPr dirty="0" sz="1000" spc="-10">
                <a:latin typeface="Arial"/>
                <a:cs typeface="Arial"/>
              </a:rPr>
              <a:t>of a </a:t>
            </a:r>
            <a:r>
              <a:rPr dirty="0" sz="1000" spc="-5">
                <a:latin typeface="Arial"/>
                <a:cs typeface="Arial"/>
              </a:rPr>
              <a:t>write </a:t>
            </a:r>
            <a:r>
              <a:rPr dirty="0" sz="1000" spc="-10">
                <a:latin typeface="Arial"/>
                <a:cs typeface="Arial"/>
              </a:rPr>
              <a:t>operation </a:t>
            </a:r>
            <a:r>
              <a:rPr dirty="0" sz="1000" spc="-20">
                <a:latin typeface="Arial"/>
                <a:cs typeface="Arial"/>
              </a:rPr>
              <a:t>by </a:t>
            </a:r>
            <a:r>
              <a:rPr dirty="0" sz="1000" spc="-10">
                <a:latin typeface="Arial"/>
                <a:cs typeface="Arial"/>
              </a:rPr>
              <a:t>a process on data item </a:t>
            </a:r>
            <a:r>
              <a:rPr dirty="0" sz="1000" spc="-5" i="1">
                <a:latin typeface="Arial"/>
                <a:cs typeface="Arial"/>
              </a:rPr>
              <a:t>x </a:t>
            </a:r>
            <a:r>
              <a:rPr dirty="0" sz="1000" spc="-5">
                <a:latin typeface="Arial"/>
                <a:cs typeface="Arial"/>
              </a:rPr>
              <a:t>, will </a:t>
            </a:r>
            <a:r>
              <a:rPr dirty="0" sz="1000" spc="-20">
                <a:latin typeface="Arial"/>
                <a:cs typeface="Arial"/>
              </a:rPr>
              <a:t>always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seen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a successive read operation on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9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process.</a:t>
            </a:r>
            <a:endParaRPr sz="1000">
              <a:latin typeface="Arial"/>
              <a:cs typeface="Arial"/>
            </a:endParaRPr>
          </a:p>
          <a:p>
            <a:pPr marL="485140" indent="-226695">
              <a:lnSpc>
                <a:spcPts val="1415"/>
              </a:lnSpc>
              <a:spcBef>
                <a:spcPts val="635"/>
              </a:spcBef>
              <a:buAutoNum type="alphaLcParenBoth"/>
              <a:tabLst>
                <a:tab pos="485775" algn="l"/>
              </a:tabLst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store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provides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read-your-writes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consistency.</a:t>
            </a:r>
            <a:endParaRPr sz="1200">
              <a:latin typeface="Arial"/>
              <a:cs typeface="Arial"/>
            </a:endParaRPr>
          </a:p>
          <a:p>
            <a:pPr marL="487045" indent="-228600">
              <a:lnSpc>
                <a:spcPts val="1415"/>
              </a:lnSpc>
              <a:buAutoNum type="alphaLcParenBoth"/>
              <a:tabLst>
                <a:tab pos="487680" algn="l"/>
              </a:tabLst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store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does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not.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7864" y="1824982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L2: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9764" y="1706655"/>
            <a:ext cx="30530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0"/>
              </a:spcBef>
              <a:tabLst>
                <a:tab pos="1214120" algn="l"/>
                <a:tab pos="1838325" algn="l"/>
                <a:tab pos="3001645" algn="l"/>
              </a:tabLst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L1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: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  </a:t>
            </a:r>
            <a:r>
              <a:rPr dirty="0" u="sng" sz="650" spc="3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W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u="sng" baseline="4273" sz="975" spc="7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L1</a:t>
            </a:r>
            <a:r>
              <a:rPr dirty="0" u="sng" baseline="4273" sz="97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:</a:t>
            </a:r>
            <a:r>
              <a:rPr dirty="0" u="sng" baseline="4273" sz="97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  </a:t>
            </a:r>
            <a:r>
              <a:rPr dirty="0" u="sng" baseline="4273" sz="975" spc="44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</a:t>
            </a:r>
            <a:r>
              <a:rPr dirty="0" u="sng" baseline="4273" sz="975" spc="7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W</a:t>
            </a:r>
            <a:r>
              <a:rPr dirty="0" u="sng" baseline="-9259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baseline="4273" sz="975" spc="7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9259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baseline="4273" sz="97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baseline="4273" sz="97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endParaRPr baseline="4273" sz="975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22839" y="1787586"/>
            <a:ext cx="1663700" cy="375285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415"/>
              </a:spcBef>
              <a:tabLst>
                <a:tab pos="589915" algn="l"/>
                <a:tab pos="149542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;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L2:</a:t>
            </a:r>
            <a:endParaRPr baseline="4273" sz="975">
              <a:latin typeface="Arial"/>
              <a:cs typeface="Arial"/>
            </a:endParaRPr>
          </a:p>
          <a:p>
            <a:pPr marL="209550">
              <a:lnSpc>
                <a:spcPct val="100000"/>
              </a:lnSpc>
              <a:spcBef>
                <a:spcPts val="45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23458" y="1773932"/>
            <a:ext cx="845819" cy="38862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59"/>
              </a:spcBef>
              <a:tabLst>
                <a:tab pos="58801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|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  <a:p>
            <a:pPr marL="196850">
              <a:lnSpc>
                <a:spcPct val="100000"/>
              </a:lnSpc>
              <a:spcBef>
                <a:spcPts val="520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21424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46755" y="716"/>
            <a:ext cx="5949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Read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your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writes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95445" cy="143192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Read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your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writes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264160" marR="3556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15">
                <a:latin typeface="Arial"/>
                <a:cs typeface="Arial"/>
              </a:rPr>
              <a:t>effect </a:t>
            </a:r>
            <a:r>
              <a:rPr dirty="0" sz="1000" spc="-10">
                <a:latin typeface="Arial"/>
                <a:cs typeface="Arial"/>
              </a:rPr>
              <a:t>of a </a:t>
            </a:r>
            <a:r>
              <a:rPr dirty="0" sz="1000" spc="-5">
                <a:latin typeface="Arial"/>
                <a:cs typeface="Arial"/>
              </a:rPr>
              <a:t>write </a:t>
            </a:r>
            <a:r>
              <a:rPr dirty="0" sz="1000" spc="-10">
                <a:latin typeface="Arial"/>
                <a:cs typeface="Arial"/>
              </a:rPr>
              <a:t>operation </a:t>
            </a:r>
            <a:r>
              <a:rPr dirty="0" sz="1000" spc="-20">
                <a:latin typeface="Arial"/>
                <a:cs typeface="Arial"/>
              </a:rPr>
              <a:t>by </a:t>
            </a:r>
            <a:r>
              <a:rPr dirty="0" sz="1000" spc="-10">
                <a:latin typeface="Arial"/>
                <a:cs typeface="Arial"/>
              </a:rPr>
              <a:t>a process on data item </a:t>
            </a:r>
            <a:r>
              <a:rPr dirty="0" sz="1000" spc="-5" i="1">
                <a:latin typeface="Arial"/>
                <a:cs typeface="Arial"/>
              </a:rPr>
              <a:t>x </a:t>
            </a:r>
            <a:r>
              <a:rPr dirty="0" sz="1000" spc="-5">
                <a:latin typeface="Arial"/>
                <a:cs typeface="Arial"/>
              </a:rPr>
              <a:t>, will </a:t>
            </a:r>
            <a:r>
              <a:rPr dirty="0" sz="1000" spc="-20">
                <a:latin typeface="Arial"/>
                <a:cs typeface="Arial"/>
              </a:rPr>
              <a:t>always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seen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a successive read operation on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9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process.</a:t>
            </a:r>
            <a:endParaRPr sz="1000">
              <a:latin typeface="Arial"/>
              <a:cs typeface="Arial"/>
            </a:endParaRPr>
          </a:p>
          <a:p>
            <a:pPr marL="485140" indent="-226695">
              <a:lnSpc>
                <a:spcPts val="1415"/>
              </a:lnSpc>
              <a:spcBef>
                <a:spcPts val="635"/>
              </a:spcBef>
              <a:buAutoNum type="alphaLcParenBoth"/>
              <a:tabLst>
                <a:tab pos="485775" algn="l"/>
              </a:tabLst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store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provides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read-your-writes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consistency.</a:t>
            </a:r>
            <a:endParaRPr sz="1200">
              <a:latin typeface="Arial"/>
              <a:cs typeface="Arial"/>
            </a:endParaRPr>
          </a:p>
          <a:p>
            <a:pPr marL="487045" indent="-228600">
              <a:lnSpc>
                <a:spcPts val="1415"/>
              </a:lnSpc>
              <a:buAutoNum type="alphaLcParenBoth"/>
              <a:tabLst>
                <a:tab pos="487680" algn="l"/>
              </a:tabLst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store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does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not.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7864" y="1824982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L2: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9764" y="1706655"/>
            <a:ext cx="305308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0"/>
              </a:spcBef>
              <a:tabLst>
                <a:tab pos="1214120" algn="l"/>
                <a:tab pos="1838325" algn="l"/>
                <a:tab pos="3001645" algn="l"/>
              </a:tabLst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L1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: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  </a:t>
            </a:r>
            <a:r>
              <a:rPr dirty="0" u="sng" sz="650" spc="3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W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u="sng" baseline="4273" sz="975" spc="7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L1</a:t>
            </a:r>
            <a:r>
              <a:rPr dirty="0" u="sng" baseline="4273" sz="97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:</a:t>
            </a:r>
            <a:r>
              <a:rPr dirty="0" u="sng" baseline="4273" sz="97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  </a:t>
            </a:r>
            <a:r>
              <a:rPr dirty="0" u="sng" baseline="4273" sz="975" spc="44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</a:t>
            </a:r>
            <a:r>
              <a:rPr dirty="0" u="sng" baseline="4273" sz="975" spc="7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W</a:t>
            </a:r>
            <a:r>
              <a:rPr dirty="0" u="sng" baseline="-9259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baseline="4273" sz="975" spc="7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9259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baseline="4273" sz="97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baseline="4273" sz="97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endParaRPr baseline="4273" sz="975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22839" y="1787586"/>
            <a:ext cx="1663700" cy="375285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415"/>
              </a:spcBef>
              <a:tabLst>
                <a:tab pos="589915" algn="l"/>
                <a:tab pos="149542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;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L2:</a:t>
            </a:r>
            <a:endParaRPr baseline="4273" sz="975">
              <a:latin typeface="Arial"/>
              <a:cs typeface="Arial"/>
            </a:endParaRPr>
          </a:p>
          <a:p>
            <a:pPr marL="209550">
              <a:lnSpc>
                <a:spcPct val="100000"/>
              </a:lnSpc>
              <a:spcBef>
                <a:spcPts val="45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23458" y="1773932"/>
            <a:ext cx="845819" cy="38862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59"/>
              </a:spcBef>
              <a:tabLst>
                <a:tab pos="58801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|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  <a:p>
            <a:pPr marL="196850">
              <a:lnSpc>
                <a:spcPct val="100000"/>
              </a:lnSpc>
              <a:spcBef>
                <a:spcPts val="520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7294" y="2366946"/>
            <a:ext cx="3736975" cy="56134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Updating </a:t>
            </a:r>
            <a:r>
              <a:rPr dirty="0" sz="1000" spc="-10">
                <a:latin typeface="Arial"/>
                <a:cs typeface="Arial"/>
              </a:rPr>
              <a:t>your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Web</a:t>
            </a:r>
            <a:r>
              <a:rPr dirty="0" sz="1000" spc="-5">
                <a:latin typeface="Arial"/>
                <a:cs typeface="Arial"/>
              </a:rPr>
              <a:t> page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guaranteeing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Web</a:t>
            </a:r>
            <a:r>
              <a:rPr dirty="0" sz="1000" spc="-5">
                <a:latin typeface="Arial"/>
                <a:cs typeface="Arial"/>
              </a:rPr>
              <a:t> browser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shows</a:t>
            </a:r>
            <a:r>
              <a:rPr dirty="0" sz="1000" spc="-5">
                <a:latin typeface="Arial"/>
                <a:cs typeface="Arial"/>
              </a:rPr>
              <a:t> the </a:t>
            </a:r>
            <a:r>
              <a:rPr dirty="0" sz="1000" spc="-10">
                <a:latin typeface="Arial"/>
                <a:cs typeface="Arial"/>
              </a:rPr>
              <a:t>newest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version</a:t>
            </a:r>
            <a:r>
              <a:rPr dirty="0" sz="1000" spc="-5">
                <a:latin typeface="Arial"/>
                <a:cs typeface="Arial"/>
              </a:rPr>
              <a:t> instead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 cached </a:t>
            </a:r>
            <a:r>
              <a:rPr dirty="0" sz="1000" spc="-30">
                <a:latin typeface="Arial"/>
                <a:cs typeface="Arial"/>
              </a:rPr>
              <a:t>copy.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2270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2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Client-centric</a:t>
            </a:r>
            <a:r>
              <a:rPr dirty="0" sz="600" spc="2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Writes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follow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reads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5589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Wr</a:t>
            </a:r>
            <a:r>
              <a:rPr dirty="0" spc="15"/>
              <a:t>ites</a:t>
            </a:r>
            <a:r>
              <a:rPr dirty="0" spc="-15"/>
              <a:t> </a:t>
            </a:r>
            <a:r>
              <a:rPr dirty="0"/>
              <a:t>follow</a:t>
            </a:r>
            <a:r>
              <a:rPr dirty="0" spc="-15"/>
              <a:t> </a:t>
            </a:r>
            <a:r>
              <a:rPr dirty="0" spc="15"/>
              <a:t>reads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592960"/>
            <a:ext cx="3914140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write </a:t>
            </a:r>
            <a:r>
              <a:rPr dirty="0" sz="1000" spc="-5">
                <a:latin typeface="Arial"/>
                <a:cs typeface="Arial"/>
              </a:rPr>
              <a:t>operation </a:t>
            </a:r>
            <a:r>
              <a:rPr dirty="0" sz="1000" spc="-15">
                <a:latin typeface="Arial"/>
                <a:cs typeface="Arial"/>
              </a:rPr>
              <a:t>by </a:t>
            </a:r>
            <a:r>
              <a:rPr dirty="0" sz="1000" spc="-5">
                <a:latin typeface="Arial"/>
                <a:cs typeface="Arial"/>
              </a:rPr>
              <a:t>a process on a data item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following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previous </a:t>
            </a:r>
            <a:r>
              <a:rPr dirty="0" sz="1000" spc="-5">
                <a:latin typeface="Arial"/>
                <a:cs typeface="Arial"/>
              </a:rPr>
              <a:t> read 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95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guaranteed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take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the same or a more recent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</a:t>
            </a:r>
            <a:r>
              <a:rPr dirty="0" sz="1000" spc="-5">
                <a:latin typeface="Arial"/>
                <a:cs typeface="Arial"/>
              </a:rPr>
              <a:t> of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10">
                <a:latin typeface="Arial"/>
                <a:cs typeface="Arial"/>
              </a:rPr>
              <a:t>was</a:t>
            </a:r>
            <a:r>
              <a:rPr dirty="0" sz="1000" spc="-5">
                <a:latin typeface="Arial"/>
                <a:cs typeface="Arial"/>
              </a:rPr>
              <a:t> read.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2860" rIns="0" bIns="0" rtlCol="0" vert="horz">
            <a:spAutoFit/>
          </a:bodyPr>
          <a:lstStyle/>
          <a:p>
            <a:pPr marL="38100" marR="30480">
              <a:lnSpc>
                <a:spcPts val="1390"/>
              </a:lnSpc>
              <a:spcBef>
                <a:spcPts val="180"/>
              </a:spcBef>
            </a:pPr>
            <a:r>
              <a:rPr dirty="0" spc="-5"/>
              <a:t>(a) A writes-follow-reads </a:t>
            </a:r>
            <a:r>
              <a:rPr dirty="0"/>
              <a:t> </a:t>
            </a:r>
            <a:r>
              <a:rPr dirty="0" spc="-10"/>
              <a:t>consistent</a:t>
            </a:r>
            <a:r>
              <a:rPr dirty="0" spc="-15"/>
              <a:t> </a:t>
            </a:r>
            <a:r>
              <a:rPr dirty="0" spc="-10"/>
              <a:t>data </a:t>
            </a:r>
            <a:r>
              <a:rPr dirty="0" spc="-15"/>
              <a:t>store.</a:t>
            </a:r>
            <a:r>
              <a:rPr dirty="0" spc="70"/>
              <a:t> </a:t>
            </a:r>
            <a:r>
              <a:rPr dirty="0" spc="-10"/>
              <a:t>(b) </a:t>
            </a:r>
            <a:r>
              <a:rPr dirty="0" spc="-15"/>
              <a:t>A </a:t>
            </a:r>
            <a:r>
              <a:rPr dirty="0" spc="-10"/>
              <a:t>data </a:t>
            </a:r>
            <a:r>
              <a:rPr dirty="0" spc="-315"/>
              <a:t> </a:t>
            </a:r>
            <a:r>
              <a:rPr dirty="0" spc="-5"/>
              <a:t>store that does not </a:t>
            </a:r>
            <a:r>
              <a:rPr dirty="0" spc="-10"/>
              <a:t>provide </a:t>
            </a:r>
            <a:r>
              <a:rPr dirty="0" spc="-5"/>
              <a:t> writes-follow-reads</a:t>
            </a:r>
            <a:r>
              <a:rPr dirty="0" spc="-35"/>
              <a:t> </a:t>
            </a:r>
            <a:r>
              <a:rPr dirty="0" spc="-5"/>
              <a:t>consistency</a:t>
            </a:r>
          </a:p>
          <a:p>
            <a:pPr marL="490855">
              <a:lnSpc>
                <a:spcPct val="100000"/>
              </a:lnSpc>
              <a:spcBef>
                <a:spcPts val="880"/>
              </a:spcBef>
              <a:tabLst>
                <a:tab pos="1175385" algn="l"/>
                <a:tab pos="1743710" algn="l"/>
              </a:tabLst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L1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: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    </a:t>
            </a:r>
            <a:r>
              <a:rPr dirty="0" u="sng" sz="650" spc="3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 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W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	</a:t>
            </a:r>
            <a:r>
              <a:rPr dirty="0" u="sng" sz="650" spc="1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R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2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</a:rPr>
              <a:t>	</a:t>
            </a:r>
            <a:endParaRPr sz="650"/>
          </a:p>
        </p:txBody>
      </p:sp>
      <p:sp>
        <p:nvSpPr>
          <p:cNvPr id="6" name="object 6"/>
          <p:cNvSpPr txBox="1"/>
          <p:nvPr/>
        </p:nvSpPr>
        <p:spPr>
          <a:xfrm>
            <a:off x="739664" y="2153150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L2: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57344" y="2115754"/>
            <a:ext cx="942340" cy="375285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15"/>
              </a:spcBef>
              <a:tabLst>
                <a:tab pos="57721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;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;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  <a:p>
            <a:pPr marL="238760">
              <a:lnSpc>
                <a:spcPct val="100000"/>
              </a:lnSpc>
              <a:spcBef>
                <a:spcPts val="455"/>
              </a:spcBef>
            </a:pPr>
            <a:r>
              <a:rPr dirty="0" sz="1000" spc="-5">
                <a:latin typeface="Arial"/>
                <a:cs typeface="Arial"/>
              </a:rPr>
              <a:t>(a)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4271" y="2474305"/>
            <a:ext cx="13296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728980" algn="l"/>
                <a:tab pos="1290955" algn="l"/>
              </a:tabLst>
            </a:pP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L1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: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  </a:t>
            </a:r>
            <a:r>
              <a:rPr dirty="0" u="sng" sz="650" spc="3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W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r>
              <a:rPr dirty="0" u="sng" sz="650" spc="1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R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2</a:t>
            </a:r>
            <a:r>
              <a:rPr dirty="0" u="sng" sz="650" spc="5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(x</a:t>
            </a:r>
            <a:r>
              <a:rPr dirty="0" u="sng" baseline="-27777" sz="450" spc="22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)</a:t>
            </a:r>
            <a:r>
              <a:rPr dirty="0" u="sng" sz="65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	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39671" y="2592627"/>
            <a:ext cx="1428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L2: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57345" y="2549775"/>
            <a:ext cx="951865" cy="38862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59"/>
              </a:spcBef>
              <a:tabLst>
                <a:tab pos="58801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|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|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dirty="0" baseline="-27777" sz="450" spc="22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  <a:p>
            <a:pPr marL="238760">
              <a:lnSpc>
                <a:spcPct val="100000"/>
              </a:lnSpc>
              <a:spcBef>
                <a:spcPts val="520"/>
              </a:spcBef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22664" y="1209610"/>
            <a:ext cx="1561465" cy="1017269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24765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12700" marR="5080" indent="1206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See reactions to posted </a:t>
            </a:r>
            <a:r>
              <a:rPr dirty="0" sz="1000">
                <a:latin typeface="Arial"/>
                <a:cs typeface="Arial"/>
              </a:rPr>
              <a:t> articles </a:t>
            </a:r>
            <a:r>
              <a:rPr dirty="0" sz="1000" spc="-5">
                <a:latin typeface="Arial"/>
                <a:cs typeface="Arial"/>
              </a:rPr>
              <a:t>only if </a:t>
            </a:r>
            <a:r>
              <a:rPr dirty="0" sz="1000" spc="-10">
                <a:latin typeface="Arial"/>
                <a:cs typeface="Arial"/>
              </a:rPr>
              <a:t>you </a:t>
            </a:r>
            <a:r>
              <a:rPr dirty="0" sz="1000" spc="-15">
                <a:latin typeface="Arial"/>
                <a:cs typeface="Arial"/>
              </a:rPr>
              <a:t>have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original posting (a read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“pulls in” the corresponding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write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32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60668" y="716"/>
            <a:ext cx="10807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Finding the best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server location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5240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Replica</a:t>
            </a:r>
            <a:r>
              <a:rPr dirty="0" sz="14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placement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823998"/>
            <a:ext cx="3691890" cy="3530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Figure 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best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places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7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32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60668" y="716"/>
            <a:ext cx="10807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Finding the best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server location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5240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Replica</a:t>
            </a:r>
            <a:r>
              <a:rPr dirty="0" sz="14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placement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823998"/>
            <a:ext cx="3914775" cy="103631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Figure 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best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locations.</a:t>
            </a:r>
            <a:endParaRPr sz="1000">
              <a:latin typeface="Arial"/>
              <a:cs typeface="Arial"/>
            </a:endParaRPr>
          </a:p>
          <a:p>
            <a:pPr marL="311150" marR="30480" indent="-163830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Select best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50" i="1">
                <a:latin typeface="メイリオ"/>
                <a:cs typeface="メイリオ"/>
              </a:rPr>
              <a:t>−</a:t>
            </a:r>
            <a:r>
              <a:rPr dirty="0" sz="1000" spc="50" i="1">
                <a:latin typeface="Arial"/>
                <a:cs typeface="Arial"/>
              </a:rPr>
              <a:t>K</a:t>
            </a:r>
            <a:r>
              <a:rPr dirty="0" sz="1000" spc="14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average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distance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to clients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minimal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next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Note: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first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chosen 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minimizes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average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all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clients.)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Computationally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expensive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65049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Data-centric</a:t>
            </a:r>
            <a:r>
              <a:rPr dirty="0" spc="-15"/>
              <a:t> </a:t>
            </a:r>
            <a:r>
              <a:rPr dirty="0" spc="15"/>
              <a:t>consistency</a:t>
            </a:r>
            <a:r>
              <a:rPr dirty="0" spc="-15"/>
              <a:t> </a:t>
            </a:r>
            <a:r>
              <a:rPr dirty="0" spc="15"/>
              <a:t>models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35328" y="2800225"/>
            <a:ext cx="8274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Distributed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store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196964" y="1923296"/>
            <a:ext cx="1739264" cy="884555"/>
            <a:chOff x="1196964" y="1923296"/>
            <a:chExt cx="1739264" cy="884555"/>
          </a:xfrm>
        </p:grpSpPr>
        <p:sp>
          <p:nvSpPr>
            <p:cNvPr id="6" name="object 6"/>
            <p:cNvSpPr/>
            <p:nvPr/>
          </p:nvSpPr>
          <p:spPr>
            <a:xfrm>
              <a:off x="2033545" y="2671187"/>
              <a:ext cx="67310" cy="133985"/>
            </a:xfrm>
            <a:custGeom>
              <a:avLst/>
              <a:gdLst/>
              <a:ahLst/>
              <a:cxnLst/>
              <a:rect l="l" t="t" r="r" b="b"/>
              <a:pathLst>
                <a:path w="67310" h="133985">
                  <a:moveTo>
                    <a:pt x="66766" y="13352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319351" y="2583507"/>
              <a:ext cx="1404620" cy="0"/>
            </a:xfrm>
            <a:custGeom>
              <a:avLst/>
              <a:gdLst/>
              <a:ahLst/>
              <a:cxnLst/>
              <a:rect l="l" t="t" r="r" b="b"/>
              <a:pathLst>
                <a:path w="1404620" h="0">
                  <a:moveTo>
                    <a:pt x="0" y="0"/>
                  </a:moveTo>
                  <a:lnTo>
                    <a:pt x="1404365" y="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97490" y="2324710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09" h="75564">
                  <a:moveTo>
                    <a:pt x="141376" y="0"/>
                  </a:moveTo>
                  <a:lnTo>
                    <a:pt x="196318" y="2969"/>
                  </a:lnTo>
                  <a:lnTo>
                    <a:pt x="241266" y="11059"/>
                  </a:lnTo>
                  <a:lnTo>
                    <a:pt x="271614" y="23043"/>
                  </a:lnTo>
                  <a:lnTo>
                    <a:pt x="282754" y="37695"/>
                  </a:lnTo>
                  <a:lnTo>
                    <a:pt x="271614" y="52344"/>
                  </a:lnTo>
                  <a:lnTo>
                    <a:pt x="241266" y="64329"/>
                  </a:lnTo>
                  <a:lnTo>
                    <a:pt x="196318" y="72421"/>
                  </a:lnTo>
                  <a:lnTo>
                    <a:pt x="141376" y="75392"/>
                  </a:lnTo>
                  <a:lnTo>
                    <a:pt x="86436" y="72421"/>
                  </a:lnTo>
                  <a:lnTo>
                    <a:pt x="41488" y="64329"/>
                  </a:lnTo>
                  <a:lnTo>
                    <a:pt x="11140" y="52344"/>
                  </a:lnTo>
                  <a:lnTo>
                    <a:pt x="0" y="37695"/>
                  </a:lnTo>
                  <a:lnTo>
                    <a:pt x="11140" y="23043"/>
                  </a:lnTo>
                  <a:lnTo>
                    <a:pt x="41488" y="11059"/>
                  </a:lnTo>
                  <a:lnTo>
                    <a:pt x="86436" y="2969"/>
                  </a:lnTo>
                  <a:lnTo>
                    <a:pt x="1413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97490" y="2363431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09" h="157480">
                  <a:moveTo>
                    <a:pt x="282754" y="0"/>
                  </a:moveTo>
                  <a:lnTo>
                    <a:pt x="271614" y="14649"/>
                  </a:lnTo>
                  <a:lnTo>
                    <a:pt x="241266" y="26637"/>
                  </a:lnTo>
                  <a:lnTo>
                    <a:pt x="196318" y="34733"/>
                  </a:lnTo>
                  <a:lnTo>
                    <a:pt x="141376" y="37705"/>
                  </a:lnTo>
                  <a:lnTo>
                    <a:pt x="86436" y="34733"/>
                  </a:lnTo>
                  <a:lnTo>
                    <a:pt x="41488" y="26637"/>
                  </a:lnTo>
                  <a:lnTo>
                    <a:pt x="11140" y="14649"/>
                  </a:lnTo>
                  <a:lnTo>
                    <a:pt x="0" y="0"/>
                  </a:lnTo>
                  <a:lnTo>
                    <a:pt x="4" y="119385"/>
                  </a:lnTo>
                  <a:lnTo>
                    <a:pt x="12153" y="135879"/>
                  </a:lnTo>
                  <a:lnTo>
                    <a:pt x="44184" y="147660"/>
                  </a:lnTo>
                  <a:lnTo>
                    <a:pt x="89468" y="154729"/>
                  </a:lnTo>
                  <a:lnTo>
                    <a:pt x="141379" y="157085"/>
                  </a:lnTo>
                  <a:lnTo>
                    <a:pt x="193290" y="154729"/>
                  </a:lnTo>
                  <a:lnTo>
                    <a:pt x="238575" y="147660"/>
                  </a:lnTo>
                  <a:lnTo>
                    <a:pt x="270605" y="135879"/>
                  </a:lnTo>
                  <a:lnTo>
                    <a:pt x="282754" y="119385"/>
                  </a:lnTo>
                  <a:lnTo>
                    <a:pt x="282754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97490" y="2363431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09" h="157480">
                  <a:moveTo>
                    <a:pt x="282754" y="119385"/>
                  </a:moveTo>
                  <a:lnTo>
                    <a:pt x="270605" y="135879"/>
                  </a:lnTo>
                  <a:lnTo>
                    <a:pt x="238575" y="147660"/>
                  </a:lnTo>
                  <a:lnTo>
                    <a:pt x="193290" y="154729"/>
                  </a:lnTo>
                  <a:lnTo>
                    <a:pt x="141379" y="157085"/>
                  </a:lnTo>
                  <a:lnTo>
                    <a:pt x="89468" y="154729"/>
                  </a:lnTo>
                  <a:lnTo>
                    <a:pt x="44184" y="147660"/>
                  </a:lnTo>
                  <a:lnTo>
                    <a:pt x="12153" y="135879"/>
                  </a:lnTo>
                  <a:lnTo>
                    <a:pt x="4" y="119385"/>
                  </a:lnTo>
                  <a:lnTo>
                    <a:pt x="0" y="0"/>
                  </a:lnTo>
                  <a:lnTo>
                    <a:pt x="11140" y="14649"/>
                  </a:lnTo>
                  <a:lnTo>
                    <a:pt x="41488" y="26637"/>
                  </a:lnTo>
                  <a:lnTo>
                    <a:pt x="86436" y="34733"/>
                  </a:lnTo>
                  <a:lnTo>
                    <a:pt x="141376" y="37705"/>
                  </a:lnTo>
                  <a:lnTo>
                    <a:pt x="196318" y="34733"/>
                  </a:lnTo>
                  <a:lnTo>
                    <a:pt x="241266" y="26637"/>
                  </a:lnTo>
                  <a:lnTo>
                    <a:pt x="271614" y="14649"/>
                  </a:lnTo>
                  <a:lnTo>
                    <a:pt x="282754" y="0"/>
                  </a:lnTo>
                  <a:lnTo>
                    <a:pt x="282754" y="11938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16716" y="1923518"/>
              <a:ext cx="244312" cy="438887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438867" y="2523753"/>
              <a:ext cx="0" cy="60325"/>
            </a:xfrm>
            <a:custGeom>
              <a:avLst/>
              <a:gdLst/>
              <a:ahLst/>
              <a:cxnLst/>
              <a:rect l="l" t="t" r="r" b="b"/>
              <a:pathLst>
                <a:path w="0" h="60325">
                  <a:moveTo>
                    <a:pt x="0" y="59753"/>
                  </a:moveTo>
                  <a:lnTo>
                    <a:pt x="0" y="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888170" y="2324710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4">
                  <a:moveTo>
                    <a:pt x="141381" y="0"/>
                  </a:moveTo>
                  <a:lnTo>
                    <a:pt x="196319" y="2969"/>
                  </a:lnTo>
                  <a:lnTo>
                    <a:pt x="241268" y="11059"/>
                  </a:lnTo>
                  <a:lnTo>
                    <a:pt x="271617" y="23043"/>
                  </a:lnTo>
                  <a:lnTo>
                    <a:pt x="282758" y="37695"/>
                  </a:lnTo>
                  <a:lnTo>
                    <a:pt x="271617" y="52344"/>
                  </a:lnTo>
                  <a:lnTo>
                    <a:pt x="241268" y="64329"/>
                  </a:lnTo>
                  <a:lnTo>
                    <a:pt x="196319" y="72421"/>
                  </a:lnTo>
                  <a:lnTo>
                    <a:pt x="141381" y="75392"/>
                  </a:lnTo>
                  <a:lnTo>
                    <a:pt x="86440" y="72421"/>
                  </a:lnTo>
                  <a:lnTo>
                    <a:pt x="41490" y="64329"/>
                  </a:lnTo>
                  <a:lnTo>
                    <a:pt x="11140" y="52344"/>
                  </a:lnTo>
                  <a:lnTo>
                    <a:pt x="0" y="37695"/>
                  </a:lnTo>
                  <a:lnTo>
                    <a:pt x="11140" y="23043"/>
                  </a:lnTo>
                  <a:lnTo>
                    <a:pt x="41490" y="11059"/>
                  </a:lnTo>
                  <a:lnTo>
                    <a:pt x="86440" y="2969"/>
                  </a:lnTo>
                  <a:lnTo>
                    <a:pt x="14138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888170" y="2363431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58" y="0"/>
                  </a:moveTo>
                  <a:lnTo>
                    <a:pt x="271617" y="14649"/>
                  </a:lnTo>
                  <a:lnTo>
                    <a:pt x="241268" y="26637"/>
                  </a:lnTo>
                  <a:lnTo>
                    <a:pt x="196319" y="34733"/>
                  </a:lnTo>
                  <a:lnTo>
                    <a:pt x="141381" y="37705"/>
                  </a:lnTo>
                  <a:lnTo>
                    <a:pt x="86440" y="34733"/>
                  </a:lnTo>
                  <a:lnTo>
                    <a:pt x="41490" y="26637"/>
                  </a:lnTo>
                  <a:lnTo>
                    <a:pt x="11140" y="14649"/>
                  </a:lnTo>
                  <a:lnTo>
                    <a:pt x="0" y="0"/>
                  </a:lnTo>
                  <a:lnTo>
                    <a:pt x="4" y="119385"/>
                  </a:lnTo>
                  <a:lnTo>
                    <a:pt x="12153" y="135879"/>
                  </a:lnTo>
                  <a:lnTo>
                    <a:pt x="44184" y="147660"/>
                  </a:lnTo>
                  <a:lnTo>
                    <a:pt x="89469" y="154729"/>
                  </a:lnTo>
                  <a:lnTo>
                    <a:pt x="141381" y="157085"/>
                  </a:lnTo>
                  <a:lnTo>
                    <a:pt x="193293" y="154729"/>
                  </a:lnTo>
                  <a:lnTo>
                    <a:pt x="238577" y="147660"/>
                  </a:lnTo>
                  <a:lnTo>
                    <a:pt x="270608" y="135879"/>
                  </a:lnTo>
                  <a:lnTo>
                    <a:pt x="282758" y="119385"/>
                  </a:lnTo>
                  <a:lnTo>
                    <a:pt x="282758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88170" y="2363431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58" y="119385"/>
                  </a:moveTo>
                  <a:lnTo>
                    <a:pt x="270608" y="135879"/>
                  </a:lnTo>
                  <a:lnTo>
                    <a:pt x="238577" y="147660"/>
                  </a:lnTo>
                  <a:lnTo>
                    <a:pt x="193293" y="154729"/>
                  </a:lnTo>
                  <a:lnTo>
                    <a:pt x="141381" y="157085"/>
                  </a:lnTo>
                  <a:lnTo>
                    <a:pt x="89469" y="154729"/>
                  </a:lnTo>
                  <a:lnTo>
                    <a:pt x="44184" y="147660"/>
                  </a:lnTo>
                  <a:lnTo>
                    <a:pt x="12153" y="135879"/>
                  </a:lnTo>
                  <a:lnTo>
                    <a:pt x="4" y="119385"/>
                  </a:lnTo>
                  <a:lnTo>
                    <a:pt x="0" y="0"/>
                  </a:lnTo>
                  <a:lnTo>
                    <a:pt x="11140" y="14649"/>
                  </a:lnTo>
                  <a:lnTo>
                    <a:pt x="41490" y="26637"/>
                  </a:lnTo>
                  <a:lnTo>
                    <a:pt x="86440" y="34733"/>
                  </a:lnTo>
                  <a:lnTo>
                    <a:pt x="141381" y="37705"/>
                  </a:lnTo>
                  <a:lnTo>
                    <a:pt x="196319" y="34733"/>
                  </a:lnTo>
                  <a:lnTo>
                    <a:pt x="241268" y="26637"/>
                  </a:lnTo>
                  <a:lnTo>
                    <a:pt x="271617" y="14649"/>
                  </a:lnTo>
                  <a:lnTo>
                    <a:pt x="282758" y="0"/>
                  </a:lnTo>
                  <a:lnTo>
                    <a:pt x="282758" y="11938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036464" y="2523753"/>
              <a:ext cx="0" cy="60325"/>
            </a:xfrm>
            <a:custGeom>
              <a:avLst/>
              <a:gdLst/>
              <a:ahLst/>
              <a:cxnLst/>
              <a:rect l="l" t="t" r="r" b="b"/>
              <a:pathLst>
                <a:path w="0" h="60325">
                  <a:moveTo>
                    <a:pt x="0" y="59753"/>
                  </a:moveTo>
                  <a:lnTo>
                    <a:pt x="0" y="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483235" y="232530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4">
                  <a:moveTo>
                    <a:pt x="141375" y="0"/>
                  </a:moveTo>
                  <a:lnTo>
                    <a:pt x="196315" y="2970"/>
                  </a:lnTo>
                  <a:lnTo>
                    <a:pt x="241263" y="11062"/>
                  </a:lnTo>
                  <a:lnTo>
                    <a:pt x="271611" y="23048"/>
                  </a:lnTo>
                  <a:lnTo>
                    <a:pt x="282751" y="37700"/>
                  </a:lnTo>
                  <a:lnTo>
                    <a:pt x="271611" y="52349"/>
                  </a:lnTo>
                  <a:lnTo>
                    <a:pt x="241263" y="64333"/>
                  </a:lnTo>
                  <a:lnTo>
                    <a:pt x="196315" y="72426"/>
                  </a:lnTo>
                  <a:lnTo>
                    <a:pt x="141375" y="75396"/>
                  </a:lnTo>
                  <a:lnTo>
                    <a:pt x="86436" y="72426"/>
                  </a:lnTo>
                  <a:lnTo>
                    <a:pt x="41488" y="64333"/>
                  </a:lnTo>
                  <a:lnTo>
                    <a:pt x="11140" y="52349"/>
                  </a:lnTo>
                  <a:lnTo>
                    <a:pt x="0" y="37700"/>
                  </a:lnTo>
                  <a:lnTo>
                    <a:pt x="11140" y="23048"/>
                  </a:lnTo>
                  <a:lnTo>
                    <a:pt x="41488" y="11062"/>
                  </a:lnTo>
                  <a:lnTo>
                    <a:pt x="86436" y="2970"/>
                  </a:lnTo>
                  <a:lnTo>
                    <a:pt x="14137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483235" y="2364032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51" y="0"/>
                  </a:moveTo>
                  <a:lnTo>
                    <a:pt x="271611" y="14650"/>
                  </a:lnTo>
                  <a:lnTo>
                    <a:pt x="241263" y="26638"/>
                  </a:lnTo>
                  <a:lnTo>
                    <a:pt x="196315" y="34733"/>
                  </a:lnTo>
                  <a:lnTo>
                    <a:pt x="141375" y="37705"/>
                  </a:lnTo>
                  <a:lnTo>
                    <a:pt x="86436" y="34733"/>
                  </a:lnTo>
                  <a:lnTo>
                    <a:pt x="41488" y="26638"/>
                  </a:lnTo>
                  <a:lnTo>
                    <a:pt x="11140" y="14650"/>
                  </a:lnTo>
                  <a:lnTo>
                    <a:pt x="0" y="0"/>
                  </a:lnTo>
                  <a:lnTo>
                    <a:pt x="0" y="119389"/>
                  </a:lnTo>
                  <a:lnTo>
                    <a:pt x="12149" y="135882"/>
                  </a:lnTo>
                  <a:lnTo>
                    <a:pt x="44179" y="147662"/>
                  </a:lnTo>
                  <a:lnTo>
                    <a:pt x="89464" y="154731"/>
                  </a:lnTo>
                  <a:lnTo>
                    <a:pt x="141375" y="157087"/>
                  </a:lnTo>
                  <a:lnTo>
                    <a:pt x="193287" y="154731"/>
                  </a:lnTo>
                  <a:lnTo>
                    <a:pt x="238571" y="147662"/>
                  </a:lnTo>
                  <a:lnTo>
                    <a:pt x="270602" y="135882"/>
                  </a:lnTo>
                  <a:lnTo>
                    <a:pt x="282751" y="119389"/>
                  </a:lnTo>
                  <a:lnTo>
                    <a:pt x="282751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483235" y="2364032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51" y="119389"/>
                  </a:moveTo>
                  <a:lnTo>
                    <a:pt x="270602" y="135882"/>
                  </a:lnTo>
                  <a:lnTo>
                    <a:pt x="238571" y="147662"/>
                  </a:lnTo>
                  <a:lnTo>
                    <a:pt x="193287" y="154731"/>
                  </a:lnTo>
                  <a:lnTo>
                    <a:pt x="141375" y="157087"/>
                  </a:lnTo>
                  <a:lnTo>
                    <a:pt x="89464" y="154731"/>
                  </a:lnTo>
                  <a:lnTo>
                    <a:pt x="44179" y="147662"/>
                  </a:lnTo>
                  <a:lnTo>
                    <a:pt x="12149" y="135882"/>
                  </a:lnTo>
                  <a:lnTo>
                    <a:pt x="0" y="119389"/>
                  </a:lnTo>
                  <a:lnTo>
                    <a:pt x="0" y="0"/>
                  </a:lnTo>
                  <a:lnTo>
                    <a:pt x="11140" y="14650"/>
                  </a:lnTo>
                  <a:lnTo>
                    <a:pt x="41488" y="26638"/>
                  </a:lnTo>
                  <a:lnTo>
                    <a:pt x="86436" y="34733"/>
                  </a:lnTo>
                  <a:lnTo>
                    <a:pt x="141375" y="37705"/>
                  </a:lnTo>
                  <a:lnTo>
                    <a:pt x="196315" y="34733"/>
                  </a:lnTo>
                  <a:lnTo>
                    <a:pt x="241263" y="26638"/>
                  </a:lnTo>
                  <a:lnTo>
                    <a:pt x="271611" y="14650"/>
                  </a:lnTo>
                  <a:lnTo>
                    <a:pt x="282751" y="0"/>
                  </a:lnTo>
                  <a:lnTo>
                    <a:pt x="282751" y="119389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634076" y="2523753"/>
              <a:ext cx="0" cy="60325"/>
            </a:xfrm>
            <a:custGeom>
              <a:avLst/>
              <a:gdLst/>
              <a:ahLst/>
              <a:cxnLst/>
              <a:rect l="l" t="t" r="r" b="b"/>
              <a:pathLst>
                <a:path w="0" h="60325">
                  <a:moveTo>
                    <a:pt x="0" y="59753"/>
                  </a:moveTo>
                  <a:lnTo>
                    <a:pt x="0" y="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99822" y="1926154"/>
              <a:ext cx="1733550" cy="744855"/>
            </a:xfrm>
            <a:custGeom>
              <a:avLst/>
              <a:gdLst/>
              <a:ahLst/>
              <a:cxnLst/>
              <a:rect l="l" t="t" r="r" b="b"/>
              <a:pathLst>
                <a:path w="1733550" h="744855">
                  <a:moveTo>
                    <a:pt x="866519" y="358561"/>
                  </a:moveTo>
                  <a:lnTo>
                    <a:pt x="945195" y="358866"/>
                  </a:lnTo>
                  <a:lnTo>
                    <a:pt x="1021931" y="359762"/>
                  </a:lnTo>
                  <a:lnTo>
                    <a:pt x="1096417" y="361222"/>
                  </a:lnTo>
                  <a:lnTo>
                    <a:pt x="1168344" y="363221"/>
                  </a:lnTo>
                  <a:lnTo>
                    <a:pt x="1237402" y="365732"/>
                  </a:lnTo>
                  <a:lnTo>
                    <a:pt x="1303281" y="368727"/>
                  </a:lnTo>
                  <a:lnTo>
                    <a:pt x="1365671" y="372182"/>
                  </a:lnTo>
                  <a:lnTo>
                    <a:pt x="1424261" y="376068"/>
                  </a:lnTo>
                  <a:lnTo>
                    <a:pt x="1478743" y="380359"/>
                  </a:lnTo>
                  <a:lnTo>
                    <a:pt x="1528805" y="385029"/>
                  </a:lnTo>
                  <a:lnTo>
                    <a:pt x="1574139" y="390051"/>
                  </a:lnTo>
                  <a:lnTo>
                    <a:pt x="1614434" y="395399"/>
                  </a:lnTo>
                  <a:lnTo>
                    <a:pt x="1678666" y="406965"/>
                  </a:lnTo>
                  <a:lnTo>
                    <a:pt x="1719025" y="419514"/>
                  </a:lnTo>
                  <a:lnTo>
                    <a:pt x="1733028" y="432834"/>
                  </a:lnTo>
                  <a:lnTo>
                    <a:pt x="1729476" y="439580"/>
                  </a:lnTo>
                  <a:lnTo>
                    <a:pt x="1678666" y="458712"/>
                  </a:lnTo>
                  <a:lnTo>
                    <a:pt x="1614434" y="470279"/>
                  </a:lnTo>
                  <a:lnTo>
                    <a:pt x="1574139" y="475628"/>
                  </a:lnTo>
                  <a:lnTo>
                    <a:pt x="1528805" y="480650"/>
                  </a:lnTo>
                  <a:lnTo>
                    <a:pt x="1478743" y="485320"/>
                  </a:lnTo>
                  <a:lnTo>
                    <a:pt x="1424261" y="489611"/>
                  </a:lnTo>
                  <a:lnTo>
                    <a:pt x="1365671" y="493497"/>
                  </a:lnTo>
                  <a:lnTo>
                    <a:pt x="1303281" y="496951"/>
                  </a:lnTo>
                  <a:lnTo>
                    <a:pt x="1237402" y="499946"/>
                  </a:lnTo>
                  <a:lnTo>
                    <a:pt x="1168344" y="502456"/>
                  </a:lnTo>
                  <a:lnTo>
                    <a:pt x="1096417" y="504455"/>
                  </a:lnTo>
                  <a:lnTo>
                    <a:pt x="1021931" y="505915"/>
                  </a:lnTo>
                  <a:lnTo>
                    <a:pt x="945195" y="506811"/>
                  </a:lnTo>
                  <a:lnTo>
                    <a:pt x="866519" y="507115"/>
                  </a:lnTo>
                  <a:lnTo>
                    <a:pt x="787842" y="506811"/>
                  </a:lnTo>
                  <a:lnTo>
                    <a:pt x="711104" y="505915"/>
                  </a:lnTo>
                  <a:lnTo>
                    <a:pt x="636616" y="504455"/>
                  </a:lnTo>
                  <a:lnTo>
                    <a:pt x="564687" y="502456"/>
                  </a:lnTo>
                  <a:lnTo>
                    <a:pt x="495628" y="499946"/>
                  </a:lnTo>
                  <a:lnTo>
                    <a:pt x="429748" y="496951"/>
                  </a:lnTo>
                  <a:lnTo>
                    <a:pt x="367358" y="493497"/>
                  </a:lnTo>
                  <a:lnTo>
                    <a:pt x="308767" y="489611"/>
                  </a:lnTo>
                  <a:lnTo>
                    <a:pt x="254285" y="485320"/>
                  </a:lnTo>
                  <a:lnTo>
                    <a:pt x="204222" y="480650"/>
                  </a:lnTo>
                  <a:lnTo>
                    <a:pt x="158889" y="475628"/>
                  </a:lnTo>
                  <a:lnTo>
                    <a:pt x="118594" y="470279"/>
                  </a:lnTo>
                  <a:lnTo>
                    <a:pt x="54361" y="458712"/>
                  </a:lnTo>
                  <a:lnTo>
                    <a:pt x="14003" y="446159"/>
                  </a:lnTo>
                  <a:lnTo>
                    <a:pt x="0" y="432834"/>
                  </a:lnTo>
                  <a:lnTo>
                    <a:pt x="3552" y="426091"/>
                  </a:lnTo>
                  <a:lnTo>
                    <a:pt x="54361" y="406965"/>
                  </a:lnTo>
                  <a:lnTo>
                    <a:pt x="118594" y="395399"/>
                  </a:lnTo>
                  <a:lnTo>
                    <a:pt x="158889" y="390051"/>
                  </a:lnTo>
                  <a:lnTo>
                    <a:pt x="204222" y="385029"/>
                  </a:lnTo>
                  <a:lnTo>
                    <a:pt x="254285" y="380359"/>
                  </a:lnTo>
                  <a:lnTo>
                    <a:pt x="308767" y="376068"/>
                  </a:lnTo>
                  <a:lnTo>
                    <a:pt x="367358" y="372182"/>
                  </a:lnTo>
                  <a:lnTo>
                    <a:pt x="429748" y="368727"/>
                  </a:lnTo>
                  <a:lnTo>
                    <a:pt x="495628" y="365732"/>
                  </a:lnTo>
                  <a:lnTo>
                    <a:pt x="564687" y="363221"/>
                  </a:lnTo>
                  <a:lnTo>
                    <a:pt x="636616" y="361222"/>
                  </a:lnTo>
                  <a:lnTo>
                    <a:pt x="711104" y="359762"/>
                  </a:lnTo>
                  <a:lnTo>
                    <a:pt x="787842" y="358866"/>
                  </a:lnTo>
                  <a:lnTo>
                    <a:pt x="866519" y="358561"/>
                  </a:lnTo>
                  <a:close/>
                </a:path>
                <a:path w="1733550" h="744855">
                  <a:moveTo>
                    <a:pt x="1733049" y="670093"/>
                  </a:moveTo>
                  <a:lnTo>
                    <a:pt x="1679484" y="698075"/>
                  </a:lnTo>
                  <a:lnTo>
                    <a:pt x="1617076" y="709598"/>
                  </a:lnTo>
                  <a:lnTo>
                    <a:pt x="1578292" y="714741"/>
                  </a:lnTo>
                  <a:lnTo>
                    <a:pt x="1534960" y="719474"/>
                  </a:lnTo>
                  <a:lnTo>
                    <a:pt x="1487459" y="723795"/>
                  </a:lnTo>
                  <a:lnTo>
                    <a:pt x="1436168" y="727704"/>
                  </a:lnTo>
                  <a:lnTo>
                    <a:pt x="1381466" y="731202"/>
                  </a:lnTo>
                  <a:lnTo>
                    <a:pt x="1323732" y="734288"/>
                  </a:lnTo>
                  <a:lnTo>
                    <a:pt x="1263345" y="736963"/>
                  </a:lnTo>
                  <a:lnTo>
                    <a:pt x="1200684" y="739226"/>
                  </a:lnTo>
                  <a:lnTo>
                    <a:pt x="1136128" y="741078"/>
                  </a:lnTo>
                  <a:lnTo>
                    <a:pt x="1070056" y="742518"/>
                  </a:lnTo>
                  <a:lnTo>
                    <a:pt x="1002847" y="743547"/>
                  </a:lnTo>
                  <a:lnTo>
                    <a:pt x="934881" y="744164"/>
                  </a:lnTo>
                  <a:lnTo>
                    <a:pt x="866535" y="744370"/>
                  </a:lnTo>
                  <a:lnTo>
                    <a:pt x="798189" y="744164"/>
                  </a:lnTo>
                  <a:lnTo>
                    <a:pt x="730222" y="743547"/>
                  </a:lnTo>
                  <a:lnTo>
                    <a:pt x="663013" y="742518"/>
                  </a:lnTo>
                  <a:lnTo>
                    <a:pt x="596941" y="741078"/>
                  </a:lnTo>
                  <a:lnTo>
                    <a:pt x="532385" y="739226"/>
                  </a:lnTo>
                  <a:lnTo>
                    <a:pt x="469724" y="736963"/>
                  </a:lnTo>
                  <a:lnTo>
                    <a:pt x="409337" y="734288"/>
                  </a:lnTo>
                  <a:lnTo>
                    <a:pt x="351603" y="731202"/>
                  </a:lnTo>
                  <a:lnTo>
                    <a:pt x="296901" y="727704"/>
                  </a:lnTo>
                  <a:lnTo>
                    <a:pt x="245610" y="723795"/>
                  </a:lnTo>
                  <a:lnTo>
                    <a:pt x="198109" y="719474"/>
                  </a:lnTo>
                  <a:lnTo>
                    <a:pt x="154777" y="714741"/>
                  </a:lnTo>
                  <a:lnTo>
                    <a:pt x="115993" y="709598"/>
                  </a:lnTo>
                  <a:lnTo>
                    <a:pt x="53585" y="698075"/>
                  </a:lnTo>
                  <a:lnTo>
                    <a:pt x="13917" y="684907"/>
                  </a:lnTo>
                  <a:lnTo>
                    <a:pt x="0" y="434860"/>
                  </a:lnTo>
                  <a:lnTo>
                    <a:pt x="3552" y="441606"/>
                  </a:lnTo>
                  <a:lnTo>
                    <a:pt x="14003" y="448185"/>
                  </a:lnTo>
                  <a:lnTo>
                    <a:pt x="54361" y="460737"/>
                  </a:lnTo>
                  <a:lnTo>
                    <a:pt x="118594" y="472305"/>
                  </a:lnTo>
                  <a:lnTo>
                    <a:pt x="158889" y="477653"/>
                  </a:lnTo>
                  <a:lnTo>
                    <a:pt x="204222" y="482676"/>
                  </a:lnTo>
                  <a:lnTo>
                    <a:pt x="254285" y="487346"/>
                  </a:lnTo>
                  <a:lnTo>
                    <a:pt x="308767" y="491637"/>
                  </a:lnTo>
                  <a:lnTo>
                    <a:pt x="367358" y="495523"/>
                  </a:lnTo>
                  <a:lnTo>
                    <a:pt x="429748" y="498977"/>
                  </a:lnTo>
                  <a:lnTo>
                    <a:pt x="495628" y="501972"/>
                  </a:lnTo>
                  <a:lnTo>
                    <a:pt x="564687" y="504482"/>
                  </a:lnTo>
                  <a:lnTo>
                    <a:pt x="636616" y="506481"/>
                  </a:lnTo>
                  <a:lnTo>
                    <a:pt x="711104" y="507941"/>
                  </a:lnTo>
                  <a:lnTo>
                    <a:pt x="787842" y="508837"/>
                  </a:lnTo>
                  <a:lnTo>
                    <a:pt x="866519" y="509141"/>
                  </a:lnTo>
                  <a:lnTo>
                    <a:pt x="945196" y="508837"/>
                  </a:lnTo>
                  <a:lnTo>
                    <a:pt x="1021933" y="507941"/>
                  </a:lnTo>
                  <a:lnTo>
                    <a:pt x="1096421" y="506481"/>
                  </a:lnTo>
                  <a:lnTo>
                    <a:pt x="1168349" y="504482"/>
                  </a:lnTo>
                  <a:lnTo>
                    <a:pt x="1237407" y="501972"/>
                  </a:lnTo>
                  <a:lnTo>
                    <a:pt x="1303286" y="498977"/>
                  </a:lnTo>
                  <a:lnTo>
                    <a:pt x="1365675" y="495523"/>
                  </a:lnTo>
                  <a:lnTo>
                    <a:pt x="1424266" y="491637"/>
                  </a:lnTo>
                  <a:lnTo>
                    <a:pt x="1478747" y="487346"/>
                  </a:lnTo>
                  <a:lnTo>
                    <a:pt x="1528809" y="482676"/>
                  </a:lnTo>
                  <a:lnTo>
                    <a:pt x="1574142" y="477653"/>
                  </a:lnTo>
                  <a:lnTo>
                    <a:pt x="1614436" y="472305"/>
                  </a:lnTo>
                  <a:lnTo>
                    <a:pt x="1678668" y="460737"/>
                  </a:lnTo>
                  <a:lnTo>
                    <a:pt x="1719025" y="448185"/>
                  </a:lnTo>
                  <a:lnTo>
                    <a:pt x="1733028" y="434860"/>
                  </a:lnTo>
                  <a:lnTo>
                    <a:pt x="1733049" y="670093"/>
                  </a:lnTo>
                  <a:close/>
                </a:path>
                <a:path w="1733550" h="744855">
                  <a:moveTo>
                    <a:pt x="1305275" y="239642"/>
                  </a:moveTo>
                  <a:lnTo>
                    <a:pt x="1544316" y="239642"/>
                  </a:lnTo>
                  <a:lnTo>
                    <a:pt x="1544316" y="600"/>
                  </a:lnTo>
                  <a:lnTo>
                    <a:pt x="1305275" y="600"/>
                  </a:lnTo>
                  <a:lnTo>
                    <a:pt x="1305275" y="239642"/>
                  </a:lnTo>
                  <a:close/>
                </a:path>
                <a:path w="1733550" h="744855">
                  <a:moveTo>
                    <a:pt x="710208" y="239041"/>
                  </a:moveTo>
                  <a:lnTo>
                    <a:pt x="949246" y="239041"/>
                  </a:lnTo>
                  <a:lnTo>
                    <a:pt x="949246" y="0"/>
                  </a:lnTo>
                  <a:lnTo>
                    <a:pt x="710208" y="0"/>
                  </a:lnTo>
                  <a:lnTo>
                    <a:pt x="710208" y="23904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343128" y="572271"/>
            <a:ext cx="3895725" cy="162877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31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ct val="100000"/>
              </a:lnSpc>
              <a:spcBef>
                <a:spcPts val="180"/>
              </a:spcBef>
            </a:pPr>
            <a:r>
              <a:rPr dirty="0" sz="1000" spc="-5">
                <a:latin typeface="Arial"/>
                <a:cs typeface="Arial"/>
              </a:rPr>
              <a:t>A contract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(distributed)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 store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precisely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results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write 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 are in the presence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concurrency.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ts val="1410"/>
              </a:lnSpc>
              <a:spcBef>
                <a:spcPts val="68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Essential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 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 collection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storages:</a:t>
            </a:r>
            <a:endParaRPr sz="1000">
              <a:latin typeface="Arial"/>
              <a:cs typeface="Arial"/>
            </a:endParaRPr>
          </a:p>
          <a:p>
            <a:pPr marL="934085">
              <a:lnSpc>
                <a:spcPct val="100000"/>
              </a:lnSpc>
              <a:spcBef>
                <a:spcPts val="865"/>
              </a:spcBef>
              <a:tabLst>
                <a:tab pos="1528445" algn="l"/>
                <a:tab pos="212344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	Process	Process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550">
              <a:latin typeface="Arial"/>
              <a:cs typeface="Arial"/>
            </a:endParaRPr>
          </a:p>
          <a:p>
            <a:pPr algn="r" marR="808355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copy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997672" y="2165195"/>
            <a:ext cx="1012825" cy="198120"/>
            <a:chOff x="1997672" y="2165195"/>
            <a:chExt cx="1012825" cy="198120"/>
          </a:xfrm>
        </p:grpSpPr>
        <p:sp>
          <p:nvSpPr>
            <p:cNvPr id="24" name="object 24"/>
            <p:cNvSpPr/>
            <p:nvPr/>
          </p:nvSpPr>
          <p:spPr>
            <a:xfrm>
              <a:off x="2757364" y="2195071"/>
              <a:ext cx="250825" cy="153035"/>
            </a:xfrm>
            <a:custGeom>
              <a:avLst/>
              <a:gdLst/>
              <a:ahLst/>
              <a:cxnLst/>
              <a:rect l="l" t="t" r="r" b="b"/>
              <a:pathLst>
                <a:path w="250825" h="153035">
                  <a:moveTo>
                    <a:pt x="250201" y="0"/>
                  </a:moveTo>
                  <a:lnTo>
                    <a:pt x="0" y="15285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97672" y="2165195"/>
              <a:ext cx="63753" cy="19721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92734" y="2165792"/>
              <a:ext cx="63751" cy="197215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32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60668" y="716"/>
            <a:ext cx="10807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Finding the best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server location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5240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Replica</a:t>
            </a:r>
            <a:r>
              <a:rPr dirty="0" sz="14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placement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823998"/>
            <a:ext cx="3977004" cy="13404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Figure 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best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locations.</a:t>
            </a:r>
            <a:endParaRPr sz="1000">
              <a:latin typeface="Arial"/>
              <a:cs typeface="Arial"/>
            </a:endParaRPr>
          </a:p>
          <a:p>
            <a:pPr marL="311150" marR="92710" indent="-163830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Select best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50" i="1">
                <a:latin typeface="メイリオ"/>
                <a:cs typeface="メイリオ"/>
              </a:rPr>
              <a:t>−</a:t>
            </a:r>
            <a:r>
              <a:rPr dirty="0" sz="1000" spc="50" i="1">
                <a:latin typeface="Arial"/>
                <a:cs typeface="Arial"/>
              </a:rPr>
              <a:t>K</a:t>
            </a:r>
            <a:r>
              <a:rPr dirty="0" sz="1000" spc="14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average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distance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to clients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minimal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next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Note: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first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chosen 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minimizes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average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all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clients.)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Computationally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expensive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14960" marR="43180" indent="-168275">
              <a:lnSpc>
                <a:spcPts val="1200"/>
              </a:lnSpc>
              <a:spcBef>
                <a:spcPts val="2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Select the </a:t>
            </a:r>
            <a:r>
              <a:rPr dirty="0" sz="1000" spc="-10" i="1">
                <a:latin typeface="Arial"/>
                <a:cs typeface="Arial"/>
              </a:rPr>
              <a:t>K </a:t>
            </a:r>
            <a:r>
              <a:rPr dirty="0" sz="1000" spc="-10">
                <a:latin typeface="Arial"/>
                <a:cs typeface="Arial"/>
              </a:rPr>
              <a:t>-th largest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autonomous system </a:t>
            </a:r>
            <a:r>
              <a:rPr dirty="0" sz="1000" spc="-10">
                <a:latin typeface="Arial"/>
                <a:cs typeface="Arial"/>
              </a:rPr>
              <a:t>and place a server at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best-connected host.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Computationally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expensive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32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60668" y="716"/>
            <a:ext cx="10807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Finding the best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server location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5240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Replica</a:t>
            </a:r>
            <a:r>
              <a:rPr dirty="0" sz="14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placement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823998"/>
            <a:ext cx="3977004" cy="17957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Figure 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best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1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locations.</a:t>
            </a:r>
            <a:endParaRPr sz="1000">
              <a:latin typeface="Arial"/>
              <a:cs typeface="Arial"/>
            </a:endParaRPr>
          </a:p>
          <a:p>
            <a:pPr marL="311150" marR="92710" indent="-163830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Select best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50" i="1">
                <a:latin typeface="メイリオ"/>
                <a:cs typeface="メイリオ"/>
              </a:rPr>
              <a:t>−</a:t>
            </a:r>
            <a:r>
              <a:rPr dirty="0" sz="1000" spc="50" i="1">
                <a:latin typeface="Arial"/>
                <a:cs typeface="Arial"/>
              </a:rPr>
              <a:t>K</a:t>
            </a:r>
            <a:r>
              <a:rPr dirty="0" sz="1000" spc="14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average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distance </a:t>
            </a:r>
            <a:r>
              <a:rPr dirty="0" sz="1000" spc="-2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to clients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minimal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choose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next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server.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Note: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first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chosen 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minimizes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average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all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clients.)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Computationally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expensive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14960" marR="43180" indent="-168275">
              <a:lnSpc>
                <a:spcPts val="1200"/>
              </a:lnSpc>
              <a:spcBef>
                <a:spcPts val="2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Select the </a:t>
            </a:r>
            <a:r>
              <a:rPr dirty="0" sz="1000" spc="-10" i="1">
                <a:latin typeface="Arial"/>
                <a:cs typeface="Arial"/>
              </a:rPr>
              <a:t>K </a:t>
            </a:r>
            <a:r>
              <a:rPr dirty="0" sz="1000" spc="-10">
                <a:latin typeface="Arial"/>
                <a:cs typeface="Arial"/>
              </a:rPr>
              <a:t>-th largest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autonomous system </a:t>
            </a:r>
            <a:r>
              <a:rPr dirty="0" sz="1000" spc="-10">
                <a:latin typeface="Arial"/>
                <a:cs typeface="Arial"/>
              </a:rPr>
              <a:t>and place a server at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best-connected host.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Computationally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expensive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Position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-dimensional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geometric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space,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where</a:t>
            </a:r>
            <a:endParaRPr sz="1000">
              <a:latin typeface="Arial"/>
              <a:cs typeface="Arial"/>
            </a:endParaRPr>
          </a:p>
          <a:p>
            <a:pPr marL="314960" marR="565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latin typeface="Arial"/>
                <a:cs typeface="Arial"/>
              </a:rPr>
              <a:t>distance reflects </a:t>
            </a:r>
            <a:r>
              <a:rPr dirty="0" sz="1000" spc="-15">
                <a:latin typeface="Arial"/>
                <a:cs typeface="Arial"/>
              </a:rPr>
              <a:t>latency. </a:t>
            </a:r>
            <a:r>
              <a:rPr dirty="0" sz="1000" spc="-5">
                <a:latin typeface="Arial"/>
                <a:cs typeface="Arial"/>
              </a:rPr>
              <a:t>Identify the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regions with highest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density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one.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Computationally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cheap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67754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manent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replicas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32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63952" y="716"/>
            <a:ext cx="117792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Content replication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and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placement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54495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Content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728" y="1024894"/>
            <a:ext cx="3828415" cy="124968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33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Distinguish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different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latin typeface="Arial"/>
                <a:cs typeface="Arial"/>
              </a:rPr>
              <a:t>A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capable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hosting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object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data:</a:t>
            </a:r>
            <a:endParaRPr sz="1000">
              <a:latin typeface="Arial"/>
              <a:cs typeface="Arial"/>
            </a:endParaRPr>
          </a:p>
          <a:p>
            <a:pPr marL="318770" indent="-168275">
              <a:lnSpc>
                <a:spcPts val="12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Permanent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replicas:</a:t>
            </a:r>
            <a:r>
              <a:rPr dirty="0" sz="1000" spc="7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Process/machine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always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</a:t>
            </a:r>
            <a:endParaRPr sz="1000">
              <a:latin typeface="Arial"/>
              <a:cs typeface="Arial"/>
            </a:endParaRPr>
          </a:p>
          <a:p>
            <a:pPr marL="318770" marR="14478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Server-initiated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replica:</a:t>
            </a:r>
            <a:r>
              <a:rPr dirty="0" sz="1000" spc="7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dynamically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host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 on request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another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 store</a:t>
            </a:r>
            <a:endParaRPr sz="1000">
              <a:latin typeface="Arial"/>
              <a:cs typeface="Arial"/>
            </a:endParaRPr>
          </a:p>
          <a:p>
            <a:pPr marL="31877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Client-initiated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replica:</a:t>
            </a:r>
            <a:r>
              <a:rPr dirty="0" sz="1000" spc="7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dynamically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  <a:p>
            <a:pPr marL="31877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replica 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client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cache</a:t>
            </a:r>
            <a:r>
              <a:rPr dirty="0" sz="1000" spc="-5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732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63952" y="716"/>
            <a:ext cx="117792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Content replication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and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placement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973195" cy="9963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Content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 marL="264160" marR="5080" indent="-5080">
              <a:lnSpc>
                <a:spcPts val="1390"/>
              </a:lnSpc>
              <a:spcBef>
                <a:spcPts val="111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logical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kinds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copies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data store into three concentric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rings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96214" y="1303845"/>
            <a:ext cx="2580640" cy="1259840"/>
            <a:chOff x="496214" y="1303845"/>
            <a:chExt cx="2580640" cy="1259840"/>
          </a:xfrm>
        </p:grpSpPr>
        <p:sp>
          <p:nvSpPr>
            <p:cNvPr id="6" name="object 6"/>
            <p:cNvSpPr/>
            <p:nvPr/>
          </p:nvSpPr>
          <p:spPr>
            <a:xfrm>
              <a:off x="782011" y="1426005"/>
              <a:ext cx="1838325" cy="977265"/>
            </a:xfrm>
            <a:custGeom>
              <a:avLst/>
              <a:gdLst/>
              <a:ahLst/>
              <a:cxnLst/>
              <a:rect l="l" t="t" r="r" b="b"/>
              <a:pathLst>
                <a:path w="1838325" h="977264">
                  <a:moveTo>
                    <a:pt x="910796" y="258389"/>
                  </a:moveTo>
                  <a:lnTo>
                    <a:pt x="976213" y="260656"/>
                  </a:lnTo>
                  <a:lnTo>
                    <a:pt x="1037843" y="267190"/>
                  </a:lnTo>
                  <a:lnTo>
                    <a:pt x="1094642" y="277589"/>
                  </a:lnTo>
                  <a:lnTo>
                    <a:pt x="1145567" y="291452"/>
                  </a:lnTo>
                  <a:lnTo>
                    <a:pt x="1189572" y="308377"/>
                  </a:lnTo>
                  <a:lnTo>
                    <a:pt x="1225615" y="327964"/>
                  </a:lnTo>
                  <a:lnTo>
                    <a:pt x="1269641" y="373514"/>
                  </a:lnTo>
                  <a:lnTo>
                    <a:pt x="1275535" y="398675"/>
                  </a:lnTo>
                  <a:lnTo>
                    <a:pt x="1269641" y="423836"/>
                  </a:lnTo>
                  <a:lnTo>
                    <a:pt x="1225615" y="469386"/>
                  </a:lnTo>
                  <a:lnTo>
                    <a:pt x="1189572" y="488972"/>
                  </a:lnTo>
                  <a:lnTo>
                    <a:pt x="1145567" y="505898"/>
                  </a:lnTo>
                  <a:lnTo>
                    <a:pt x="1094642" y="519761"/>
                  </a:lnTo>
                  <a:lnTo>
                    <a:pt x="1037843" y="530160"/>
                  </a:lnTo>
                  <a:lnTo>
                    <a:pt x="976213" y="536694"/>
                  </a:lnTo>
                  <a:lnTo>
                    <a:pt x="910796" y="538961"/>
                  </a:lnTo>
                  <a:lnTo>
                    <a:pt x="845375" y="536694"/>
                  </a:lnTo>
                  <a:lnTo>
                    <a:pt x="783742" y="530160"/>
                  </a:lnTo>
                  <a:lnTo>
                    <a:pt x="726941" y="519761"/>
                  </a:lnTo>
                  <a:lnTo>
                    <a:pt x="676015" y="505898"/>
                  </a:lnTo>
                  <a:lnTo>
                    <a:pt x="632008" y="488972"/>
                  </a:lnTo>
                  <a:lnTo>
                    <a:pt x="595964" y="469386"/>
                  </a:lnTo>
                  <a:lnTo>
                    <a:pt x="551938" y="423836"/>
                  </a:lnTo>
                  <a:lnTo>
                    <a:pt x="546043" y="398675"/>
                  </a:lnTo>
                  <a:lnTo>
                    <a:pt x="551938" y="373514"/>
                  </a:lnTo>
                  <a:lnTo>
                    <a:pt x="595964" y="327964"/>
                  </a:lnTo>
                  <a:lnTo>
                    <a:pt x="632008" y="308377"/>
                  </a:lnTo>
                  <a:lnTo>
                    <a:pt x="676015" y="291452"/>
                  </a:lnTo>
                  <a:lnTo>
                    <a:pt x="726941" y="277589"/>
                  </a:lnTo>
                  <a:lnTo>
                    <a:pt x="783742" y="267190"/>
                  </a:lnTo>
                  <a:lnTo>
                    <a:pt x="845375" y="260656"/>
                  </a:lnTo>
                  <a:lnTo>
                    <a:pt x="910796" y="258389"/>
                  </a:lnTo>
                  <a:close/>
                </a:path>
                <a:path w="1838325" h="977264">
                  <a:moveTo>
                    <a:pt x="901214" y="119520"/>
                  </a:moveTo>
                  <a:lnTo>
                    <a:pt x="962536" y="121036"/>
                  </a:lnTo>
                  <a:lnTo>
                    <a:pt x="1022242" y="125492"/>
                  </a:lnTo>
                  <a:lnTo>
                    <a:pt x="1080060" y="132747"/>
                  </a:lnTo>
                  <a:lnTo>
                    <a:pt x="1135718" y="142661"/>
                  </a:lnTo>
                  <a:lnTo>
                    <a:pt x="1188947" y="155093"/>
                  </a:lnTo>
                  <a:lnTo>
                    <a:pt x="1239475" y="169904"/>
                  </a:lnTo>
                  <a:lnTo>
                    <a:pt x="1287031" y="186954"/>
                  </a:lnTo>
                  <a:lnTo>
                    <a:pt x="1331344" y="206101"/>
                  </a:lnTo>
                  <a:lnTo>
                    <a:pt x="1372143" y="227207"/>
                  </a:lnTo>
                  <a:lnTo>
                    <a:pt x="1409158" y="250130"/>
                  </a:lnTo>
                  <a:lnTo>
                    <a:pt x="1442116" y="274731"/>
                  </a:lnTo>
                  <a:lnTo>
                    <a:pt x="1470747" y="300869"/>
                  </a:lnTo>
                  <a:lnTo>
                    <a:pt x="1513945" y="357196"/>
                  </a:lnTo>
                  <a:lnTo>
                    <a:pt x="1536582" y="417991"/>
                  </a:lnTo>
                  <a:lnTo>
                    <a:pt x="1539514" y="449712"/>
                  </a:lnTo>
                  <a:lnTo>
                    <a:pt x="1536582" y="481433"/>
                  </a:lnTo>
                  <a:lnTo>
                    <a:pt x="1513945" y="542226"/>
                  </a:lnTo>
                  <a:lnTo>
                    <a:pt x="1470747" y="598552"/>
                  </a:lnTo>
                  <a:lnTo>
                    <a:pt x="1442116" y="624689"/>
                  </a:lnTo>
                  <a:lnTo>
                    <a:pt x="1409158" y="649289"/>
                  </a:lnTo>
                  <a:lnTo>
                    <a:pt x="1372143" y="672212"/>
                  </a:lnTo>
                  <a:lnTo>
                    <a:pt x="1331344" y="693317"/>
                  </a:lnTo>
                  <a:lnTo>
                    <a:pt x="1287031" y="712464"/>
                  </a:lnTo>
                  <a:lnTo>
                    <a:pt x="1239475" y="729513"/>
                  </a:lnTo>
                  <a:lnTo>
                    <a:pt x="1188947" y="744324"/>
                  </a:lnTo>
                  <a:lnTo>
                    <a:pt x="1135718" y="756756"/>
                  </a:lnTo>
                  <a:lnTo>
                    <a:pt x="1080060" y="766670"/>
                  </a:lnTo>
                  <a:lnTo>
                    <a:pt x="1022242" y="773924"/>
                  </a:lnTo>
                  <a:lnTo>
                    <a:pt x="962536" y="778380"/>
                  </a:lnTo>
                  <a:lnTo>
                    <a:pt x="901214" y="779896"/>
                  </a:lnTo>
                  <a:lnTo>
                    <a:pt x="839890" y="778380"/>
                  </a:lnTo>
                  <a:lnTo>
                    <a:pt x="780183" y="773924"/>
                  </a:lnTo>
                  <a:lnTo>
                    <a:pt x="722365" y="766670"/>
                  </a:lnTo>
                  <a:lnTo>
                    <a:pt x="666705" y="756756"/>
                  </a:lnTo>
                  <a:lnTo>
                    <a:pt x="613476" y="744324"/>
                  </a:lnTo>
                  <a:lnTo>
                    <a:pt x="562947" y="729513"/>
                  </a:lnTo>
                  <a:lnTo>
                    <a:pt x="515391" y="712464"/>
                  </a:lnTo>
                  <a:lnTo>
                    <a:pt x="471077" y="693317"/>
                  </a:lnTo>
                  <a:lnTo>
                    <a:pt x="430278" y="672212"/>
                  </a:lnTo>
                  <a:lnTo>
                    <a:pt x="393263" y="649289"/>
                  </a:lnTo>
                  <a:lnTo>
                    <a:pt x="360305" y="624689"/>
                  </a:lnTo>
                  <a:lnTo>
                    <a:pt x="331674" y="598552"/>
                  </a:lnTo>
                  <a:lnTo>
                    <a:pt x="288476" y="542226"/>
                  </a:lnTo>
                  <a:lnTo>
                    <a:pt x="265838" y="481433"/>
                  </a:lnTo>
                  <a:lnTo>
                    <a:pt x="262907" y="449712"/>
                  </a:lnTo>
                  <a:lnTo>
                    <a:pt x="265838" y="417991"/>
                  </a:lnTo>
                  <a:lnTo>
                    <a:pt x="288476" y="357196"/>
                  </a:lnTo>
                  <a:lnTo>
                    <a:pt x="331674" y="300869"/>
                  </a:lnTo>
                  <a:lnTo>
                    <a:pt x="360305" y="274731"/>
                  </a:lnTo>
                  <a:lnTo>
                    <a:pt x="393263" y="250130"/>
                  </a:lnTo>
                  <a:lnTo>
                    <a:pt x="430278" y="227207"/>
                  </a:lnTo>
                  <a:lnTo>
                    <a:pt x="471077" y="206101"/>
                  </a:lnTo>
                  <a:lnTo>
                    <a:pt x="515391" y="186954"/>
                  </a:lnTo>
                  <a:lnTo>
                    <a:pt x="562947" y="169904"/>
                  </a:lnTo>
                  <a:lnTo>
                    <a:pt x="613476" y="155093"/>
                  </a:lnTo>
                  <a:lnTo>
                    <a:pt x="666705" y="142661"/>
                  </a:lnTo>
                  <a:lnTo>
                    <a:pt x="722365" y="132747"/>
                  </a:lnTo>
                  <a:lnTo>
                    <a:pt x="780183" y="125492"/>
                  </a:lnTo>
                  <a:lnTo>
                    <a:pt x="839890" y="121036"/>
                  </a:lnTo>
                  <a:lnTo>
                    <a:pt x="901214" y="119520"/>
                  </a:lnTo>
                  <a:close/>
                </a:path>
                <a:path w="1838325" h="977264">
                  <a:moveTo>
                    <a:pt x="919165" y="0"/>
                  </a:moveTo>
                  <a:lnTo>
                    <a:pt x="981936" y="1130"/>
                  </a:lnTo>
                  <a:lnTo>
                    <a:pt x="1043596" y="4474"/>
                  </a:lnTo>
                  <a:lnTo>
                    <a:pt x="1104007" y="9957"/>
                  </a:lnTo>
                  <a:lnTo>
                    <a:pt x="1163029" y="17504"/>
                  </a:lnTo>
                  <a:lnTo>
                    <a:pt x="1220524" y="27044"/>
                  </a:lnTo>
                  <a:lnTo>
                    <a:pt x="1276354" y="38501"/>
                  </a:lnTo>
                  <a:lnTo>
                    <a:pt x="1330379" y="51802"/>
                  </a:lnTo>
                  <a:lnTo>
                    <a:pt x="1382461" y="66873"/>
                  </a:lnTo>
                  <a:lnTo>
                    <a:pt x="1432461" y="83641"/>
                  </a:lnTo>
                  <a:lnTo>
                    <a:pt x="1480240" y="102032"/>
                  </a:lnTo>
                  <a:lnTo>
                    <a:pt x="1525661" y="121973"/>
                  </a:lnTo>
                  <a:lnTo>
                    <a:pt x="1568583" y="143388"/>
                  </a:lnTo>
                  <a:lnTo>
                    <a:pt x="1608869" y="166205"/>
                  </a:lnTo>
                  <a:lnTo>
                    <a:pt x="1646379" y="190351"/>
                  </a:lnTo>
                  <a:lnTo>
                    <a:pt x="1680975" y="215750"/>
                  </a:lnTo>
                  <a:lnTo>
                    <a:pt x="1712518" y="242330"/>
                  </a:lnTo>
                  <a:lnTo>
                    <a:pt x="1740870" y="270017"/>
                  </a:lnTo>
                  <a:lnTo>
                    <a:pt x="1787444" y="328417"/>
                  </a:lnTo>
                  <a:lnTo>
                    <a:pt x="1819588" y="390358"/>
                  </a:lnTo>
                  <a:lnTo>
                    <a:pt x="1836192" y="455253"/>
                  </a:lnTo>
                  <a:lnTo>
                    <a:pt x="1838319" y="488623"/>
                  </a:lnTo>
                  <a:lnTo>
                    <a:pt x="1836192" y="521993"/>
                  </a:lnTo>
                  <a:lnTo>
                    <a:pt x="1819588" y="586886"/>
                  </a:lnTo>
                  <a:lnTo>
                    <a:pt x="1787444" y="648826"/>
                  </a:lnTo>
                  <a:lnTo>
                    <a:pt x="1740870" y="707224"/>
                  </a:lnTo>
                  <a:lnTo>
                    <a:pt x="1712518" y="734910"/>
                  </a:lnTo>
                  <a:lnTo>
                    <a:pt x="1680975" y="761489"/>
                  </a:lnTo>
                  <a:lnTo>
                    <a:pt x="1646379" y="786888"/>
                  </a:lnTo>
                  <a:lnTo>
                    <a:pt x="1608869" y="811033"/>
                  </a:lnTo>
                  <a:lnTo>
                    <a:pt x="1568583" y="833850"/>
                  </a:lnTo>
                  <a:lnTo>
                    <a:pt x="1525661" y="855265"/>
                  </a:lnTo>
                  <a:lnTo>
                    <a:pt x="1480240" y="875205"/>
                  </a:lnTo>
                  <a:lnTo>
                    <a:pt x="1432461" y="893595"/>
                  </a:lnTo>
                  <a:lnTo>
                    <a:pt x="1382461" y="910363"/>
                  </a:lnTo>
                  <a:lnTo>
                    <a:pt x="1330379" y="925434"/>
                  </a:lnTo>
                  <a:lnTo>
                    <a:pt x="1276354" y="938735"/>
                  </a:lnTo>
                  <a:lnTo>
                    <a:pt x="1220524" y="950192"/>
                  </a:lnTo>
                  <a:lnTo>
                    <a:pt x="1163029" y="959731"/>
                  </a:lnTo>
                  <a:lnTo>
                    <a:pt x="1104007" y="967279"/>
                  </a:lnTo>
                  <a:lnTo>
                    <a:pt x="1043596" y="972761"/>
                  </a:lnTo>
                  <a:lnTo>
                    <a:pt x="981936" y="976105"/>
                  </a:lnTo>
                  <a:lnTo>
                    <a:pt x="919165" y="977236"/>
                  </a:lnTo>
                  <a:lnTo>
                    <a:pt x="856392" y="976105"/>
                  </a:lnTo>
                  <a:lnTo>
                    <a:pt x="794729" y="972761"/>
                  </a:lnTo>
                  <a:lnTo>
                    <a:pt x="734317" y="967279"/>
                  </a:lnTo>
                  <a:lnTo>
                    <a:pt x="675293" y="959731"/>
                  </a:lnTo>
                  <a:lnTo>
                    <a:pt x="617796" y="950192"/>
                  </a:lnTo>
                  <a:lnTo>
                    <a:pt x="561966" y="938735"/>
                  </a:lnTo>
                  <a:lnTo>
                    <a:pt x="507940" y="925434"/>
                  </a:lnTo>
                  <a:lnTo>
                    <a:pt x="455857" y="910363"/>
                  </a:lnTo>
                  <a:lnTo>
                    <a:pt x="405856" y="893595"/>
                  </a:lnTo>
                  <a:lnTo>
                    <a:pt x="358077" y="875205"/>
                  </a:lnTo>
                  <a:lnTo>
                    <a:pt x="312656" y="855265"/>
                  </a:lnTo>
                  <a:lnTo>
                    <a:pt x="269734" y="833850"/>
                  </a:lnTo>
                  <a:lnTo>
                    <a:pt x="229448" y="811033"/>
                  </a:lnTo>
                  <a:lnTo>
                    <a:pt x="191938" y="786888"/>
                  </a:lnTo>
                  <a:lnTo>
                    <a:pt x="157342" y="761489"/>
                  </a:lnTo>
                  <a:lnTo>
                    <a:pt x="125799" y="734910"/>
                  </a:lnTo>
                  <a:lnTo>
                    <a:pt x="97447" y="707224"/>
                  </a:lnTo>
                  <a:lnTo>
                    <a:pt x="50873" y="648826"/>
                  </a:lnTo>
                  <a:lnTo>
                    <a:pt x="18730" y="586886"/>
                  </a:lnTo>
                  <a:lnTo>
                    <a:pt x="2127" y="521993"/>
                  </a:lnTo>
                  <a:lnTo>
                    <a:pt x="0" y="488623"/>
                  </a:lnTo>
                  <a:lnTo>
                    <a:pt x="2127" y="455253"/>
                  </a:lnTo>
                  <a:lnTo>
                    <a:pt x="18730" y="390358"/>
                  </a:lnTo>
                  <a:lnTo>
                    <a:pt x="50873" y="328417"/>
                  </a:lnTo>
                  <a:lnTo>
                    <a:pt x="97447" y="270017"/>
                  </a:lnTo>
                  <a:lnTo>
                    <a:pt x="125799" y="242330"/>
                  </a:lnTo>
                  <a:lnTo>
                    <a:pt x="157342" y="215750"/>
                  </a:lnTo>
                  <a:lnTo>
                    <a:pt x="191938" y="190351"/>
                  </a:lnTo>
                  <a:lnTo>
                    <a:pt x="229448" y="166205"/>
                  </a:lnTo>
                  <a:lnTo>
                    <a:pt x="269734" y="143388"/>
                  </a:lnTo>
                  <a:lnTo>
                    <a:pt x="312656" y="121973"/>
                  </a:lnTo>
                  <a:lnTo>
                    <a:pt x="358077" y="102032"/>
                  </a:lnTo>
                  <a:lnTo>
                    <a:pt x="405856" y="83641"/>
                  </a:lnTo>
                  <a:lnTo>
                    <a:pt x="455857" y="66873"/>
                  </a:lnTo>
                  <a:lnTo>
                    <a:pt x="507940" y="51802"/>
                  </a:lnTo>
                  <a:lnTo>
                    <a:pt x="561966" y="38501"/>
                  </a:lnTo>
                  <a:lnTo>
                    <a:pt x="617796" y="27044"/>
                  </a:lnTo>
                  <a:lnTo>
                    <a:pt x="675293" y="17504"/>
                  </a:lnTo>
                  <a:lnTo>
                    <a:pt x="734317" y="9957"/>
                  </a:lnTo>
                  <a:lnTo>
                    <a:pt x="794729" y="4474"/>
                  </a:lnTo>
                  <a:lnTo>
                    <a:pt x="856392" y="1130"/>
                  </a:lnTo>
                  <a:lnTo>
                    <a:pt x="91916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98849" y="1306480"/>
              <a:ext cx="2382520" cy="1254760"/>
            </a:xfrm>
            <a:custGeom>
              <a:avLst/>
              <a:gdLst/>
              <a:ahLst/>
              <a:cxnLst/>
              <a:rect l="l" t="t" r="r" b="b"/>
              <a:pathLst>
                <a:path w="2382520" h="1254760">
                  <a:moveTo>
                    <a:pt x="1191227" y="0"/>
                  </a:moveTo>
                  <a:lnTo>
                    <a:pt x="1252370" y="818"/>
                  </a:lnTo>
                  <a:lnTo>
                    <a:pt x="1312728" y="3248"/>
                  </a:lnTo>
                  <a:lnTo>
                    <a:pt x="1372225" y="7248"/>
                  </a:lnTo>
                  <a:lnTo>
                    <a:pt x="1430786" y="12780"/>
                  </a:lnTo>
                  <a:lnTo>
                    <a:pt x="1488335" y="19803"/>
                  </a:lnTo>
                  <a:lnTo>
                    <a:pt x="1544796" y="28277"/>
                  </a:lnTo>
                  <a:lnTo>
                    <a:pt x="1600093" y="38162"/>
                  </a:lnTo>
                  <a:lnTo>
                    <a:pt x="1654150" y="49418"/>
                  </a:lnTo>
                  <a:lnTo>
                    <a:pt x="1706892" y="62006"/>
                  </a:lnTo>
                  <a:lnTo>
                    <a:pt x="1758243" y="75885"/>
                  </a:lnTo>
                  <a:lnTo>
                    <a:pt x="1808126" y="91016"/>
                  </a:lnTo>
                  <a:lnTo>
                    <a:pt x="1856466" y="107358"/>
                  </a:lnTo>
                  <a:lnTo>
                    <a:pt x="1903187" y="124872"/>
                  </a:lnTo>
                  <a:lnTo>
                    <a:pt x="1948214" y="143518"/>
                  </a:lnTo>
                  <a:lnTo>
                    <a:pt x="1991470" y="163256"/>
                  </a:lnTo>
                  <a:lnTo>
                    <a:pt x="2032880" y="184046"/>
                  </a:lnTo>
                  <a:lnTo>
                    <a:pt x="2072368" y="205847"/>
                  </a:lnTo>
                  <a:lnTo>
                    <a:pt x="2109857" y="228621"/>
                  </a:lnTo>
                  <a:lnTo>
                    <a:pt x="2145273" y="252327"/>
                  </a:lnTo>
                  <a:lnTo>
                    <a:pt x="2178539" y="276925"/>
                  </a:lnTo>
                  <a:lnTo>
                    <a:pt x="2209580" y="302375"/>
                  </a:lnTo>
                  <a:lnTo>
                    <a:pt x="2238319" y="328638"/>
                  </a:lnTo>
                  <a:lnTo>
                    <a:pt x="2288590" y="383441"/>
                  </a:lnTo>
                  <a:lnTo>
                    <a:pt x="2328746" y="441014"/>
                  </a:lnTo>
                  <a:lnTo>
                    <a:pt x="2358180" y="501039"/>
                  </a:lnTo>
                  <a:lnTo>
                    <a:pt x="2376285" y="563195"/>
                  </a:lnTo>
                  <a:lnTo>
                    <a:pt x="2382455" y="627163"/>
                  </a:lnTo>
                  <a:lnTo>
                    <a:pt x="2380900" y="659353"/>
                  </a:lnTo>
                  <a:lnTo>
                    <a:pt x="2368687" y="722454"/>
                  </a:lnTo>
                  <a:lnTo>
                    <a:pt x="2344841" y="783583"/>
                  </a:lnTo>
                  <a:lnTo>
                    <a:pt x="2309971" y="842421"/>
                  </a:lnTo>
                  <a:lnTo>
                    <a:pt x="2264681" y="898648"/>
                  </a:lnTo>
                  <a:lnTo>
                    <a:pt x="2209580" y="951945"/>
                  </a:lnTo>
                  <a:lnTo>
                    <a:pt x="2178539" y="977395"/>
                  </a:lnTo>
                  <a:lnTo>
                    <a:pt x="2145273" y="1001993"/>
                  </a:lnTo>
                  <a:lnTo>
                    <a:pt x="2109857" y="1025698"/>
                  </a:lnTo>
                  <a:lnTo>
                    <a:pt x="2072368" y="1048471"/>
                  </a:lnTo>
                  <a:lnTo>
                    <a:pt x="2032880" y="1070273"/>
                  </a:lnTo>
                  <a:lnTo>
                    <a:pt x="1991470" y="1091062"/>
                  </a:lnTo>
                  <a:lnTo>
                    <a:pt x="1948214" y="1110799"/>
                  </a:lnTo>
                  <a:lnTo>
                    <a:pt x="1903187" y="1129445"/>
                  </a:lnTo>
                  <a:lnTo>
                    <a:pt x="1856466" y="1146959"/>
                  </a:lnTo>
                  <a:lnTo>
                    <a:pt x="1808126" y="1163301"/>
                  </a:lnTo>
                  <a:lnTo>
                    <a:pt x="1758243" y="1178431"/>
                  </a:lnTo>
                  <a:lnTo>
                    <a:pt x="1706892" y="1192310"/>
                  </a:lnTo>
                  <a:lnTo>
                    <a:pt x="1654150" y="1204898"/>
                  </a:lnTo>
                  <a:lnTo>
                    <a:pt x="1600093" y="1216154"/>
                  </a:lnTo>
                  <a:lnTo>
                    <a:pt x="1544796" y="1226039"/>
                  </a:lnTo>
                  <a:lnTo>
                    <a:pt x="1488335" y="1234512"/>
                  </a:lnTo>
                  <a:lnTo>
                    <a:pt x="1430786" y="1241535"/>
                  </a:lnTo>
                  <a:lnTo>
                    <a:pt x="1372225" y="1247066"/>
                  </a:lnTo>
                  <a:lnTo>
                    <a:pt x="1312728" y="1251067"/>
                  </a:lnTo>
                  <a:lnTo>
                    <a:pt x="1252370" y="1253496"/>
                  </a:lnTo>
                  <a:lnTo>
                    <a:pt x="1191227" y="1254315"/>
                  </a:lnTo>
                  <a:lnTo>
                    <a:pt x="1130084" y="1253496"/>
                  </a:lnTo>
                  <a:lnTo>
                    <a:pt x="1069726" y="1251067"/>
                  </a:lnTo>
                  <a:lnTo>
                    <a:pt x="1010228" y="1247066"/>
                  </a:lnTo>
                  <a:lnTo>
                    <a:pt x="951667" y="1241535"/>
                  </a:lnTo>
                  <a:lnTo>
                    <a:pt x="894118" y="1234512"/>
                  </a:lnTo>
                  <a:lnTo>
                    <a:pt x="837657" y="1226039"/>
                  </a:lnTo>
                  <a:lnTo>
                    <a:pt x="782360" y="1216154"/>
                  </a:lnTo>
                  <a:lnTo>
                    <a:pt x="728303" y="1204898"/>
                  </a:lnTo>
                  <a:lnTo>
                    <a:pt x="675561" y="1192310"/>
                  </a:lnTo>
                  <a:lnTo>
                    <a:pt x="624210" y="1178431"/>
                  </a:lnTo>
                  <a:lnTo>
                    <a:pt x="574327" y="1163301"/>
                  </a:lnTo>
                  <a:lnTo>
                    <a:pt x="525987" y="1146959"/>
                  </a:lnTo>
                  <a:lnTo>
                    <a:pt x="479266" y="1129445"/>
                  </a:lnTo>
                  <a:lnTo>
                    <a:pt x="434239" y="1110799"/>
                  </a:lnTo>
                  <a:lnTo>
                    <a:pt x="390983" y="1091062"/>
                  </a:lnTo>
                  <a:lnTo>
                    <a:pt x="349573" y="1070273"/>
                  </a:lnTo>
                  <a:lnTo>
                    <a:pt x="310085" y="1048471"/>
                  </a:lnTo>
                  <a:lnTo>
                    <a:pt x="272596" y="1025698"/>
                  </a:lnTo>
                  <a:lnTo>
                    <a:pt x="237180" y="1001993"/>
                  </a:lnTo>
                  <a:lnTo>
                    <a:pt x="203914" y="977395"/>
                  </a:lnTo>
                  <a:lnTo>
                    <a:pt x="172874" y="951945"/>
                  </a:lnTo>
                  <a:lnTo>
                    <a:pt x="144135" y="925683"/>
                  </a:lnTo>
                  <a:lnTo>
                    <a:pt x="93864" y="870881"/>
                  </a:lnTo>
                  <a:lnTo>
                    <a:pt x="53708" y="813308"/>
                  </a:lnTo>
                  <a:lnTo>
                    <a:pt x="24274" y="753285"/>
                  </a:lnTo>
                  <a:lnTo>
                    <a:pt x="6169" y="691130"/>
                  </a:lnTo>
                  <a:lnTo>
                    <a:pt x="0" y="627163"/>
                  </a:lnTo>
                  <a:lnTo>
                    <a:pt x="1555" y="594972"/>
                  </a:lnTo>
                  <a:lnTo>
                    <a:pt x="13768" y="531870"/>
                  </a:lnTo>
                  <a:lnTo>
                    <a:pt x="37613" y="470740"/>
                  </a:lnTo>
                  <a:lnTo>
                    <a:pt x="72484" y="411901"/>
                  </a:lnTo>
                  <a:lnTo>
                    <a:pt x="117773" y="355673"/>
                  </a:lnTo>
                  <a:lnTo>
                    <a:pt x="172874" y="302375"/>
                  </a:lnTo>
                  <a:lnTo>
                    <a:pt x="203914" y="276925"/>
                  </a:lnTo>
                  <a:lnTo>
                    <a:pt x="237180" y="252327"/>
                  </a:lnTo>
                  <a:lnTo>
                    <a:pt x="272596" y="228621"/>
                  </a:lnTo>
                  <a:lnTo>
                    <a:pt x="310085" y="205847"/>
                  </a:lnTo>
                  <a:lnTo>
                    <a:pt x="349573" y="184046"/>
                  </a:lnTo>
                  <a:lnTo>
                    <a:pt x="390983" y="163256"/>
                  </a:lnTo>
                  <a:lnTo>
                    <a:pt x="434239" y="143518"/>
                  </a:lnTo>
                  <a:lnTo>
                    <a:pt x="479266" y="124872"/>
                  </a:lnTo>
                  <a:lnTo>
                    <a:pt x="525987" y="107358"/>
                  </a:lnTo>
                  <a:lnTo>
                    <a:pt x="574327" y="91016"/>
                  </a:lnTo>
                  <a:lnTo>
                    <a:pt x="624210" y="75885"/>
                  </a:lnTo>
                  <a:lnTo>
                    <a:pt x="675561" y="62006"/>
                  </a:lnTo>
                  <a:lnTo>
                    <a:pt x="728303" y="49418"/>
                  </a:lnTo>
                  <a:lnTo>
                    <a:pt x="782360" y="38162"/>
                  </a:lnTo>
                  <a:lnTo>
                    <a:pt x="837657" y="28277"/>
                  </a:lnTo>
                  <a:lnTo>
                    <a:pt x="894118" y="19803"/>
                  </a:lnTo>
                  <a:lnTo>
                    <a:pt x="951667" y="12780"/>
                  </a:lnTo>
                  <a:lnTo>
                    <a:pt x="1010228" y="7248"/>
                  </a:lnTo>
                  <a:lnTo>
                    <a:pt x="1069726" y="3248"/>
                  </a:lnTo>
                  <a:lnTo>
                    <a:pt x="1130084" y="818"/>
                  </a:lnTo>
                  <a:lnTo>
                    <a:pt x="1191227" y="0"/>
                  </a:lnTo>
                  <a:close/>
                </a:path>
                <a:path w="2382520" h="1254760">
                  <a:moveTo>
                    <a:pt x="230530" y="682795"/>
                  </a:moveTo>
                  <a:lnTo>
                    <a:pt x="339914" y="644745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93347" y="1933273"/>
              <a:ext cx="81280" cy="60325"/>
            </a:xfrm>
            <a:custGeom>
              <a:avLst/>
              <a:gdLst/>
              <a:ahLst/>
              <a:cxnLst/>
              <a:rect l="l" t="t" r="r" b="b"/>
              <a:pathLst>
                <a:path w="81280" h="60325">
                  <a:moveTo>
                    <a:pt x="0" y="0"/>
                  </a:moveTo>
                  <a:lnTo>
                    <a:pt x="10881" y="13089"/>
                  </a:lnTo>
                  <a:lnTo>
                    <a:pt x="18000" y="27488"/>
                  </a:lnTo>
                  <a:lnTo>
                    <a:pt x="21355" y="43196"/>
                  </a:lnTo>
                  <a:lnTo>
                    <a:pt x="20946" y="60215"/>
                  </a:lnTo>
                  <a:lnTo>
                    <a:pt x="80720" y="56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53099" y="1453253"/>
              <a:ext cx="97042" cy="10319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2158" y="1542889"/>
              <a:ext cx="151527" cy="10189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54792" y="2116493"/>
              <a:ext cx="164060" cy="73663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278805" y="1827542"/>
              <a:ext cx="139700" cy="6985"/>
            </a:xfrm>
            <a:custGeom>
              <a:avLst/>
              <a:gdLst/>
              <a:ahLst/>
              <a:cxnLst/>
              <a:rect l="l" t="t" r="r" b="b"/>
              <a:pathLst>
                <a:path w="139700" h="6985">
                  <a:moveTo>
                    <a:pt x="139231" y="0"/>
                  </a:moveTo>
                  <a:lnTo>
                    <a:pt x="0" y="679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41471" y="1800695"/>
              <a:ext cx="76200" cy="64135"/>
            </a:xfrm>
            <a:custGeom>
              <a:avLst/>
              <a:gdLst/>
              <a:ahLst/>
              <a:cxnLst/>
              <a:rect l="l" t="t" r="r" b="b"/>
              <a:pathLst>
                <a:path w="76200" h="64135">
                  <a:moveTo>
                    <a:pt x="72737" y="0"/>
                  </a:moveTo>
                  <a:lnTo>
                    <a:pt x="0" y="35465"/>
                  </a:lnTo>
                  <a:lnTo>
                    <a:pt x="75845" y="63673"/>
                  </a:lnTo>
                  <a:lnTo>
                    <a:pt x="69098" y="48047"/>
                  </a:lnTo>
                  <a:lnTo>
                    <a:pt x="66331" y="32226"/>
                  </a:lnTo>
                  <a:lnTo>
                    <a:pt x="67544" y="16210"/>
                  </a:lnTo>
                  <a:lnTo>
                    <a:pt x="7273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99754" y="1633628"/>
              <a:ext cx="0" cy="92710"/>
            </a:xfrm>
            <a:custGeom>
              <a:avLst/>
              <a:gdLst/>
              <a:ahLst/>
              <a:cxnLst/>
              <a:rect l="l" t="t" r="r" b="b"/>
              <a:pathLst>
                <a:path w="0" h="92710">
                  <a:moveTo>
                    <a:pt x="0" y="92184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667878" y="1596249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31875" y="0"/>
                  </a:moveTo>
                  <a:lnTo>
                    <a:pt x="0" y="74376"/>
                  </a:lnTo>
                  <a:lnTo>
                    <a:pt x="15937" y="68400"/>
                  </a:lnTo>
                  <a:lnTo>
                    <a:pt x="31875" y="66408"/>
                  </a:lnTo>
                  <a:lnTo>
                    <a:pt x="47813" y="68400"/>
                  </a:lnTo>
                  <a:lnTo>
                    <a:pt x="63751" y="74376"/>
                  </a:lnTo>
                  <a:lnTo>
                    <a:pt x="318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44927" y="1856212"/>
              <a:ext cx="185700" cy="6386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2889252" y="1469009"/>
              <a:ext cx="149860" cy="0"/>
            </a:xfrm>
            <a:custGeom>
              <a:avLst/>
              <a:gdLst/>
              <a:ahLst/>
              <a:cxnLst/>
              <a:rect l="l" t="t" r="r" b="b"/>
              <a:pathLst>
                <a:path w="149860" h="0">
                  <a:moveTo>
                    <a:pt x="0" y="0"/>
                  </a:moveTo>
                  <a:lnTo>
                    <a:pt x="149669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001926" y="1437136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4">
                  <a:moveTo>
                    <a:pt x="0" y="0"/>
                  </a:moveTo>
                  <a:lnTo>
                    <a:pt x="5976" y="15937"/>
                  </a:lnTo>
                  <a:lnTo>
                    <a:pt x="7968" y="31875"/>
                  </a:lnTo>
                  <a:lnTo>
                    <a:pt x="5976" y="47813"/>
                  </a:lnTo>
                  <a:lnTo>
                    <a:pt x="0" y="63751"/>
                  </a:lnTo>
                  <a:lnTo>
                    <a:pt x="74377" y="31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889257" y="1588535"/>
              <a:ext cx="149225" cy="0"/>
            </a:xfrm>
            <a:custGeom>
              <a:avLst/>
              <a:gdLst/>
              <a:ahLst/>
              <a:cxnLst/>
              <a:rect l="l" t="t" r="r" b="b"/>
              <a:pathLst>
                <a:path w="149225" h="0">
                  <a:moveTo>
                    <a:pt x="0" y="0"/>
                  </a:moveTo>
                  <a:lnTo>
                    <a:pt x="148977" y="0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01230" y="1556658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4">
                  <a:moveTo>
                    <a:pt x="0" y="0"/>
                  </a:moveTo>
                  <a:lnTo>
                    <a:pt x="5976" y="15938"/>
                  </a:lnTo>
                  <a:lnTo>
                    <a:pt x="7968" y="31876"/>
                  </a:lnTo>
                  <a:lnTo>
                    <a:pt x="5976" y="47815"/>
                  </a:lnTo>
                  <a:lnTo>
                    <a:pt x="0" y="63753"/>
                  </a:lnTo>
                  <a:lnTo>
                    <a:pt x="74377" y="318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1241256" y="1718303"/>
            <a:ext cx="906780" cy="81343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ctr" marL="245110" marR="240029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Permanent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replicas</a:t>
            </a:r>
            <a:endParaRPr sz="6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8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Server-initiated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replicas</a:t>
            </a:r>
            <a:endParaRPr sz="650">
              <a:latin typeface="Arial"/>
              <a:cs typeface="Arial"/>
            </a:endParaRPr>
          </a:p>
          <a:p>
            <a:pPr algn="ctr" marL="28575" marR="20955">
              <a:lnSpc>
                <a:spcPct val="211100"/>
              </a:lnSpc>
              <a:spcBef>
                <a:spcPts val="8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Client-initiated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replicas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Clients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6713" y="3331252"/>
            <a:ext cx="67754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manent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replicas</a:t>
            </a:r>
            <a:endParaRPr sz="600">
              <a:latin typeface="Arial"/>
              <a:cs typeface="Arial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3124126" y="1383542"/>
            <a:ext cx="1000125" cy="2647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07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Server-initiated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replication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Client-initiated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replication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0962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Content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replication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and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placement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929764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Server-initiated replicas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177443" y="842773"/>
            <a:ext cx="1918335" cy="982344"/>
            <a:chOff x="1177443" y="842773"/>
            <a:chExt cx="1918335" cy="982344"/>
          </a:xfrm>
        </p:grpSpPr>
        <p:sp>
          <p:nvSpPr>
            <p:cNvPr id="5" name="object 5"/>
            <p:cNvSpPr/>
            <p:nvPr/>
          </p:nvSpPr>
          <p:spPr>
            <a:xfrm>
              <a:off x="1180301" y="1164518"/>
              <a:ext cx="1576705" cy="652780"/>
            </a:xfrm>
            <a:custGeom>
              <a:avLst/>
              <a:gdLst/>
              <a:ahLst/>
              <a:cxnLst/>
              <a:rect l="l" t="t" r="r" b="b"/>
              <a:pathLst>
                <a:path w="1576705" h="652780">
                  <a:moveTo>
                    <a:pt x="896400" y="119517"/>
                  </a:moveTo>
                  <a:lnTo>
                    <a:pt x="942845" y="128935"/>
                  </a:lnTo>
                  <a:lnTo>
                    <a:pt x="980841" y="154592"/>
                  </a:lnTo>
                  <a:lnTo>
                    <a:pt x="1006496" y="192593"/>
                  </a:lnTo>
                  <a:lnTo>
                    <a:pt x="1015913" y="239042"/>
                  </a:lnTo>
                  <a:lnTo>
                    <a:pt x="1006496" y="285486"/>
                  </a:lnTo>
                  <a:lnTo>
                    <a:pt x="980841" y="323484"/>
                  </a:lnTo>
                  <a:lnTo>
                    <a:pt x="942845" y="349140"/>
                  </a:lnTo>
                  <a:lnTo>
                    <a:pt x="896400" y="358558"/>
                  </a:lnTo>
                  <a:lnTo>
                    <a:pt x="849952" y="349140"/>
                  </a:lnTo>
                  <a:lnTo>
                    <a:pt x="811952" y="323484"/>
                  </a:lnTo>
                  <a:lnTo>
                    <a:pt x="786296" y="285486"/>
                  </a:lnTo>
                  <a:lnTo>
                    <a:pt x="776879" y="239042"/>
                  </a:lnTo>
                  <a:lnTo>
                    <a:pt x="786296" y="192593"/>
                  </a:lnTo>
                  <a:lnTo>
                    <a:pt x="811952" y="154592"/>
                  </a:lnTo>
                  <a:lnTo>
                    <a:pt x="849952" y="128935"/>
                  </a:lnTo>
                  <a:lnTo>
                    <a:pt x="896400" y="119517"/>
                  </a:lnTo>
                  <a:close/>
                </a:path>
                <a:path w="1576705" h="652780">
                  <a:moveTo>
                    <a:pt x="717121" y="0"/>
                  </a:moveTo>
                  <a:lnTo>
                    <a:pt x="825030" y="135633"/>
                  </a:lnTo>
                </a:path>
                <a:path w="1576705" h="652780">
                  <a:moveTo>
                    <a:pt x="149397" y="482864"/>
                  </a:moveTo>
                  <a:lnTo>
                    <a:pt x="182376" y="489550"/>
                  </a:lnTo>
                  <a:lnTo>
                    <a:pt x="209355" y="507765"/>
                  </a:lnTo>
                  <a:lnTo>
                    <a:pt x="227570" y="534744"/>
                  </a:lnTo>
                  <a:lnTo>
                    <a:pt x="234256" y="567723"/>
                  </a:lnTo>
                  <a:lnTo>
                    <a:pt x="227570" y="600698"/>
                  </a:lnTo>
                  <a:lnTo>
                    <a:pt x="209355" y="627676"/>
                  </a:lnTo>
                  <a:lnTo>
                    <a:pt x="182376" y="645891"/>
                  </a:lnTo>
                  <a:lnTo>
                    <a:pt x="149397" y="652578"/>
                  </a:lnTo>
                  <a:lnTo>
                    <a:pt x="116420" y="645891"/>
                  </a:lnTo>
                  <a:lnTo>
                    <a:pt x="89440" y="627676"/>
                  </a:lnTo>
                  <a:lnTo>
                    <a:pt x="71224" y="600698"/>
                  </a:lnTo>
                  <a:lnTo>
                    <a:pt x="64538" y="567723"/>
                  </a:lnTo>
                  <a:lnTo>
                    <a:pt x="71224" y="534744"/>
                  </a:lnTo>
                  <a:lnTo>
                    <a:pt x="89440" y="507765"/>
                  </a:lnTo>
                  <a:lnTo>
                    <a:pt x="116420" y="489550"/>
                  </a:lnTo>
                  <a:lnTo>
                    <a:pt x="149397" y="482864"/>
                  </a:lnTo>
                  <a:close/>
                </a:path>
                <a:path w="1576705" h="652780">
                  <a:moveTo>
                    <a:pt x="0" y="388435"/>
                  </a:moveTo>
                  <a:lnTo>
                    <a:pt x="94193" y="501060"/>
                  </a:lnTo>
                </a:path>
                <a:path w="1576705" h="652780">
                  <a:moveTo>
                    <a:pt x="276420" y="567723"/>
                  </a:moveTo>
                  <a:lnTo>
                    <a:pt x="1576135" y="56772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19338" y="1700359"/>
              <a:ext cx="74380" cy="6375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19448" y="1700359"/>
              <a:ext cx="74377" cy="63756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370541" y="1042978"/>
              <a:ext cx="458470" cy="512445"/>
            </a:xfrm>
            <a:custGeom>
              <a:avLst/>
              <a:gdLst/>
              <a:ahLst/>
              <a:cxnLst/>
              <a:rect l="l" t="t" r="r" b="b"/>
              <a:pathLst>
                <a:path w="458469" h="512444">
                  <a:moveTo>
                    <a:pt x="0" y="0"/>
                  </a:moveTo>
                  <a:lnTo>
                    <a:pt x="458111" y="512001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45622" y="1015118"/>
              <a:ext cx="73344" cy="7668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80227" y="1506154"/>
              <a:ext cx="73354" cy="7668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419338" y="1015118"/>
              <a:ext cx="1404620" cy="687705"/>
            </a:xfrm>
            <a:custGeom>
              <a:avLst/>
              <a:gdLst/>
              <a:ahLst/>
              <a:cxnLst/>
              <a:rect l="l" t="t" r="r" b="b"/>
              <a:pathLst>
                <a:path w="1404620" h="687705">
                  <a:moveTo>
                    <a:pt x="0" y="687238"/>
                  </a:moveTo>
                  <a:lnTo>
                    <a:pt x="627481" y="418318"/>
                  </a:lnTo>
                  <a:lnTo>
                    <a:pt x="1374487" y="657360"/>
                  </a:lnTo>
                </a:path>
                <a:path w="1404620" h="687705">
                  <a:moveTo>
                    <a:pt x="866516" y="0"/>
                  </a:moveTo>
                  <a:lnTo>
                    <a:pt x="687240" y="358556"/>
                  </a:lnTo>
                  <a:lnTo>
                    <a:pt x="1404360" y="627483"/>
                  </a:lnTo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03222" y="1552954"/>
              <a:ext cx="89535" cy="67310"/>
            </a:xfrm>
            <a:custGeom>
              <a:avLst/>
              <a:gdLst/>
              <a:ahLst/>
              <a:cxnLst/>
              <a:rect l="l" t="t" r="r" b="b"/>
              <a:pathLst>
                <a:path w="89535" h="67309">
                  <a:moveTo>
                    <a:pt x="89387" y="0"/>
                  </a:moveTo>
                  <a:lnTo>
                    <a:pt x="0" y="66943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91169" y="1580204"/>
              <a:ext cx="244319" cy="24431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23473" y="842773"/>
              <a:ext cx="174980" cy="174991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1048078" y="1426049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Client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09782" y="1396172"/>
            <a:ext cx="44767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with 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copy</a:t>
            </a:r>
            <a:r>
              <a:rPr dirty="0" sz="650" spc="-2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of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F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54834" y="1336410"/>
            <a:ext cx="819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P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30501" y="1455935"/>
            <a:ext cx="914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Q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82435" y="1665092"/>
            <a:ext cx="1714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650" spc="-5">
                <a:solidFill>
                  <a:srgbClr val="231F20"/>
                </a:solidFill>
                <a:latin typeface="Helvetica"/>
                <a:cs typeface="Helvetica"/>
              </a:rPr>
              <a:t>C</a:t>
            </a:r>
            <a:r>
              <a:rPr dirty="0" baseline="-11111" sz="750" spc="-7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endParaRPr baseline="-11111" sz="750">
              <a:latin typeface="Helvetica"/>
              <a:cs typeface="Helvetic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4594" y="487283"/>
            <a:ext cx="3202305" cy="6819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Counting access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requests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clients</a:t>
            </a:r>
            <a:endParaRPr sz="1200">
              <a:latin typeface="Arial"/>
              <a:cs typeface="Arial"/>
            </a:endParaRPr>
          </a:p>
          <a:p>
            <a:pPr marL="2100580">
              <a:lnSpc>
                <a:spcPct val="100000"/>
              </a:lnSpc>
              <a:spcBef>
                <a:spcPts val="1030"/>
              </a:spcBef>
            </a:pPr>
            <a:r>
              <a:rPr dirty="0" sz="650" spc="-5">
                <a:solidFill>
                  <a:srgbClr val="231F20"/>
                </a:solidFill>
                <a:latin typeface="Helvetica"/>
                <a:cs typeface="Helvetica"/>
              </a:rPr>
              <a:t>C</a:t>
            </a:r>
            <a:r>
              <a:rPr dirty="0" baseline="-11111" sz="750" spc="-7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endParaRPr baseline="-11111" sz="750">
              <a:latin typeface="Helvetica"/>
              <a:cs typeface="Helvetica"/>
            </a:endParaRPr>
          </a:p>
          <a:p>
            <a:pPr marL="1144270" marR="1510665">
              <a:lnSpc>
                <a:spcPts val="740"/>
              </a:lnSpc>
              <a:spcBef>
                <a:spcPts val="455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without 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copy</a:t>
            </a:r>
            <a:r>
              <a:rPr dirty="0" sz="650" spc="-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of</a:t>
            </a:r>
            <a:r>
              <a:rPr dirty="0" sz="650" spc="-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>
                <a:solidFill>
                  <a:srgbClr val="231F20"/>
                </a:solidFill>
                <a:latin typeface="Helvetica"/>
                <a:cs typeface="Helvetica"/>
              </a:rPr>
              <a:t>file</a:t>
            </a:r>
            <a:r>
              <a:rPr dirty="0" sz="650" spc="-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F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422620" y="1911697"/>
            <a:ext cx="1435735" cy="231775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 marR="30480">
              <a:lnSpc>
                <a:spcPct val="105600"/>
              </a:lnSpc>
              <a:spcBef>
                <a:spcPts val="7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Server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Q</a:t>
            </a: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counts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access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from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Helvetica"/>
                <a:cs typeface="Helvetica"/>
              </a:rPr>
              <a:t>C</a:t>
            </a:r>
            <a:r>
              <a:rPr dirty="0" baseline="-11111" sz="750" spc="-7">
                <a:solidFill>
                  <a:srgbClr val="231F20"/>
                </a:solidFill>
                <a:latin typeface="Helvetica"/>
                <a:cs typeface="Helvetica"/>
              </a:rPr>
              <a:t>1</a:t>
            </a:r>
            <a:r>
              <a:rPr dirty="0" baseline="-11111" sz="750" spc="-7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and  </a:t>
            </a:r>
            <a:r>
              <a:rPr dirty="0" baseline="8547" sz="975" spc="-7">
                <a:solidFill>
                  <a:srgbClr val="231F20"/>
                </a:solidFill>
                <a:latin typeface="Helvetica"/>
                <a:cs typeface="Helvetica"/>
              </a:rPr>
              <a:t>C</a:t>
            </a:r>
            <a:r>
              <a:rPr dirty="0" sz="500" spc="-5">
                <a:solidFill>
                  <a:srgbClr val="231F20"/>
                </a:solidFill>
                <a:latin typeface="Helvetica"/>
                <a:cs typeface="Helvetica"/>
              </a:rPr>
              <a:t>2</a:t>
            </a:r>
            <a:r>
              <a:rPr dirty="0" sz="500" spc="1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baseline="8547" sz="975" spc="7">
                <a:solidFill>
                  <a:srgbClr val="231F20"/>
                </a:solidFill>
                <a:latin typeface="Helvetica"/>
                <a:cs typeface="Helvetica"/>
              </a:rPr>
              <a:t>as</a:t>
            </a:r>
            <a:r>
              <a:rPr dirty="0" baseline="8547" sz="975" spc="-7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baseline="8547" sz="975">
                <a:solidFill>
                  <a:srgbClr val="231F20"/>
                </a:solidFill>
                <a:latin typeface="Helvetica"/>
                <a:cs typeface="Helvetica"/>
              </a:rPr>
              <a:t>if</a:t>
            </a:r>
            <a:r>
              <a:rPr dirty="0" baseline="8547" sz="975" spc="-7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baseline="8547" sz="975" spc="7">
                <a:solidFill>
                  <a:srgbClr val="231F20"/>
                </a:solidFill>
                <a:latin typeface="Helvetica"/>
                <a:cs typeface="Helvetica"/>
              </a:rPr>
              <a:t>they</a:t>
            </a:r>
            <a:r>
              <a:rPr dirty="0" baseline="8547" sz="97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baseline="8547" sz="975" spc="7">
                <a:solidFill>
                  <a:srgbClr val="231F20"/>
                </a:solidFill>
                <a:latin typeface="Helvetica"/>
                <a:cs typeface="Helvetica"/>
              </a:rPr>
              <a:t>would</a:t>
            </a:r>
            <a:r>
              <a:rPr dirty="0" baseline="8547" sz="975" spc="-7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baseline="8547" sz="975" spc="7">
                <a:solidFill>
                  <a:srgbClr val="231F20"/>
                </a:solidFill>
                <a:latin typeface="Helvetica"/>
                <a:cs typeface="Helvetica"/>
              </a:rPr>
              <a:t>come</a:t>
            </a:r>
            <a:r>
              <a:rPr dirty="0" baseline="8547" sz="97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baseline="8547" sz="975" spc="7">
                <a:solidFill>
                  <a:srgbClr val="231F20"/>
                </a:solidFill>
                <a:latin typeface="Helvetica"/>
                <a:cs typeface="Helvetica"/>
              </a:rPr>
              <a:t>from</a:t>
            </a:r>
            <a:r>
              <a:rPr dirty="0" baseline="8547" sz="975" spc="-7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baseline="8547" sz="975" spc="7">
                <a:solidFill>
                  <a:srgbClr val="231F20"/>
                </a:solidFill>
                <a:latin typeface="Helvetica"/>
                <a:cs typeface="Helvetica"/>
              </a:rPr>
              <a:t>P</a:t>
            </a:r>
            <a:endParaRPr baseline="8547" sz="975">
              <a:latin typeface="Helvetica"/>
              <a:cs typeface="Helvetic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987061" y="1521512"/>
            <a:ext cx="1195705" cy="390525"/>
          </a:xfrm>
          <a:custGeom>
            <a:avLst/>
            <a:gdLst/>
            <a:ahLst/>
            <a:cxnLst/>
            <a:rect l="l" t="t" r="r" b="b"/>
            <a:pathLst>
              <a:path w="1195705" h="390525">
                <a:moveTo>
                  <a:pt x="0" y="390008"/>
                </a:moveTo>
                <a:lnTo>
                  <a:pt x="323954" y="0"/>
                </a:lnTo>
              </a:path>
              <a:path w="1195705" h="390525">
                <a:moveTo>
                  <a:pt x="1195199" y="270484"/>
                </a:moveTo>
                <a:lnTo>
                  <a:pt x="956414" y="193254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199434" y="1724853"/>
            <a:ext cx="2362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File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Helvetica"/>
                <a:cs typeface="Helvetica"/>
              </a:rPr>
              <a:t>F</a:t>
            </a:r>
            <a:endParaRPr sz="650">
              <a:latin typeface="Helvetica"/>
              <a:cs typeface="Helvetic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31304" y="2338799"/>
            <a:ext cx="3790315" cy="6330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 marR="304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5">
                <a:latin typeface="Arial"/>
                <a:cs typeface="Arial"/>
              </a:rPr>
              <a:t>Keep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track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counts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aggregated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considering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closest to requesting clients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Number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drops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below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threshold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drop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endParaRPr sz="1000">
              <a:latin typeface="Arial"/>
              <a:cs typeface="Arial"/>
            </a:endParaRPr>
          </a:p>
          <a:p>
            <a:pPr marL="205740" indent="-168910">
              <a:lnSpc>
                <a:spcPts val="1200"/>
              </a:lnSpc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Number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exceeds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threshold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R</a:t>
            </a:r>
            <a:r>
              <a:rPr dirty="0" sz="1000" spc="55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replicate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6713" y="2946113"/>
            <a:ext cx="3439160" cy="4984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7023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570865" algn="l"/>
              </a:tabLst>
            </a:pPr>
            <a:r>
              <a:rPr dirty="0" sz="1000" spc="-5">
                <a:latin typeface="Arial"/>
                <a:cs typeface="Arial"/>
              </a:rPr>
              <a:t>Number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access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R</a:t>
            </a:r>
            <a:r>
              <a:rPr dirty="0" sz="1000" spc="5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7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migrate file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0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1" action="ppaction://hlinksldjump"/>
              </a:rPr>
              <a:t>Server-initiated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11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1" action="ppaction://hlinksldjump"/>
              </a:rPr>
              <a:t>replicas</a:t>
            </a:r>
            <a:endParaRPr sz="6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73228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62261" y="716"/>
            <a:ext cx="6794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Content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5944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Content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9194" y="877491"/>
            <a:ext cx="3989704" cy="17386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Consider only 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client-server combination</a:t>
            </a:r>
            <a:endParaRPr sz="1200">
              <a:latin typeface="Arial"/>
              <a:cs typeface="Arial"/>
            </a:endParaRPr>
          </a:p>
          <a:p>
            <a:pPr marL="327660" marR="90170" indent="-168275">
              <a:lnSpc>
                <a:spcPct val="100000"/>
              </a:lnSpc>
              <a:spcBef>
                <a:spcPts val="775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Propagate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notification/invalidation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caches)</a:t>
            </a:r>
            <a:endParaRPr sz="1000">
              <a:latin typeface="Arial"/>
              <a:cs typeface="Arial"/>
            </a:endParaRPr>
          </a:p>
          <a:p>
            <a:pPr marL="327660" marR="126364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25">
                <a:latin typeface="Arial"/>
                <a:cs typeface="Arial"/>
              </a:rPr>
              <a:t>Transfer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data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another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databases):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passive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replication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10">
                <a:latin typeface="Arial"/>
                <a:cs typeface="Arial"/>
              </a:rPr>
              <a:t>Propagate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update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operation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other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copies: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active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replication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Arial"/>
              <a:cs typeface="Arial"/>
            </a:endParaRPr>
          </a:p>
          <a:p>
            <a:pPr marL="50800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50800" marR="39687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No single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approach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best,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depends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highly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</a:t>
            </a:r>
            <a:r>
              <a:rPr dirty="0" sz="1000" spc="-10">
                <a:latin typeface="Arial"/>
                <a:cs typeface="Arial"/>
              </a:rPr>
              <a:t>available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bandwidth and read-to-write ratio at replicas.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713" y="3327684"/>
            <a:ext cx="8204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State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versus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9099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Pull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versus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push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0809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Content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31851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Content</a:t>
            </a:r>
            <a:r>
              <a:rPr dirty="0" spc="10"/>
              <a:t> distribution:</a:t>
            </a:r>
            <a:r>
              <a:rPr dirty="0" spc="110"/>
              <a:t> </a:t>
            </a:r>
            <a:r>
              <a:rPr dirty="0" spc="10"/>
              <a:t>client/server </a:t>
            </a:r>
            <a:r>
              <a:rPr dirty="0" spc="15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441335"/>
            <a:ext cx="3943350" cy="134493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29845" marR="421005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comparison between push-based and pull-based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case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multiple-client,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single-server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200">
              <a:latin typeface="Arial"/>
              <a:cs typeface="Arial"/>
            </a:endParaRPr>
          </a:p>
          <a:p>
            <a:pPr marL="307340" marR="137795" indent="-168275">
              <a:lnSpc>
                <a:spcPct val="100000"/>
              </a:lnSpc>
              <a:spcBef>
                <a:spcPts val="750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Pushing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updates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server-initiated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approach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propagated regardless whether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target </a:t>
            </a:r>
            <a:r>
              <a:rPr dirty="0" sz="1000" spc="-10">
                <a:latin typeface="Arial"/>
                <a:cs typeface="Arial"/>
              </a:rPr>
              <a:t>asked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it.</a:t>
            </a:r>
            <a:endParaRPr sz="1000">
              <a:latin typeface="Arial"/>
              <a:cs typeface="Arial"/>
            </a:endParaRPr>
          </a:p>
          <a:p>
            <a:pPr marL="307340" marR="1778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Pulling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updates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client-initiated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approach</a:t>
            </a:r>
            <a:r>
              <a:rPr dirty="0" sz="1000" spc="-1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which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requests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updated.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92810" y="1900796"/>
          <a:ext cx="3425190" cy="11918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9259"/>
                <a:gridCol w="1917064"/>
                <a:gridCol w="1071245"/>
              </a:tblGrid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solidFill>
                            <a:srgbClr val="0000FA"/>
                          </a:solidFill>
                          <a:latin typeface="Arial"/>
                          <a:cs typeface="Arial"/>
                        </a:rPr>
                        <a:t>Issue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solidFill>
                            <a:srgbClr val="0000FA"/>
                          </a:solidFill>
                          <a:latin typeface="Arial"/>
                          <a:cs typeface="Arial"/>
                        </a:rPr>
                        <a:t>Push-based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solidFill>
                            <a:srgbClr val="0000FA"/>
                          </a:solidFill>
                          <a:latin typeface="Arial"/>
                          <a:cs typeface="Arial"/>
                        </a:rPr>
                        <a:t>Pull-based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1: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List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client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caches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None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2: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Update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(and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possibly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fetch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update)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15">
                          <a:latin typeface="Arial"/>
                          <a:cs typeface="Arial"/>
                        </a:rPr>
                        <a:t>Poll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update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3: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Immediate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(or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fetch-update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time)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Fetch-update</a:t>
                      </a:r>
                      <a:r>
                        <a:rPr dirty="0" sz="9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time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06095">
                <a:tc gridSpan="3"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1:</a:t>
                      </a:r>
                      <a:r>
                        <a:rPr dirty="0" sz="900" spc="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State</a:t>
                      </a:r>
                      <a:r>
                        <a:rPr dirty="0" sz="90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90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server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 marR="1807845">
                        <a:lnSpc>
                          <a:spcPct val="121800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2:</a:t>
                      </a:r>
                      <a:r>
                        <a:rPr dirty="0" sz="900" spc="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Messages</a:t>
                      </a:r>
                      <a:r>
                        <a:rPr dirty="0" sz="900" spc="-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to be</a:t>
                      </a:r>
                      <a:r>
                        <a:rPr dirty="0" sz="900" spc="-10" i="1">
                          <a:latin typeface="Arial"/>
                          <a:cs typeface="Arial"/>
                        </a:rPr>
                        <a:t> exchanged </a:t>
                      </a:r>
                      <a:r>
                        <a:rPr dirty="0" sz="900" spc="-2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3:</a:t>
                      </a:r>
                      <a:r>
                        <a:rPr dirty="0" sz="900" spc="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Response</a:t>
                      </a:r>
                      <a:r>
                        <a:rPr dirty="0" sz="900" spc="-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time at</a:t>
                      </a:r>
                      <a:r>
                        <a:rPr dirty="0" sz="900" spc="-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the client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099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Pull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versus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push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0809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Content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Content</a:t>
            </a:r>
            <a:r>
              <a:rPr dirty="0" spc="-35"/>
              <a:t> </a:t>
            </a:r>
            <a:r>
              <a:rPr dirty="0" spc="10"/>
              <a:t>distribution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350" y="413446"/>
            <a:ext cx="3937000" cy="10255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4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3970" marR="5080" indent="-1905">
              <a:lnSpc>
                <a:spcPts val="1200"/>
              </a:lnSpc>
              <a:spcBef>
                <a:spcPts val="10"/>
              </a:spcBef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dynamically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</a:t>
            </a:r>
            <a:r>
              <a:rPr dirty="0" sz="1000" spc="-5">
                <a:latin typeface="Arial"/>
                <a:cs typeface="Arial"/>
              </a:rPr>
              <a:t> 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pulling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pushing using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leases</a:t>
            </a:r>
            <a:r>
              <a:rPr dirty="0" sz="1000" spc="-5">
                <a:latin typeface="Arial"/>
                <a:cs typeface="Arial"/>
              </a:rPr>
              <a:t>: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contract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promises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push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lease </a:t>
            </a:r>
            <a:r>
              <a:rPr dirty="0" sz="1000" spc="-10">
                <a:latin typeface="Arial"/>
                <a:cs typeface="Arial"/>
              </a:rPr>
              <a:t>expires.</a:t>
            </a:r>
            <a:endParaRPr sz="1000">
              <a:latin typeface="Arial"/>
              <a:cs typeface="Arial"/>
            </a:endParaRPr>
          </a:p>
          <a:p>
            <a:pPr marL="18415" marR="518159">
              <a:lnSpc>
                <a:spcPts val="1390"/>
              </a:lnSpc>
              <a:spcBef>
                <a:spcPts val="11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Make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lease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expiration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 dependent on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system’s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behavior (adaptive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leases)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099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Pull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versus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push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0809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Content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Content</a:t>
            </a:r>
            <a:r>
              <a:rPr dirty="0" spc="-35"/>
              <a:t> </a:t>
            </a:r>
            <a:r>
              <a:rPr dirty="0" spc="10"/>
              <a:t>distribution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8650" y="413446"/>
            <a:ext cx="3962400" cy="1428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11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6670" marR="17780" indent="-1905">
              <a:lnSpc>
                <a:spcPts val="1200"/>
              </a:lnSpc>
              <a:spcBef>
                <a:spcPts val="10"/>
              </a:spcBef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dynamically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</a:t>
            </a:r>
            <a:r>
              <a:rPr dirty="0" sz="1000" spc="-5">
                <a:latin typeface="Arial"/>
                <a:cs typeface="Arial"/>
              </a:rPr>
              <a:t> 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pulling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pushing using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leases</a:t>
            </a:r>
            <a:r>
              <a:rPr dirty="0" sz="1000" spc="-5">
                <a:latin typeface="Arial"/>
                <a:cs typeface="Arial"/>
              </a:rPr>
              <a:t>: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contract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promises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push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lease </a:t>
            </a:r>
            <a:r>
              <a:rPr dirty="0" sz="1000" spc="-10">
                <a:latin typeface="Arial"/>
                <a:cs typeface="Arial"/>
              </a:rPr>
              <a:t>expires.</a:t>
            </a:r>
            <a:endParaRPr sz="1000">
              <a:latin typeface="Arial"/>
              <a:cs typeface="Arial"/>
            </a:endParaRPr>
          </a:p>
          <a:p>
            <a:pPr marL="31115" marR="530860">
              <a:lnSpc>
                <a:spcPts val="1390"/>
              </a:lnSpc>
              <a:spcBef>
                <a:spcPts val="11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Make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lease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expiration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 dependent on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system’s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behavior (adaptive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leases)</a:t>
            </a:r>
            <a:endParaRPr sz="1200">
              <a:latin typeface="Arial"/>
              <a:cs typeface="Arial"/>
            </a:endParaRPr>
          </a:p>
          <a:p>
            <a:pPr marL="303530" marR="20955" indent="-163195">
              <a:lnSpc>
                <a:spcPct val="100000"/>
              </a:lnSpc>
              <a:spcBef>
                <a:spcPts val="740"/>
              </a:spcBef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Age-based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leases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object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hasn’t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 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near future,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provide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long-lasting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lease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9099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Pull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versus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push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0809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Content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Content</a:t>
            </a:r>
            <a:r>
              <a:rPr dirty="0" spc="-35"/>
              <a:t> </a:t>
            </a:r>
            <a:r>
              <a:rPr dirty="0" spc="10"/>
              <a:t>distribution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350" y="413446"/>
            <a:ext cx="3937000" cy="10255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4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3970" marR="5080" indent="-1905">
              <a:lnSpc>
                <a:spcPts val="1200"/>
              </a:lnSpc>
              <a:spcBef>
                <a:spcPts val="10"/>
              </a:spcBef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dynamically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</a:t>
            </a:r>
            <a:r>
              <a:rPr dirty="0" sz="1000" spc="-5">
                <a:latin typeface="Arial"/>
                <a:cs typeface="Arial"/>
              </a:rPr>
              <a:t> 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pulling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pushing using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leases</a:t>
            </a:r>
            <a:r>
              <a:rPr dirty="0" sz="1000" spc="-5">
                <a:latin typeface="Arial"/>
                <a:cs typeface="Arial"/>
              </a:rPr>
              <a:t>: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contract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promises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push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lease </a:t>
            </a:r>
            <a:r>
              <a:rPr dirty="0" sz="1000" spc="-10">
                <a:latin typeface="Arial"/>
                <a:cs typeface="Arial"/>
              </a:rPr>
              <a:t>expires.</a:t>
            </a:r>
            <a:endParaRPr sz="1000">
              <a:latin typeface="Arial"/>
              <a:cs typeface="Arial"/>
            </a:endParaRPr>
          </a:p>
          <a:p>
            <a:pPr marL="18415" marR="518159">
              <a:lnSpc>
                <a:spcPts val="1390"/>
              </a:lnSpc>
              <a:spcBef>
                <a:spcPts val="11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Make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lease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expiration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 dependent on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system’s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behavior (adaptive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leases)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704" y="1891771"/>
            <a:ext cx="3735704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marR="50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Renewal-frequency based leases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more often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object,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longer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expiration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 spc="-10">
                <a:latin typeface="Arial"/>
                <a:cs typeface="Arial"/>
              </a:rPr>
              <a:t> (for</a:t>
            </a:r>
            <a:r>
              <a:rPr dirty="0" sz="1000" spc="-5">
                <a:latin typeface="Arial"/>
                <a:cs typeface="Arial"/>
              </a:rPr>
              <a:t> that object) will be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985" y="716"/>
            <a:ext cx="826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9881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Continuous</a:t>
            </a:r>
            <a:r>
              <a:rPr dirty="0" sz="14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6669" y="948128"/>
            <a:ext cx="4010025" cy="15862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95"/>
              </a:spcBef>
            </a:pP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can actually talk about a </a:t>
            </a:r>
            <a:r>
              <a:rPr dirty="0" sz="1200" spc="-5">
                <a:solidFill>
                  <a:srgbClr val="0000FA"/>
                </a:solidFill>
                <a:latin typeface="Arial"/>
                <a:cs typeface="Arial"/>
              </a:rPr>
              <a:t>degree of consistency</a:t>
            </a:r>
            <a:endParaRPr sz="1200">
              <a:latin typeface="Arial"/>
              <a:cs typeface="Arial"/>
            </a:endParaRPr>
          </a:p>
          <a:p>
            <a:pPr marL="360045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60680" algn="l"/>
              </a:tabLst>
            </a:pPr>
            <a:r>
              <a:rPr dirty="0" sz="1000" spc="-5">
                <a:latin typeface="Arial"/>
                <a:cs typeface="Arial"/>
              </a:rPr>
              <a:t>replicas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differ</a:t>
            </a:r>
            <a:r>
              <a:rPr dirty="0" sz="1000" spc="-5">
                <a:latin typeface="Arial"/>
                <a:cs typeface="Arial"/>
              </a:rPr>
              <a:t>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numerical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value</a:t>
            </a:r>
            <a:endParaRPr sz="1000">
              <a:latin typeface="Arial"/>
              <a:cs typeface="Arial"/>
            </a:endParaRPr>
          </a:p>
          <a:p>
            <a:pPr marL="36004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60680" algn="l"/>
              </a:tabLst>
            </a:pPr>
            <a:r>
              <a:rPr dirty="0" sz="1000" spc="-5">
                <a:latin typeface="Arial"/>
                <a:cs typeface="Arial"/>
              </a:rPr>
              <a:t>replicas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differ</a:t>
            </a:r>
            <a:r>
              <a:rPr dirty="0" sz="1000" spc="-5">
                <a:latin typeface="Arial"/>
                <a:cs typeface="Arial"/>
              </a:rPr>
              <a:t>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 relative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staleness</a:t>
            </a:r>
            <a:endParaRPr sz="1000">
              <a:latin typeface="Arial"/>
              <a:cs typeface="Arial"/>
            </a:endParaRPr>
          </a:p>
          <a:p>
            <a:pPr marL="360045" marR="140970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360680" algn="l"/>
              </a:tabLst>
            </a:pPr>
            <a:r>
              <a:rPr dirty="0" sz="1000" spc="-5">
                <a:latin typeface="Arial"/>
                <a:cs typeface="Arial"/>
              </a:rPr>
              <a:t>there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differences 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respect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(number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order) of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performed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update operations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"/>
              <a:cs typeface="Arial"/>
            </a:endParaRPr>
          </a:p>
          <a:p>
            <a:pPr marL="83185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Conit</a:t>
            </a:r>
            <a:endParaRPr sz="1200">
              <a:latin typeface="Arial"/>
              <a:cs typeface="Arial"/>
            </a:endParaRPr>
          </a:p>
          <a:p>
            <a:pPr marL="83185" marR="30480">
              <a:lnSpc>
                <a:spcPts val="1200"/>
              </a:lnSpc>
              <a:spcBef>
                <a:spcPts val="15"/>
              </a:spcBef>
            </a:pPr>
            <a:r>
              <a:rPr dirty="0" sz="1000" spc="-15">
                <a:latin typeface="Arial"/>
                <a:cs typeface="Arial"/>
              </a:rPr>
              <a:t>Consistency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unit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10">
                <a:latin typeface="Arial"/>
                <a:cs typeface="Arial"/>
              </a:rPr>
              <a:t>specifies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data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unit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over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consistency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measured.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9099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Pull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versus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push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0809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Content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Content</a:t>
            </a:r>
            <a:r>
              <a:rPr dirty="0" spc="-35"/>
              <a:t> </a:t>
            </a:r>
            <a:r>
              <a:rPr dirty="0" spc="10"/>
              <a:t>distribution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350" y="413446"/>
            <a:ext cx="3937000" cy="10255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4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3970" marR="5080" indent="-1905">
              <a:lnSpc>
                <a:spcPts val="1200"/>
              </a:lnSpc>
              <a:spcBef>
                <a:spcPts val="10"/>
              </a:spcBef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dynamically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</a:t>
            </a:r>
            <a:r>
              <a:rPr dirty="0" sz="1000" spc="-5">
                <a:latin typeface="Arial"/>
                <a:cs typeface="Arial"/>
              </a:rPr>
              <a:t> 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pulling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pushing using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leases</a:t>
            </a:r>
            <a:r>
              <a:rPr dirty="0" sz="1000" spc="-5">
                <a:latin typeface="Arial"/>
                <a:cs typeface="Arial"/>
              </a:rPr>
              <a:t>: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contract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promises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push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lease </a:t>
            </a:r>
            <a:r>
              <a:rPr dirty="0" sz="1000" spc="-10">
                <a:latin typeface="Arial"/>
                <a:cs typeface="Arial"/>
              </a:rPr>
              <a:t>expires.</a:t>
            </a:r>
            <a:endParaRPr sz="1000">
              <a:latin typeface="Arial"/>
              <a:cs typeface="Arial"/>
            </a:endParaRPr>
          </a:p>
          <a:p>
            <a:pPr marL="18415" marR="518159">
              <a:lnSpc>
                <a:spcPts val="1390"/>
              </a:lnSpc>
              <a:spcBef>
                <a:spcPts val="11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Make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lease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expiration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 dependent on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system’s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behavior (adaptive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leases)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704" y="2423177"/>
            <a:ext cx="380365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0340" marR="50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18097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State-based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leases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loaded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 spc="-10">
                <a:latin typeface="Arial"/>
                <a:cs typeface="Arial"/>
              </a:rPr>
              <a:t> is,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shorter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expiration </a:t>
            </a:r>
            <a:r>
              <a:rPr dirty="0" sz="1000" spc="-5">
                <a:latin typeface="Arial"/>
                <a:cs typeface="Arial"/>
              </a:rPr>
              <a:t>times become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099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Pull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versus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push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0809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Content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Content</a:t>
            </a:r>
            <a:r>
              <a:rPr dirty="0" spc="-35"/>
              <a:t> </a:t>
            </a:r>
            <a:r>
              <a:rPr dirty="0" spc="10"/>
              <a:t>distribution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8650" y="413446"/>
            <a:ext cx="3962400" cy="2783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11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6670" marR="17780" indent="-1905">
              <a:lnSpc>
                <a:spcPts val="1200"/>
              </a:lnSpc>
              <a:spcBef>
                <a:spcPts val="10"/>
              </a:spcBef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dynamically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switch</a:t>
            </a:r>
            <a:r>
              <a:rPr dirty="0" sz="1000" spc="-5">
                <a:latin typeface="Arial"/>
                <a:cs typeface="Arial"/>
              </a:rPr>
              <a:t> 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pulling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pushing using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leases</a:t>
            </a:r>
            <a:r>
              <a:rPr dirty="0" sz="1000" spc="-5">
                <a:latin typeface="Arial"/>
                <a:cs typeface="Arial"/>
              </a:rPr>
              <a:t>: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contract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promises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push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until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lease </a:t>
            </a:r>
            <a:r>
              <a:rPr dirty="0" sz="1000" spc="-10">
                <a:latin typeface="Arial"/>
                <a:cs typeface="Arial"/>
              </a:rPr>
              <a:t>expires.</a:t>
            </a:r>
            <a:endParaRPr sz="1000">
              <a:latin typeface="Arial"/>
              <a:cs typeface="Arial"/>
            </a:endParaRPr>
          </a:p>
          <a:p>
            <a:pPr marL="31115" marR="530860">
              <a:lnSpc>
                <a:spcPts val="1390"/>
              </a:lnSpc>
              <a:spcBef>
                <a:spcPts val="11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Make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lease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expiration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 dependent on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system’s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behavior (adaptive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leases)</a:t>
            </a:r>
            <a:endParaRPr sz="1200">
              <a:latin typeface="Arial"/>
              <a:cs typeface="Arial"/>
            </a:endParaRPr>
          </a:p>
          <a:p>
            <a:pPr marL="303530" marR="20955" indent="-163195">
              <a:lnSpc>
                <a:spcPct val="100000"/>
              </a:lnSpc>
              <a:spcBef>
                <a:spcPts val="740"/>
              </a:spcBef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Age-based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leases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object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hasn’t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time,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 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near future,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provide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long-lasting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lease</a:t>
            </a:r>
            <a:endParaRPr sz="1000">
              <a:latin typeface="Arial"/>
              <a:cs typeface="Arial"/>
            </a:endParaRPr>
          </a:p>
          <a:p>
            <a:pPr marL="307975" marR="10350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Renewal-frequency based leases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more often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object,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longer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expiration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 spc="-10">
                <a:latin typeface="Arial"/>
                <a:cs typeface="Arial"/>
              </a:rPr>
              <a:t> (for</a:t>
            </a:r>
            <a:r>
              <a:rPr dirty="0" sz="1000" spc="-5">
                <a:latin typeface="Arial"/>
                <a:cs typeface="Arial"/>
              </a:rPr>
              <a:t> that object) will be</a:t>
            </a:r>
            <a:endParaRPr sz="1000">
              <a:latin typeface="Arial"/>
              <a:cs typeface="Arial"/>
            </a:endParaRPr>
          </a:p>
          <a:p>
            <a:pPr marL="307975" marR="35560" indent="-168275">
              <a:lnSpc>
                <a:spcPct val="100000"/>
              </a:lnSpc>
              <a:spcBef>
                <a:spcPts val="580"/>
              </a:spcBef>
              <a:buClr>
                <a:srgbClr val="3333B2"/>
              </a:buClr>
              <a:buChar char="►"/>
              <a:tabLst>
                <a:tab pos="30861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State-based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leases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loaded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 spc="-10">
                <a:latin typeface="Arial"/>
                <a:cs typeface="Arial"/>
              </a:rPr>
              <a:t>is,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shorter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expiration </a:t>
            </a:r>
            <a:r>
              <a:rPr dirty="0" sz="1000" spc="-5">
                <a:latin typeface="Arial"/>
                <a:cs typeface="Arial"/>
              </a:rPr>
              <a:t>times become</a:t>
            </a:r>
            <a:endParaRPr sz="1000">
              <a:latin typeface="Arial"/>
              <a:cs typeface="Arial"/>
            </a:endParaRPr>
          </a:p>
          <a:p>
            <a:pPr marL="31115">
              <a:lnSpc>
                <a:spcPts val="1420"/>
              </a:lnSpc>
              <a:spcBef>
                <a:spcPts val="900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Question</a:t>
            </a:r>
            <a:endParaRPr sz="1200">
              <a:latin typeface="Arial"/>
              <a:cs typeface="Arial"/>
            </a:endParaRPr>
          </a:p>
          <a:p>
            <a:pPr marL="25400">
              <a:lnSpc>
                <a:spcPts val="1180"/>
              </a:lnSpc>
            </a:pPr>
            <a:r>
              <a:rPr dirty="0" sz="1000" spc="-15">
                <a:latin typeface="Arial"/>
                <a:cs typeface="Arial"/>
              </a:rPr>
              <a:t>Why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-10">
                <a:latin typeface="Arial"/>
                <a:cs typeface="Arial"/>
              </a:rPr>
              <a:t> we </a:t>
            </a:r>
            <a:r>
              <a:rPr dirty="0" sz="1000" spc="-5">
                <a:latin typeface="Arial"/>
                <a:cs typeface="Arial"/>
              </a:rPr>
              <a:t>doing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019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Bounding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numerical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deviation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7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985" y="716"/>
            <a:ext cx="826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Continuous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3955415" cy="25387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Continuous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dirty="0" sz="14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errors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Principal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200">
              <a:latin typeface="Arial"/>
              <a:cs typeface="Arial"/>
            </a:endParaRPr>
          </a:p>
          <a:p>
            <a:pPr marL="55435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Every server </a:t>
            </a:r>
            <a:r>
              <a:rPr dirty="0" sz="10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 a log, denoted as </a:t>
            </a:r>
            <a:r>
              <a:rPr dirty="0" sz="1000" i="1">
                <a:solidFill>
                  <a:srgbClr val="FA0000"/>
                </a:solidFill>
                <a:latin typeface="Arial"/>
                <a:cs typeface="Arial"/>
              </a:rPr>
              <a:t>L</a:t>
            </a:r>
            <a:r>
              <a:rPr dirty="0" baseline="-15873" sz="1050" i="1">
                <a:solidFill>
                  <a:srgbClr val="FA0000"/>
                </a:solidFill>
                <a:latin typeface="Arial"/>
                <a:cs typeface="Arial"/>
              </a:rPr>
              <a:t>i</a:t>
            </a:r>
            <a:r>
              <a:rPr dirty="0" baseline="-15873" sz="1050" spc="-127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algn="just" marL="554355" marR="4318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Consider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 item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9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let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 i="1">
                <a:solidFill>
                  <a:srgbClr val="FA0000"/>
                </a:solidFill>
                <a:latin typeface="Arial"/>
                <a:cs typeface="Arial"/>
              </a:rPr>
              <a:t>val</a:t>
            </a:r>
            <a:r>
              <a:rPr dirty="0" sz="1000" spc="-19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25">
                <a:solidFill>
                  <a:srgbClr val="FA0000"/>
                </a:solidFill>
                <a:latin typeface="Arial"/>
                <a:cs typeface="Arial"/>
              </a:rPr>
              <a:t>(</a:t>
            </a:r>
            <a:r>
              <a:rPr dirty="0" sz="1000" spc="25" i="1">
                <a:solidFill>
                  <a:srgbClr val="FA0000"/>
                </a:solidFill>
                <a:latin typeface="Arial"/>
                <a:cs typeface="Arial"/>
              </a:rPr>
              <a:t>W</a:t>
            </a:r>
            <a:r>
              <a:rPr dirty="0" sz="1000" spc="-14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50">
                <a:solidFill>
                  <a:srgbClr val="FA0000"/>
                </a:solidFill>
                <a:latin typeface="Arial"/>
                <a:cs typeface="Arial"/>
              </a:rPr>
              <a:t>)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denote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numerical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change </a:t>
            </a:r>
            <a:r>
              <a:rPr dirty="0" sz="1000" spc="-5">
                <a:latin typeface="Arial"/>
                <a:cs typeface="Arial"/>
              </a:rPr>
              <a:t>in 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</a:t>
            </a:r>
            <a:r>
              <a:rPr dirty="0" sz="1000" spc="-5">
                <a:latin typeface="Arial"/>
                <a:cs typeface="Arial"/>
              </a:rPr>
              <a:t> after a</a:t>
            </a:r>
            <a:r>
              <a:rPr dirty="0" sz="1000">
                <a:latin typeface="Arial"/>
                <a:cs typeface="Arial"/>
              </a:rPr>
              <a:t> write</a:t>
            </a:r>
            <a:r>
              <a:rPr dirty="0" sz="1000" spc="-5">
                <a:latin typeface="Arial"/>
                <a:cs typeface="Arial"/>
              </a:rPr>
              <a:t> 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Assume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endParaRPr sz="1000">
              <a:latin typeface="Arial"/>
              <a:cs typeface="Arial"/>
            </a:endParaRPr>
          </a:p>
          <a:p>
            <a:pPr algn="ctr" marL="764540">
              <a:lnSpc>
                <a:spcPct val="100000"/>
              </a:lnSpc>
              <a:spcBef>
                <a:spcPts val="990"/>
              </a:spcBef>
            </a:pPr>
            <a:r>
              <a:rPr dirty="0" sz="1000" spc="-450" i="1">
                <a:latin typeface="メイリオ"/>
                <a:cs typeface="メイリオ"/>
              </a:rPr>
              <a:t>∀</a:t>
            </a:r>
            <a:r>
              <a:rPr dirty="0" sz="1000" spc="-5" i="1">
                <a:latin typeface="Arial"/>
                <a:cs typeface="Arial"/>
              </a:rPr>
              <a:t>W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30" i="1">
                <a:latin typeface="Arial"/>
                <a:cs typeface="Arial"/>
              </a:rPr>
              <a:t>v</a:t>
            </a:r>
            <a:r>
              <a:rPr dirty="0" sz="1000" spc="-5" i="1">
                <a:latin typeface="Arial"/>
                <a:cs typeface="Arial"/>
              </a:rPr>
              <a:t>al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&gt;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  <a:p>
            <a:pPr algn="just" marL="554355" marR="59055" indent="-168275">
              <a:lnSpc>
                <a:spcPct val="100000"/>
              </a:lnSpc>
              <a:spcBef>
                <a:spcPts val="1290"/>
              </a:spcBef>
              <a:buClr>
                <a:srgbClr val="3333B2"/>
              </a:buClr>
              <a:buFont typeface="Arial"/>
              <a:buChar char="►"/>
              <a:tabLst>
                <a:tab pos="554990" algn="l"/>
              </a:tabLst>
            </a:pPr>
            <a:r>
              <a:rPr dirty="0" sz="1000" spc="-5" i="1">
                <a:latin typeface="Arial"/>
                <a:cs typeface="Arial"/>
              </a:rPr>
              <a:t>W </a:t>
            </a:r>
            <a:r>
              <a:rPr dirty="0" sz="1000" spc="-5">
                <a:latin typeface="Arial"/>
                <a:cs typeface="Arial"/>
              </a:rPr>
              <a:t>is initially </a:t>
            </a:r>
            <a:r>
              <a:rPr dirty="0" sz="1000" spc="-10">
                <a:latin typeface="Arial"/>
                <a:cs typeface="Arial"/>
              </a:rPr>
              <a:t>forwarded </a:t>
            </a:r>
            <a:r>
              <a:rPr dirty="0" sz="1000" spc="-5">
                <a:latin typeface="Arial"/>
                <a:cs typeface="Arial"/>
              </a:rPr>
              <a:t>to one of the </a:t>
            </a:r>
            <a:r>
              <a:rPr dirty="0" sz="1000" spc="-5" i="1">
                <a:latin typeface="Arial"/>
                <a:cs typeface="Arial"/>
              </a:rPr>
              <a:t>N </a:t>
            </a:r>
            <a:r>
              <a:rPr dirty="0" sz="1000" spc="-5">
                <a:latin typeface="Arial"/>
                <a:cs typeface="Arial"/>
              </a:rPr>
              <a:t>replicas, denoted as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solidFill>
                  <a:srgbClr val="FA0000"/>
                </a:solidFill>
                <a:latin typeface="Arial"/>
                <a:cs typeface="Arial"/>
              </a:rPr>
              <a:t>origin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(</a:t>
            </a:r>
            <a:r>
              <a:rPr dirty="0" sz="1000" spc="5" i="1">
                <a:solidFill>
                  <a:srgbClr val="FA0000"/>
                </a:solidFill>
                <a:latin typeface="Arial"/>
                <a:cs typeface="Arial"/>
              </a:rPr>
              <a:t>W</a:t>
            </a:r>
            <a:r>
              <a:rPr dirty="0" sz="1000" spc="-145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25">
                <a:solidFill>
                  <a:srgbClr val="FA0000"/>
                </a:solidFill>
                <a:latin typeface="Arial"/>
                <a:cs typeface="Arial"/>
              </a:rPr>
              <a:t>)</a:t>
            </a:r>
            <a:r>
              <a:rPr dirty="0" sz="1000" spc="25">
                <a:latin typeface="Arial"/>
                <a:cs typeface="Arial"/>
              </a:rPr>
              <a:t>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[</a:t>
            </a:r>
            <a:r>
              <a:rPr dirty="0" sz="1000" spc="30" i="1">
                <a:latin typeface="Arial"/>
                <a:cs typeface="Arial"/>
              </a:rPr>
              <a:t>i,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5">
                <a:latin typeface="Arial"/>
                <a:cs typeface="Arial"/>
              </a:rPr>
              <a:t> are the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writes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executed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by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server </a:t>
            </a:r>
            <a:r>
              <a:rPr dirty="0" sz="1000" i="1">
                <a:solidFill>
                  <a:srgbClr val="0000FA"/>
                </a:solidFill>
                <a:latin typeface="Arial"/>
                <a:cs typeface="Arial"/>
              </a:rPr>
              <a:t>S</a:t>
            </a:r>
            <a:r>
              <a:rPr dirty="0" baseline="-15873" sz="1050" i="1">
                <a:solidFill>
                  <a:srgbClr val="0000FA"/>
                </a:solidFill>
                <a:latin typeface="Arial"/>
                <a:cs typeface="Arial"/>
              </a:rPr>
              <a:t>i</a:t>
            </a:r>
            <a:r>
              <a:rPr dirty="0" baseline="-15873" sz="1050" spc="7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that </a:t>
            </a:r>
            <a:r>
              <a:rPr dirty="0" sz="1000" spc="-27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originated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from </a:t>
            </a:r>
            <a:r>
              <a:rPr dirty="0" sz="1000" i="1">
                <a:solidFill>
                  <a:srgbClr val="0000FA"/>
                </a:solidFill>
                <a:latin typeface="Arial"/>
                <a:cs typeface="Arial"/>
              </a:rPr>
              <a:t>S</a:t>
            </a:r>
            <a:r>
              <a:rPr dirty="0" baseline="-15873" sz="1050" i="1">
                <a:solidFill>
                  <a:srgbClr val="0000FA"/>
                </a:solidFill>
                <a:latin typeface="Arial"/>
                <a:cs typeface="Arial"/>
              </a:rPr>
              <a:t>j</a:t>
            </a:r>
            <a:r>
              <a:rPr dirty="0" baseline="-15873" sz="1050" spc="-127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algn="ctr" marL="764540">
              <a:lnSpc>
                <a:spcPct val="100000"/>
              </a:lnSpc>
              <a:spcBef>
                <a:spcPts val="695"/>
              </a:spcBef>
            </a:pP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80" i="1">
                <a:latin typeface="Arial"/>
                <a:cs typeface="Arial"/>
              </a:rPr>
              <a:t>i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baseline="-7936" sz="2100" spc="22">
                <a:latin typeface="Times New Roman"/>
                <a:cs typeface="Times New Roman"/>
              </a:rPr>
              <a:t>∑</a:t>
            </a:r>
            <a:r>
              <a:rPr dirty="0" sz="1000" spc="-105" i="1">
                <a:latin typeface="メイリオ"/>
                <a:cs typeface="メイリオ"/>
              </a:rPr>
              <a:t>{</a:t>
            </a:r>
            <a:r>
              <a:rPr dirty="0" sz="1000" spc="-30" i="1">
                <a:latin typeface="Arial"/>
                <a:cs typeface="Arial"/>
              </a:rPr>
              <a:t>v</a:t>
            </a:r>
            <a:r>
              <a:rPr dirty="0" sz="1000" spc="-5" i="1">
                <a:latin typeface="Arial"/>
                <a:cs typeface="Arial"/>
              </a:rPr>
              <a:t>al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5" i="1">
                <a:latin typeface="Arial"/>
                <a:cs typeface="Arial"/>
              </a:rPr>
              <a:t>o</a:t>
            </a:r>
            <a:r>
              <a:rPr dirty="0" sz="1000" spc="5" i="1">
                <a:latin typeface="Arial"/>
                <a:cs typeface="Arial"/>
              </a:rPr>
              <a:t>r</a:t>
            </a:r>
            <a:r>
              <a:rPr dirty="0" sz="1000" spc="-5" i="1">
                <a:latin typeface="Arial"/>
                <a:cs typeface="Arial"/>
              </a:rPr>
              <a:t>igi</a:t>
            </a:r>
            <a:r>
              <a:rPr dirty="0" sz="1000" spc="10" i="1">
                <a:latin typeface="Arial"/>
                <a:cs typeface="Arial"/>
              </a:rPr>
              <a:t>n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i="1">
                <a:latin typeface="Arial"/>
                <a:cs typeface="Arial"/>
              </a:rPr>
              <a:t>  </a:t>
            </a:r>
            <a:r>
              <a:rPr dirty="0" sz="1000" spc="-5">
                <a:latin typeface="Arial"/>
                <a:cs typeface="Arial"/>
              </a:rPr>
              <a:t>&amp;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W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145" i="1">
                <a:latin typeface="メイリオ"/>
                <a:cs typeface="メイリオ"/>
              </a:rPr>
              <a:t>∈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L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105" i="1">
                <a:latin typeface="メイリオ"/>
                <a:cs typeface="メイリオ"/>
              </a:rPr>
              <a:t>}</a:t>
            </a:r>
            <a:endParaRPr sz="1000">
              <a:latin typeface="メイリオ"/>
              <a:cs typeface="メイリオ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66713" y="3331252"/>
            <a:ext cx="1019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Bounding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numerical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deviation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37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7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985" y="716"/>
            <a:ext cx="826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Continuous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4099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Continuous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dirty="0" sz="14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errors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3128" y="910092"/>
            <a:ext cx="1254125" cy="3530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5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Actual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alue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56370" y="1369843"/>
            <a:ext cx="9334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25" i="1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13432" y="2039108"/>
            <a:ext cx="9334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25" i="1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8731" y="1416467"/>
            <a:ext cx="2719070" cy="103124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89685">
              <a:lnSpc>
                <a:spcPct val="100000"/>
              </a:lnSpc>
              <a:spcBef>
                <a:spcPts val="135"/>
              </a:spcBef>
            </a:pP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15" i="1">
                <a:latin typeface="Arial"/>
                <a:cs typeface="Arial"/>
              </a:rPr>
              <a:t>init</a:t>
            </a:r>
            <a:r>
              <a:rPr dirty="0" baseline="-15873" sz="1050" spc="89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baseline="-7936" sz="2100" spc="30">
                <a:latin typeface="Times New Roman"/>
                <a:cs typeface="Times New Roman"/>
              </a:rPr>
              <a:t>∑</a:t>
            </a:r>
            <a:r>
              <a:rPr dirty="0" baseline="-7936" sz="2100" spc="-6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90" i="1">
                <a:latin typeface="Arial"/>
                <a:cs typeface="Arial"/>
              </a:rPr>
              <a:t>k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endParaRPr sz="1000">
              <a:latin typeface="Arial"/>
              <a:cs typeface="Arial"/>
            </a:endParaRPr>
          </a:p>
          <a:p>
            <a:pPr marL="1996439">
              <a:lnSpc>
                <a:spcPct val="100000"/>
              </a:lnSpc>
              <a:spcBef>
                <a:spcPts val="85"/>
              </a:spcBef>
            </a:pPr>
            <a:r>
              <a:rPr dirty="0" sz="700" spc="15" i="1">
                <a:latin typeface="Arial"/>
                <a:cs typeface="Arial"/>
              </a:rPr>
              <a:t>k</a:t>
            </a:r>
            <a:r>
              <a:rPr dirty="0" sz="700" spc="-125" i="1">
                <a:latin typeface="Arial"/>
                <a:cs typeface="Arial"/>
              </a:rPr>
              <a:t> </a:t>
            </a:r>
            <a:r>
              <a:rPr dirty="0" sz="700" spc="165">
                <a:latin typeface="Arial"/>
                <a:cs typeface="Arial"/>
              </a:rPr>
              <a:t>=</a:t>
            </a:r>
            <a:r>
              <a:rPr dirty="0" sz="700" spc="2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790"/>
              </a:spcBef>
            </a:pP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alue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i="1">
                <a:latin typeface="Arial"/>
                <a:cs typeface="Arial"/>
              </a:rPr>
              <a:t> 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9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</a:t>
            </a:r>
            <a:r>
              <a:rPr dirty="0" sz="1000" spc="20">
                <a:latin typeface="Arial"/>
                <a:cs typeface="Arial"/>
              </a:rPr>
              <a:t>r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marL="1369695">
              <a:lnSpc>
                <a:spcPct val="100000"/>
              </a:lnSpc>
              <a:spcBef>
                <a:spcPts val="675"/>
              </a:spcBef>
            </a:pP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baseline="-15873" sz="1050" spc="-8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baseline="-15873" sz="1050" spc="15" i="1">
                <a:latin typeface="Arial"/>
                <a:cs typeface="Arial"/>
              </a:rPr>
              <a:t>init</a:t>
            </a:r>
            <a:r>
              <a:rPr dirty="0" baseline="-15873" sz="1050" spc="89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baseline="-7936" sz="2100" spc="30">
                <a:latin typeface="Times New Roman"/>
                <a:cs typeface="Times New Roman"/>
              </a:rPr>
              <a:t>∑</a:t>
            </a:r>
            <a:r>
              <a:rPr dirty="0" baseline="-7936" sz="2100" spc="-6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80" i="1">
                <a:latin typeface="Arial"/>
                <a:cs typeface="Arial"/>
              </a:rPr>
              <a:t>i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endParaRPr sz="1000">
              <a:latin typeface="Arial"/>
              <a:cs typeface="Arial"/>
            </a:endParaRPr>
          </a:p>
          <a:p>
            <a:pPr marL="1953895">
              <a:lnSpc>
                <a:spcPct val="100000"/>
              </a:lnSpc>
              <a:spcBef>
                <a:spcPts val="85"/>
              </a:spcBef>
            </a:pPr>
            <a:r>
              <a:rPr dirty="0" sz="700" spc="15" i="1">
                <a:latin typeface="Arial"/>
                <a:cs typeface="Arial"/>
              </a:rPr>
              <a:t>k</a:t>
            </a:r>
            <a:r>
              <a:rPr dirty="0" sz="700" spc="-125" i="1">
                <a:latin typeface="Arial"/>
                <a:cs typeface="Arial"/>
              </a:rPr>
              <a:t> </a:t>
            </a:r>
            <a:r>
              <a:rPr dirty="0" sz="700" spc="165">
                <a:latin typeface="Arial"/>
                <a:cs typeface="Arial"/>
              </a:rPr>
              <a:t>=</a:t>
            </a:r>
            <a:r>
              <a:rPr dirty="0" sz="700" spc="2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019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Bounding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numerical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deviation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7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985" y="716"/>
            <a:ext cx="826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Continuous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4099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Continuous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dirty="0" sz="14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errors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5950" y="871801"/>
            <a:ext cx="3225800" cy="3549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3815">
              <a:lnSpc>
                <a:spcPts val="1420"/>
              </a:lnSpc>
              <a:spcBef>
                <a:spcPts val="9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80"/>
              </a:lnSpc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need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ensure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35" i="1">
                <a:latin typeface="メイリオ"/>
                <a:cs typeface="メイリオ"/>
              </a:rPr>
              <a:t>−</a:t>
            </a:r>
            <a:r>
              <a:rPr dirty="0" sz="1000" spc="35" i="1">
                <a:latin typeface="Arial"/>
                <a:cs typeface="Arial"/>
              </a:rPr>
              <a:t>v</a:t>
            </a:r>
            <a:r>
              <a:rPr dirty="0" baseline="-15873" sz="1050" spc="52" i="1">
                <a:latin typeface="Arial"/>
                <a:cs typeface="Arial"/>
              </a:rPr>
              <a:t>i</a:t>
            </a:r>
            <a:r>
              <a:rPr dirty="0" baseline="-15873" sz="1050" spc="217" i="1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35" i="1">
                <a:latin typeface="Arial"/>
                <a:cs typeface="Arial"/>
              </a:rPr>
              <a:t>δ</a:t>
            </a:r>
            <a:r>
              <a:rPr dirty="0" baseline="-15873" sz="1050" spc="-52" i="1">
                <a:latin typeface="Arial"/>
                <a:cs typeface="Arial"/>
              </a:rPr>
              <a:t>i</a:t>
            </a:r>
            <a:r>
              <a:rPr dirty="0" baseline="-15873" sz="1050" spc="67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019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Bounding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numerical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deviation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7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985" y="716"/>
            <a:ext cx="826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Continuous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4099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Continuous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dirty="0" sz="14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errors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5950" y="871801"/>
            <a:ext cx="3964940" cy="11036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3815">
              <a:lnSpc>
                <a:spcPts val="1420"/>
              </a:lnSpc>
              <a:spcBef>
                <a:spcPts val="9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80"/>
              </a:lnSpc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need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ensure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35" i="1">
                <a:latin typeface="メイリオ"/>
                <a:cs typeface="メイリオ"/>
              </a:rPr>
              <a:t>−</a:t>
            </a:r>
            <a:r>
              <a:rPr dirty="0" sz="1000" spc="35" i="1">
                <a:latin typeface="Arial"/>
                <a:cs typeface="Arial"/>
              </a:rPr>
              <a:t>v</a:t>
            </a:r>
            <a:r>
              <a:rPr dirty="0" baseline="-15873" sz="1050" spc="52" i="1">
                <a:latin typeface="Arial"/>
                <a:cs typeface="Arial"/>
              </a:rPr>
              <a:t>i</a:t>
            </a:r>
            <a:r>
              <a:rPr dirty="0" baseline="-15873" sz="1050" spc="217" i="1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35" i="1">
                <a:latin typeface="Arial"/>
                <a:cs typeface="Arial"/>
              </a:rPr>
              <a:t>δ</a:t>
            </a:r>
            <a:r>
              <a:rPr dirty="0" baseline="-15873" sz="1050" spc="-52" i="1">
                <a:latin typeface="Arial"/>
                <a:cs typeface="Arial"/>
              </a:rPr>
              <a:t>i</a:t>
            </a:r>
            <a:r>
              <a:rPr dirty="0" baseline="-15873" sz="1050" spc="67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8735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endParaRPr sz="1200">
              <a:latin typeface="Arial"/>
              <a:cs typeface="Arial"/>
            </a:endParaRPr>
          </a:p>
          <a:p>
            <a:pPr algn="just" marL="40640" marR="30480" indent="254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Let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maintain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view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TW</a:t>
            </a:r>
            <a:r>
              <a:rPr dirty="0" baseline="-15873" sz="1050" i="1">
                <a:latin typeface="Arial"/>
                <a:cs typeface="Arial"/>
              </a:rPr>
              <a:t>k</a:t>
            </a:r>
            <a:r>
              <a:rPr dirty="0" baseline="-15873" sz="1050" spc="-104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[</a:t>
            </a:r>
            <a:r>
              <a:rPr dirty="0" sz="1000" spc="30" i="1">
                <a:latin typeface="Arial"/>
                <a:cs typeface="Arial"/>
              </a:rPr>
              <a:t>i,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believes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sz="1000" spc="-140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[</a:t>
            </a:r>
            <a:r>
              <a:rPr dirty="0" sz="1000" spc="30" i="1">
                <a:latin typeface="Arial"/>
                <a:cs typeface="Arial"/>
              </a:rPr>
              <a:t>i,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].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 information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gossiped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propagated.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019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Bounding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numerical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deviation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33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7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985" y="716"/>
            <a:ext cx="826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Continuous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4099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Continuous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dirty="0" sz="14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errors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5950" y="871801"/>
            <a:ext cx="3964940" cy="1671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3815">
              <a:lnSpc>
                <a:spcPts val="1420"/>
              </a:lnSpc>
              <a:spcBef>
                <a:spcPts val="95"/>
              </a:spcBef>
            </a:pP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80"/>
              </a:lnSpc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need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ensure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v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(</a:t>
            </a:r>
            <a:r>
              <a:rPr dirty="0" sz="1000" spc="25" i="1">
                <a:latin typeface="Arial"/>
                <a:cs typeface="Arial"/>
              </a:rPr>
              <a:t>t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35" i="1">
                <a:latin typeface="メイリオ"/>
                <a:cs typeface="メイリオ"/>
              </a:rPr>
              <a:t>−</a:t>
            </a:r>
            <a:r>
              <a:rPr dirty="0" sz="1000" spc="35" i="1">
                <a:latin typeface="Arial"/>
                <a:cs typeface="Arial"/>
              </a:rPr>
              <a:t>v</a:t>
            </a:r>
            <a:r>
              <a:rPr dirty="0" baseline="-15873" sz="1050" spc="52" i="1">
                <a:latin typeface="Arial"/>
                <a:cs typeface="Arial"/>
              </a:rPr>
              <a:t>i</a:t>
            </a:r>
            <a:r>
              <a:rPr dirty="0" baseline="-15873" sz="1050" spc="217" i="1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35" i="1">
                <a:latin typeface="Arial"/>
                <a:cs typeface="Arial"/>
              </a:rPr>
              <a:t>δ</a:t>
            </a:r>
            <a:r>
              <a:rPr dirty="0" baseline="-15873" sz="1050" spc="-52" i="1">
                <a:latin typeface="Arial"/>
                <a:cs typeface="Arial"/>
              </a:rPr>
              <a:t>i</a:t>
            </a:r>
            <a:r>
              <a:rPr dirty="0" baseline="-15873" sz="1050" spc="67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8735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endParaRPr sz="1200">
              <a:latin typeface="Arial"/>
              <a:cs typeface="Arial"/>
            </a:endParaRPr>
          </a:p>
          <a:p>
            <a:pPr algn="just" marL="40640" marR="30480" indent="254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Let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maintain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view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TW</a:t>
            </a:r>
            <a:r>
              <a:rPr dirty="0" baseline="-15873" sz="1050" i="1">
                <a:latin typeface="Arial"/>
                <a:cs typeface="Arial"/>
              </a:rPr>
              <a:t>k</a:t>
            </a:r>
            <a:r>
              <a:rPr dirty="0" baseline="-15873" sz="1050" spc="-104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[</a:t>
            </a:r>
            <a:r>
              <a:rPr dirty="0" sz="1000" spc="30" i="1">
                <a:latin typeface="Arial"/>
                <a:cs typeface="Arial"/>
              </a:rPr>
              <a:t>i,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believes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</a:t>
            </a:r>
            <a:r>
              <a:rPr dirty="0" sz="1000" spc="-5">
                <a:latin typeface="Arial"/>
                <a:cs typeface="Arial"/>
              </a:rPr>
              <a:t>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sz="1000" spc="-140" i="1">
                <a:latin typeface="Arial"/>
                <a:cs typeface="Arial"/>
              </a:rPr>
              <a:t> </a:t>
            </a:r>
            <a:r>
              <a:rPr dirty="0" sz="1000" spc="30">
                <a:latin typeface="Arial"/>
                <a:cs typeface="Arial"/>
              </a:rPr>
              <a:t>[</a:t>
            </a:r>
            <a:r>
              <a:rPr dirty="0" sz="1000" spc="30" i="1">
                <a:latin typeface="Arial"/>
                <a:cs typeface="Arial"/>
              </a:rPr>
              <a:t>i,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].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 information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gossiped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update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propagated.</a:t>
            </a:r>
            <a:endParaRPr sz="1000">
              <a:latin typeface="Arial"/>
              <a:cs typeface="Arial"/>
            </a:endParaRPr>
          </a:p>
          <a:p>
            <a:pPr marL="43815">
              <a:lnSpc>
                <a:spcPct val="100000"/>
              </a:lnSpc>
              <a:spcBef>
                <a:spcPts val="68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1076960">
              <a:lnSpc>
                <a:spcPct val="100000"/>
              </a:lnSpc>
              <a:spcBef>
                <a:spcPts val="1140"/>
              </a:spcBef>
            </a:pPr>
            <a:r>
              <a:rPr dirty="0" sz="1000" spc="-5">
                <a:latin typeface="Arial"/>
                <a:cs typeface="Arial"/>
              </a:rPr>
              <a:t>0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baseline="-15873" sz="1050" spc="22" i="1">
                <a:latin typeface="Arial"/>
                <a:cs typeface="Arial"/>
              </a:rPr>
              <a:t>k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80" i="1">
                <a:latin typeface="Arial"/>
                <a:cs typeface="Arial"/>
              </a:rPr>
              <a:t>i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80" i="1">
                <a:latin typeface="Arial"/>
                <a:cs typeface="Arial"/>
              </a:rPr>
              <a:t>i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35" i="1">
                <a:latin typeface="メイリオ"/>
                <a:cs typeface="メイリオ"/>
              </a:rPr>
              <a:t>≤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80" i="1">
                <a:latin typeface="Arial"/>
                <a:cs typeface="Arial"/>
              </a:rPr>
              <a:t>j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j</a:t>
            </a:r>
            <a:r>
              <a:rPr dirty="0" sz="1000" spc="-19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019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Bounding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numerical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deviation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7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985" y="716"/>
            <a:ext cx="826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Continuous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064635" cy="13341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Continuous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dirty="0" sz="14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errors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ts val="1200"/>
              </a:lnSpc>
              <a:spcBef>
                <a:spcPts val="15"/>
              </a:spcBef>
            </a:pP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 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 log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when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it sees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that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i="1">
                <a:solidFill>
                  <a:srgbClr val="0000FA"/>
                </a:solidFill>
                <a:latin typeface="Arial"/>
                <a:cs typeface="Arial"/>
              </a:rPr>
              <a:t>TW</a:t>
            </a:r>
            <a:r>
              <a:rPr dirty="0" baseline="-15873" sz="1050" i="1">
                <a:solidFill>
                  <a:srgbClr val="0000FA"/>
                </a:solidFill>
                <a:latin typeface="Arial"/>
                <a:cs typeface="Arial"/>
              </a:rPr>
              <a:t>k</a:t>
            </a:r>
            <a:r>
              <a:rPr dirty="0" baseline="-15873" sz="1050" spc="-112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30">
                <a:solidFill>
                  <a:srgbClr val="0000FA"/>
                </a:solidFill>
                <a:latin typeface="Arial"/>
                <a:cs typeface="Arial"/>
              </a:rPr>
              <a:t>[</a:t>
            </a:r>
            <a:r>
              <a:rPr dirty="0" sz="1000" spc="30" i="1">
                <a:solidFill>
                  <a:srgbClr val="0000FA"/>
                </a:solidFill>
                <a:latin typeface="Arial"/>
                <a:cs typeface="Arial"/>
              </a:rPr>
              <a:t>i,</a:t>
            </a:r>
            <a:r>
              <a:rPr dirty="0" sz="1000" spc="-17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k</a:t>
            </a:r>
            <a:r>
              <a:rPr dirty="0" sz="1000" spc="-175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]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is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getting too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far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from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TW</a:t>
            </a:r>
            <a:r>
              <a:rPr dirty="0" sz="1000" spc="-145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30">
                <a:solidFill>
                  <a:srgbClr val="0000FA"/>
                </a:solidFill>
                <a:latin typeface="Arial"/>
                <a:cs typeface="Arial"/>
              </a:rPr>
              <a:t>[</a:t>
            </a:r>
            <a:r>
              <a:rPr dirty="0" sz="1000" spc="30" i="1">
                <a:solidFill>
                  <a:srgbClr val="0000FA"/>
                </a:solidFill>
                <a:latin typeface="Arial"/>
                <a:cs typeface="Arial"/>
              </a:rPr>
              <a:t>k,</a:t>
            </a:r>
            <a:r>
              <a:rPr dirty="0" sz="1000" spc="-17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k</a:t>
            </a:r>
            <a:r>
              <a:rPr dirty="0" sz="1000" spc="-18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]</a:t>
            </a:r>
            <a:r>
              <a:rPr dirty="0" sz="100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in particular, when</a:t>
            </a:r>
            <a:endParaRPr sz="1000">
              <a:latin typeface="Arial"/>
              <a:cs typeface="Arial"/>
            </a:endParaRPr>
          </a:p>
          <a:p>
            <a:pPr algn="ctr" marL="377825">
              <a:lnSpc>
                <a:spcPct val="100000"/>
              </a:lnSpc>
              <a:spcBef>
                <a:spcPts val="944"/>
              </a:spcBef>
            </a:pP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90" i="1">
                <a:latin typeface="Arial"/>
                <a:cs typeface="Arial"/>
              </a:rPr>
              <a:t>k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0" i="1">
                <a:latin typeface="Arial"/>
                <a:cs typeface="Arial"/>
              </a:rPr>
              <a:t>W</a:t>
            </a:r>
            <a:r>
              <a:rPr dirty="0" baseline="-15873" sz="1050" spc="22" i="1">
                <a:latin typeface="Arial"/>
                <a:cs typeface="Arial"/>
              </a:rPr>
              <a:t>k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80" i="1">
                <a:latin typeface="Arial"/>
                <a:cs typeface="Arial"/>
              </a:rPr>
              <a:t>i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&gt;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δ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-65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019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Bounding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numerical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deviation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7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985" y="716"/>
            <a:ext cx="826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Continuous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200" y="188846"/>
            <a:ext cx="4205605" cy="206628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Continuous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dirty="0" sz="14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errors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Arial"/>
              <a:cs typeface="Arial"/>
            </a:endParaRPr>
          </a:p>
          <a:p>
            <a:pPr marL="3022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302260" marR="158750">
              <a:lnSpc>
                <a:spcPts val="1200"/>
              </a:lnSpc>
              <a:spcBef>
                <a:spcPts val="15"/>
              </a:spcBef>
            </a:pP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 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 log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when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it sees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that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i="1">
                <a:solidFill>
                  <a:srgbClr val="0000FA"/>
                </a:solidFill>
                <a:latin typeface="Arial"/>
                <a:cs typeface="Arial"/>
              </a:rPr>
              <a:t>TW</a:t>
            </a:r>
            <a:r>
              <a:rPr dirty="0" baseline="-15873" sz="1050" i="1">
                <a:solidFill>
                  <a:srgbClr val="0000FA"/>
                </a:solidFill>
                <a:latin typeface="Arial"/>
                <a:cs typeface="Arial"/>
              </a:rPr>
              <a:t>k</a:t>
            </a:r>
            <a:r>
              <a:rPr dirty="0" baseline="-15873" sz="1050" spc="-112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30">
                <a:solidFill>
                  <a:srgbClr val="0000FA"/>
                </a:solidFill>
                <a:latin typeface="Arial"/>
                <a:cs typeface="Arial"/>
              </a:rPr>
              <a:t>[</a:t>
            </a:r>
            <a:r>
              <a:rPr dirty="0" sz="1000" spc="30" i="1">
                <a:solidFill>
                  <a:srgbClr val="0000FA"/>
                </a:solidFill>
                <a:latin typeface="Arial"/>
                <a:cs typeface="Arial"/>
              </a:rPr>
              <a:t>i,</a:t>
            </a:r>
            <a:r>
              <a:rPr dirty="0" sz="1000" spc="-17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k</a:t>
            </a:r>
            <a:r>
              <a:rPr dirty="0" sz="1000" spc="-175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]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is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getting too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far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from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TW</a:t>
            </a:r>
            <a:r>
              <a:rPr dirty="0" sz="1000" spc="-145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30">
                <a:solidFill>
                  <a:srgbClr val="0000FA"/>
                </a:solidFill>
                <a:latin typeface="Arial"/>
                <a:cs typeface="Arial"/>
              </a:rPr>
              <a:t>[</a:t>
            </a:r>
            <a:r>
              <a:rPr dirty="0" sz="1000" spc="30" i="1">
                <a:solidFill>
                  <a:srgbClr val="0000FA"/>
                </a:solidFill>
                <a:latin typeface="Arial"/>
                <a:cs typeface="Arial"/>
              </a:rPr>
              <a:t>k,</a:t>
            </a:r>
            <a:r>
              <a:rPr dirty="0" sz="1000" spc="-17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k</a:t>
            </a:r>
            <a:r>
              <a:rPr dirty="0" sz="1000" spc="-18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]</a:t>
            </a:r>
            <a:r>
              <a:rPr dirty="0" sz="100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in particular, when</a:t>
            </a:r>
            <a:endParaRPr sz="1000">
              <a:latin typeface="Arial"/>
              <a:cs typeface="Arial"/>
            </a:endParaRPr>
          </a:p>
          <a:p>
            <a:pPr algn="ctr" marL="287655">
              <a:lnSpc>
                <a:spcPct val="100000"/>
              </a:lnSpc>
              <a:spcBef>
                <a:spcPts val="944"/>
              </a:spcBef>
            </a:pP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90" i="1">
                <a:latin typeface="Arial"/>
                <a:cs typeface="Arial"/>
              </a:rPr>
              <a:t>k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0" i="1">
                <a:latin typeface="Arial"/>
                <a:cs typeface="Arial"/>
              </a:rPr>
              <a:t>W</a:t>
            </a:r>
            <a:r>
              <a:rPr dirty="0" baseline="-15873" sz="1050" spc="22" i="1">
                <a:latin typeface="Arial"/>
                <a:cs typeface="Arial"/>
              </a:rPr>
              <a:t>k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80" i="1">
                <a:latin typeface="Arial"/>
                <a:cs typeface="Arial"/>
              </a:rPr>
              <a:t>i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&gt;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δ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-65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50">
              <a:latin typeface="Arial"/>
              <a:cs typeface="Arial"/>
            </a:endParaRPr>
          </a:p>
          <a:p>
            <a:pPr marL="302260">
              <a:lnSpc>
                <a:spcPts val="1435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Question</a:t>
            </a:r>
            <a:endParaRPr sz="1200">
              <a:latin typeface="Arial"/>
              <a:cs typeface="Arial"/>
            </a:endParaRPr>
          </a:p>
          <a:p>
            <a:pPr marL="302260" marR="55880" indent="-4445">
              <a:lnSpc>
                <a:spcPts val="1200"/>
              </a:lnSpc>
              <a:spcBef>
                <a:spcPts val="40"/>
              </a:spcBef>
            </a:pPr>
            <a:r>
              <a:rPr dirty="0" sz="1000" spc="-6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extent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pessimistic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here: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35" i="1">
                <a:latin typeface="Arial"/>
                <a:cs typeface="Arial"/>
              </a:rPr>
              <a:t>δ</a:t>
            </a:r>
            <a:r>
              <a:rPr dirty="0" baseline="-15873" sz="1050" spc="-52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90" i="1">
                <a:latin typeface="Arial"/>
                <a:cs typeface="Arial"/>
              </a:rPr>
              <a:t>/</a:t>
            </a:r>
            <a:r>
              <a:rPr dirty="0" sz="1000" spc="90">
                <a:latin typeface="Arial"/>
                <a:cs typeface="Arial"/>
              </a:rPr>
              <a:t>(</a:t>
            </a:r>
            <a:r>
              <a:rPr dirty="0" sz="1000" spc="90" i="1">
                <a:latin typeface="Arial"/>
                <a:cs typeface="Arial"/>
              </a:rPr>
              <a:t>N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0" i="1">
                <a:latin typeface="メイリオ"/>
                <a:cs typeface="メイリオ"/>
              </a:rPr>
              <a:t> </a:t>
            </a:r>
            <a:r>
              <a:rPr dirty="0" sz="1000" spc="25">
                <a:latin typeface="Arial"/>
                <a:cs typeface="Arial"/>
              </a:rPr>
              <a:t>1)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6713" y="3331252"/>
            <a:ext cx="1019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Bounding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numerical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deviation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34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757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985" y="716"/>
            <a:ext cx="826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Continuous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064635" cy="17627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Continuous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dirty="0" sz="14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errors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ts val="1200"/>
              </a:lnSpc>
              <a:spcBef>
                <a:spcPts val="15"/>
              </a:spcBef>
            </a:pPr>
            <a:r>
              <a:rPr dirty="0" sz="1000" spc="5" i="1">
                <a:latin typeface="Arial"/>
                <a:cs typeface="Arial"/>
              </a:rPr>
              <a:t>S</a:t>
            </a:r>
            <a:r>
              <a:rPr dirty="0" baseline="-15873" sz="1050" spc="7" i="1">
                <a:latin typeface="Arial"/>
                <a:cs typeface="Arial"/>
              </a:rPr>
              <a:t>k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 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 log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when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it sees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that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i="1">
                <a:solidFill>
                  <a:srgbClr val="0000FA"/>
                </a:solidFill>
                <a:latin typeface="Arial"/>
                <a:cs typeface="Arial"/>
              </a:rPr>
              <a:t>TW</a:t>
            </a:r>
            <a:r>
              <a:rPr dirty="0" baseline="-15873" sz="1050" i="1">
                <a:solidFill>
                  <a:srgbClr val="0000FA"/>
                </a:solidFill>
                <a:latin typeface="Arial"/>
                <a:cs typeface="Arial"/>
              </a:rPr>
              <a:t>k</a:t>
            </a:r>
            <a:r>
              <a:rPr dirty="0" baseline="-15873" sz="1050" spc="-112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30">
                <a:solidFill>
                  <a:srgbClr val="0000FA"/>
                </a:solidFill>
                <a:latin typeface="Arial"/>
                <a:cs typeface="Arial"/>
              </a:rPr>
              <a:t>[</a:t>
            </a:r>
            <a:r>
              <a:rPr dirty="0" sz="1000" spc="30" i="1">
                <a:solidFill>
                  <a:srgbClr val="0000FA"/>
                </a:solidFill>
                <a:latin typeface="Arial"/>
                <a:cs typeface="Arial"/>
              </a:rPr>
              <a:t>i,</a:t>
            </a:r>
            <a:r>
              <a:rPr dirty="0" sz="1000" spc="-17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k</a:t>
            </a:r>
            <a:r>
              <a:rPr dirty="0" sz="1000" spc="-175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]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is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getting too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far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from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TW</a:t>
            </a:r>
            <a:r>
              <a:rPr dirty="0" sz="1000" spc="-145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30">
                <a:solidFill>
                  <a:srgbClr val="0000FA"/>
                </a:solidFill>
                <a:latin typeface="Arial"/>
                <a:cs typeface="Arial"/>
              </a:rPr>
              <a:t>[</a:t>
            </a:r>
            <a:r>
              <a:rPr dirty="0" sz="1000" spc="30" i="1">
                <a:solidFill>
                  <a:srgbClr val="0000FA"/>
                </a:solidFill>
                <a:latin typeface="Arial"/>
                <a:cs typeface="Arial"/>
              </a:rPr>
              <a:t>k,</a:t>
            </a:r>
            <a:r>
              <a:rPr dirty="0" sz="1000" spc="-17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k</a:t>
            </a:r>
            <a:r>
              <a:rPr dirty="0" sz="1000" spc="-180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]</a:t>
            </a:r>
            <a:r>
              <a:rPr dirty="0" sz="1000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in particular, when</a:t>
            </a:r>
            <a:endParaRPr sz="1000">
              <a:latin typeface="Arial"/>
              <a:cs typeface="Arial"/>
            </a:endParaRPr>
          </a:p>
          <a:p>
            <a:pPr algn="ctr" marL="377825">
              <a:lnSpc>
                <a:spcPct val="100000"/>
              </a:lnSpc>
              <a:spcBef>
                <a:spcPts val="944"/>
              </a:spcBef>
            </a:pPr>
            <a:r>
              <a:rPr dirty="0" sz="1000" spc="-5" i="1">
                <a:latin typeface="Arial"/>
                <a:cs typeface="Arial"/>
              </a:rPr>
              <a:t>TW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90" i="1">
                <a:latin typeface="Arial"/>
                <a:cs typeface="Arial"/>
              </a:rPr>
              <a:t>k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sz="1000" spc="-10" i="1">
                <a:latin typeface="Arial"/>
                <a:cs typeface="Arial"/>
              </a:rPr>
              <a:t>W</a:t>
            </a:r>
            <a:r>
              <a:rPr dirty="0" baseline="-15873" sz="1050" spc="22" i="1">
                <a:latin typeface="Arial"/>
                <a:cs typeface="Arial"/>
              </a:rPr>
              <a:t>k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[</a:t>
            </a:r>
            <a:r>
              <a:rPr dirty="0" sz="1000" spc="80" i="1">
                <a:latin typeface="Arial"/>
                <a:cs typeface="Arial"/>
              </a:rPr>
              <a:t>i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80" i="1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]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&gt;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δ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220" i="1">
                <a:latin typeface="Arial"/>
                <a:cs typeface="Arial"/>
              </a:rPr>
              <a:t>/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-65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5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Question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982" y="1925718"/>
            <a:ext cx="391985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extent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pessimistic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here: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where does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35" i="1">
                <a:latin typeface="Arial"/>
                <a:cs typeface="Arial"/>
              </a:rPr>
              <a:t>δ</a:t>
            </a:r>
            <a:r>
              <a:rPr dirty="0" baseline="-15873" sz="1050" spc="-52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 spc="90" i="1">
                <a:latin typeface="Arial"/>
                <a:cs typeface="Arial"/>
              </a:rPr>
              <a:t>/</a:t>
            </a:r>
            <a:r>
              <a:rPr dirty="0" sz="1000" spc="90">
                <a:latin typeface="Arial"/>
                <a:cs typeface="Arial"/>
              </a:rPr>
              <a:t>(</a:t>
            </a:r>
            <a:r>
              <a:rPr dirty="0" sz="1000" spc="90" i="1">
                <a:latin typeface="Arial"/>
                <a:cs typeface="Arial"/>
              </a:rPr>
              <a:t>N</a:t>
            </a:r>
            <a:r>
              <a:rPr dirty="0" sz="1000" spc="-65" i="1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0" i="1">
                <a:latin typeface="メイリオ"/>
                <a:cs typeface="メイリオ"/>
              </a:rPr>
              <a:t> </a:t>
            </a:r>
            <a:r>
              <a:rPr dirty="0" sz="1000" spc="25">
                <a:latin typeface="Arial"/>
                <a:cs typeface="Arial"/>
              </a:rPr>
              <a:t>1)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7347" y="2003747"/>
            <a:ext cx="3815079" cy="81915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675"/>
              </a:spcBef>
            </a:pPr>
            <a:r>
              <a:rPr dirty="0" sz="1000" spc="-5">
                <a:latin typeface="Arial"/>
                <a:cs typeface="Arial"/>
              </a:rPr>
              <a:t>come</a:t>
            </a:r>
            <a:r>
              <a:rPr dirty="0" sz="1000" spc="-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from?</a:t>
            </a:r>
            <a:endParaRPr sz="1000">
              <a:latin typeface="Arial"/>
              <a:cs typeface="Arial"/>
            </a:endParaRPr>
          </a:p>
          <a:p>
            <a:pPr marL="42545">
              <a:lnSpc>
                <a:spcPts val="1410"/>
              </a:lnSpc>
              <a:spcBef>
                <a:spcPts val="69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38100" marR="30480" indent="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Staleness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done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analogously,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essentially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keeping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track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 has been seen last from </a:t>
            </a:r>
            <a:r>
              <a:rPr dirty="0" sz="10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(see book).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985" y="716"/>
            <a:ext cx="826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64982"/>
            <a:ext cx="1273175" cy="380365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Conit</a:t>
            </a:r>
            <a:endParaRPr sz="1400">
              <a:latin typeface="Arial"/>
              <a:cs typeface="Arial"/>
            </a:endParaRPr>
          </a:p>
          <a:p>
            <a:pPr marL="70739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485332" y="574694"/>
            <a:ext cx="1312545" cy="1315085"/>
          </a:xfrm>
          <a:custGeom>
            <a:avLst/>
            <a:gdLst/>
            <a:ahLst/>
            <a:cxnLst/>
            <a:rect l="l" t="t" r="r" b="b"/>
            <a:pathLst>
              <a:path w="1312545" h="1315085">
                <a:moveTo>
                  <a:pt x="0" y="1314715"/>
                </a:moveTo>
                <a:lnTo>
                  <a:pt x="1312038" y="1314715"/>
                </a:lnTo>
                <a:lnTo>
                  <a:pt x="1312038" y="0"/>
                </a:lnTo>
                <a:lnTo>
                  <a:pt x="0" y="0"/>
                </a:lnTo>
                <a:lnTo>
                  <a:pt x="0" y="1314715"/>
                </a:lnTo>
                <a:close/>
              </a:path>
            </a:pathLst>
          </a:custGeom>
          <a:ln w="10541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10801" y="574694"/>
            <a:ext cx="1312545" cy="1315085"/>
          </a:xfrm>
          <a:custGeom>
            <a:avLst/>
            <a:gdLst/>
            <a:ahLst/>
            <a:cxnLst/>
            <a:rect l="l" t="t" r="r" b="b"/>
            <a:pathLst>
              <a:path w="1312545" h="1315085">
                <a:moveTo>
                  <a:pt x="0" y="1314715"/>
                </a:moveTo>
                <a:lnTo>
                  <a:pt x="1312038" y="1314715"/>
                </a:lnTo>
                <a:lnTo>
                  <a:pt x="1312038" y="0"/>
                </a:lnTo>
                <a:lnTo>
                  <a:pt x="0" y="0"/>
                </a:lnTo>
                <a:lnTo>
                  <a:pt x="0" y="1314715"/>
                </a:lnTo>
                <a:close/>
              </a:path>
            </a:pathLst>
          </a:custGeom>
          <a:ln w="10541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689862" y="1325764"/>
            <a:ext cx="3086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95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90830" y="1472737"/>
            <a:ext cx="3086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78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88775" y="1621604"/>
            <a:ext cx="3086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558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926258" y="1169652"/>
          <a:ext cx="706120" cy="56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5430"/>
                <a:gridCol w="431800"/>
              </a:tblGrid>
              <a:tr h="132715"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 spc="9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5,</a:t>
                      </a:r>
                      <a:r>
                        <a:rPr dirty="0" sz="500" spc="-2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45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517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8,</a:t>
                      </a:r>
                      <a:r>
                        <a:rPr dirty="0" sz="500" spc="-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50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517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9,</a:t>
                      </a:r>
                      <a:r>
                        <a:rPr dirty="0" sz="500" spc="-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78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327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&lt;10,</a:t>
                      </a:r>
                      <a:r>
                        <a:rPr dirty="0" sz="500" spc="-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558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 txBox="1"/>
          <p:nvPr/>
        </p:nvSpPr>
        <p:spPr>
          <a:xfrm>
            <a:off x="970957" y="1037805"/>
            <a:ext cx="396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90121" y="1008524"/>
            <a:ext cx="309245" cy="267335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Result</a:t>
            </a:r>
            <a:endParaRPr sz="6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220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45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69135" y="1052771"/>
            <a:ext cx="1196340" cy="777240"/>
          </a:xfrm>
          <a:custGeom>
            <a:avLst/>
            <a:gdLst/>
            <a:ahLst/>
            <a:cxnLst/>
            <a:rect l="l" t="t" r="r" b="b"/>
            <a:pathLst>
              <a:path w="1196339" h="777239">
                <a:moveTo>
                  <a:pt x="0" y="776880"/>
                </a:moveTo>
                <a:lnTo>
                  <a:pt x="1196308" y="776880"/>
                </a:lnTo>
                <a:lnTo>
                  <a:pt x="1196308" y="0"/>
                </a:lnTo>
                <a:lnTo>
                  <a:pt x="0" y="0"/>
                </a:lnTo>
                <a:lnTo>
                  <a:pt x="0" y="776880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167935" y="634453"/>
            <a:ext cx="896619" cy="3587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78105" marR="48260">
              <a:lnSpc>
                <a:spcPts val="740"/>
              </a:lnSpc>
              <a:spcBef>
                <a:spcPts val="36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558 </a:t>
            </a:r>
            <a:r>
              <a:rPr dirty="0" sz="650" spc="1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distance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1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95</a:t>
            </a:r>
            <a:r>
              <a:rPr dirty="0" sz="650" spc="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gas</a:t>
            </a:r>
            <a:endParaRPr sz="650">
              <a:latin typeface="Arial"/>
              <a:cs typeface="Arial"/>
            </a:endParaRPr>
          </a:p>
          <a:p>
            <a:pPr marL="78105">
              <a:lnSpc>
                <a:spcPts val="72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 </a:t>
            </a:r>
            <a:r>
              <a:rPr dirty="0" sz="650" spc="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78  </a:t>
            </a:r>
            <a:r>
              <a:rPr dirty="0" sz="650" spc="1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price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17153" y="748180"/>
            <a:ext cx="2222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Conit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64390" y="1325764"/>
            <a:ext cx="3263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3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70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63139" y="1472774"/>
            <a:ext cx="3263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412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2600166" y="1169652"/>
          <a:ext cx="704850" cy="412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5430"/>
                <a:gridCol w="430530"/>
              </a:tblGrid>
              <a:tr h="132715">
                <a:tc>
                  <a:txBody>
                    <a:bodyPr/>
                    <a:lstStyle/>
                    <a:p>
                      <a:pPr algn="r" marR="1206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 spc="9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5,</a:t>
                      </a:r>
                      <a:r>
                        <a:rPr dirty="0" sz="500" spc="-2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3302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45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r" marR="1206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 spc="9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6,</a:t>
                      </a:r>
                      <a:r>
                        <a:rPr dirty="0" sz="500" spc="-2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3556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70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algn="r" marR="13335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 spc="9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7,</a:t>
                      </a:r>
                      <a:r>
                        <a:rPr dirty="0" sz="500" spc="-2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85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175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412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85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9" name="object 19"/>
          <p:cNvSpPr txBox="1"/>
          <p:nvPr/>
        </p:nvSpPr>
        <p:spPr>
          <a:xfrm>
            <a:off x="2645487" y="1037809"/>
            <a:ext cx="396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64651" y="1008534"/>
            <a:ext cx="327025" cy="266700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Result</a:t>
            </a:r>
            <a:endParaRPr sz="6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220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3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45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543666" y="1052771"/>
            <a:ext cx="1196340" cy="777240"/>
          </a:xfrm>
          <a:custGeom>
            <a:avLst/>
            <a:gdLst/>
            <a:ahLst/>
            <a:cxnLst/>
            <a:rect l="l" t="t" r="r" b="b"/>
            <a:pathLst>
              <a:path w="1196339" h="777239">
                <a:moveTo>
                  <a:pt x="0" y="776880"/>
                </a:moveTo>
                <a:lnTo>
                  <a:pt x="1196308" y="776880"/>
                </a:lnTo>
                <a:lnTo>
                  <a:pt x="1196308" y="0"/>
                </a:lnTo>
                <a:lnTo>
                  <a:pt x="0" y="0"/>
                </a:lnTo>
                <a:lnTo>
                  <a:pt x="0" y="776880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2841207" y="634453"/>
            <a:ext cx="897890" cy="3587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78105" marR="49530">
              <a:lnSpc>
                <a:spcPts val="740"/>
              </a:lnSpc>
              <a:spcBef>
                <a:spcPts val="36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412 </a:t>
            </a:r>
            <a:r>
              <a:rPr dirty="0" sz="650" spc="1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distance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1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45</a:t>
            </a:r>
            <a:r>
              <a:rPr dirty="0" sz="650" spc="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gas</a:t>
            </a:r>
            <a:endParaRPr sz="650">
              <a:latin typeface="Arial"/>
              <a:cs typeface="Arial"/>
            </a:endParaRPr>
          </a:p>
          <a:p>
            <a:pPr marL="78105">
              <a:lnSpc>
                <a:spcPts val="72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 </a:t>
            </a:r>
            <a:r>
              <a:rPr dirty="0" sz="650" spc="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70  </a:t>
            </a:r>
            <a:r>
              <a:rPr dirty="0" sz="650" spc="1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price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6713" y="3331252"/>
            <a:ext cx="7137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The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notion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of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a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conit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85358" y="751606"/>
            <a:ext cx="2222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Conit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92629" y="1893181"/>
            <a:ext cx="601980" cy="2667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175">
              <a:lnSpc>
                <a:spcPct val="121700"/>
              </a:lnSpc>
              <a:spcBef>
                <a:spcPts val="95"/>
              </a:spcBef>
            </a:pP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ector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clock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  Order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deviation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568838" y="1895964"/>
            <a:ext cx="335915" cy="263525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(11,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5)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472083" y="418532"/>
            <a:ext cx="3867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465910" y="1893186"/>
            <a:ext cx="601980" cy="2667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175">
              <a:lnSpc>
                <a:spcPct val="121700"/>
              </a:lnSpc>
              <a:spcBef>
                <a:spcPts val="95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Vector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clock B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Order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deviation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242119" y="1895970"/>
            <a:ext cx="295275" cy="263525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(0,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8)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90270" y="2152579"/>
            <a:ext cx="28435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685289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Numerical deviation</a:t>
            </a:r>
            <a:r>
              <a:rPr dirty="0" sz="650" spc="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 (2, 482)	Numerical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deviation</a:t>
            </a:r>
            <a:r>
              <a:rPr dirty="0" sz="650" spc="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(3,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686)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96494" y="2356254"/>
            <a:ext cx="4013835" cy="91566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Conit (contains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variables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25" i="1">
                <a:solidFill>
                  <a:srgbClr val="3333B2"/>
                </a:solidFill>
                <a:latin typeface="Arial"/>
                <a:cs typeface="Arial"/>
              </a:rPr>
              <a:t>g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10" i="1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and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d</a:t>
            </a:r>
            <a:r>
              <a:rPr dirty="0" sz="1200" spc="-22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)</a:t>
            </a:r>
            <a:endParaRPr sz="1200">
              <a:latin typeface="Arial"/>
              <a:cs typeface="Arial"/>
            </a:endParaRPr>
          </a:p>
          <a:p>
            <a:pPr marL="334010" marR="55880" indent="-161290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40995" algn="l"/>
              </a:tabLst>
            </a:pPr>
            <a:r>
              <a:rPr dirty="0" sz="1000" spc="-10">
                <a:latin typeface="Arial"/>
                <a:cs typeface="Arial"/>
              </a:rPr>
              <a:t>Each</a:t>
            </a:r>
            <a:r>
              <a:rPr dirty="0" sz="1000" spc="-5">
                <a:latin typeface="Arial"/>
                <a:cs typeface="Arial"/>
              </a:rPr>
              <a:t> replica </a:t>
            </a:r>
            <a:r>
              <a:rPr dirty="0" sz="1000" spc="-10">
                <a:latin typeface="Arial"/>
                <a:cs typeface="Arial"/>
              </a:rPr>
              <a:t>has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vector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clock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([known]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time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@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A,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[known]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time </a:t>
            </a:r>
            <a:r>
              <a:rPr dirty="0" sz="1000" spc="-26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@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B)</a:t>
            </a:r>
            <a:endParaRPr sz="1000">
              <a:latin typeface="Arial"/>
              <a:cs typeface="Arial"/>
            </a:endParaRPr>
          </a:p>
          <a:p>
            <a:pPr marL="340360" marR="414655" indent="-168275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Font typeface="Arial"/>
              <a:buChar char="►"/>
              <a:tabLst>
                <a:tab pos="340995" algn="l"/>
              </a:tabLst>
            </a:pP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 </a:t>
            </a: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[</a:t>
            </a:r>
            <a:r>
              <a:rPr dirty="0" sz="1000" spc="-20" i="1">
                <a:latin typeface="メイリオ"/>
                <a:cs typeface="メイリオ"/>
              </a:rPr>
              <a:t>(</a:t>
            </a:r>
            <a:r>
              <a:rPr dirty="0" sz="1000" spc="-20">
                <a:latin typeface="Arial"/>
                <a:cs typeface="Arial"/>
              </a:rPr>
              <a:t>5</a:t>
            </a:r>
            <a:r>
              <a:rPr dirty="0" sz="1000" spc="-20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B</a:t>
            </a:r>
            <a:r>
              <a:rPr dirty="0" sz="1000" spc="-10" i="1">
                <a:latin typeface="メイリオ"/>
                <a:cs typeface="メイリオ"/>
              </a:rPr>
              <a:t>)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g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d</a:t>
            </a:r>
            <a:r>
              <a:rPr dirty="0" sz="1000" spc="-4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45</a:t>
            </a:r>
            <a:r>
              <a:rPr dirty="0" sz="1000" spc="10">
                <a:latin typeface="Arial"/>
                <a:cs typeface="Arial"/>
              </a:rPr>
              <a:t>];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 made this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permanent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(cannot be rolled </a:t>
            </a:r>
            <a:r>
              <a:rPr dirty="0" sz="1000" spc="-10">
                <a:latin typeface="Arial"/>
                <a:cs typeface="Arial"/>
              </a:rPr>
              <a:t>back)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757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66249" y="716"/>
            <a:ext cx="16751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consistency:</a:t>
            </a:r>
            <a:r>
              <a:rPr dirty="0" sz="600" spc="4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Primary-based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0850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Pr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ima</a:t>
            </a: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ry-based</a:t>
            </a:r>
            <a:r>
              <a:rPr dirty="0" sz="14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12082" y="778281"/>
            <a:ext cx="2755265" cy="1201420"/>
            <a:chOff x="712082" y="778281"/>
            <a:chExt cx="2755265" cy="1201420"/>
          </a:xfrm>
        </p:grpSpPr>
        <p:sp>
          <p:nvSpPr>
            <p:cNvPr id="6" name="object 6"/>
            <p:cNvSpPr/>
            <p:nvPr/>
          </p:nvSpPr>
          <p:spPr>
            <a:xfrm>
              <a:off x="714940" y="781138"/>
              <a:ext cx="2749550" cy="1195705"/>
            </a:xfrm>
            <a:custGeom>
              <a:avLst/>
              <a:gdLst/>
              <a:ahLst/>
              <a:cxnLst/>
              <a:rect l="l" t="t" r="r" b="b"/>
              <a:pathLst>
                <a:path w="2749550" h="1195705">
                  <a:moveTo>
                    <a:pt x="1641665" y="1623"/>
                  </a:moveTo>
                  <a:lnTo>
                    <a:pt x="1820936" y="1623"/>
                  </a:lnTo>
                  <a:lnTo>
                    <a:pt x="1820936" y="180904"/>
                  </a:lnTo>
                  <a:lnTo>
                    <a:pt x="1641665" y="180904"/>
                  </a:lnTo>
                  <a:lnTo>
                    <a:pt x="1641665" y="1623"/>
                  </a:lnTo>
                  <a:close/>
                </a:path>
                <a:path w="2749550" h="1195705">
                  <a:moveTo>
                    <a:pt x="147660" y="0"/>
                  </a:moveTo>
                  <a:lnTo>
                    <a:pt x="326939" y="0"/>
                  </a:lnTo>
                  <a:lnTo>
                    <a:pt x="326939" y="179281"/>
                  </a:lnTo>
                  <a:lnTo>
                    <a:pt x="147660" y="179281"/>
                  </a:lnTo>
                  <a:lnTo>
                    <a:pt x="147660" y="0"/>
                  </a:lnTo>
                  <a:close/>
                </a:path>
                <a:path w="2749550" h="1195705">
                  <a:moveTo>
                    <a:pt x="119525" y="478076"/>
                  </a:moveTo>
                  <a:lnTo>
                    <a:pt x="2629441" y="478076"/>
                  </a:lnTo>
                  <a:lnTo>
                    <a:pt x="2675848" y="487506"/>
                  </a:lnTo>
                  <a:lnTo>
                    <a:pt x="2713854" y="513183"/>
                  </a:lnTo>
                  <a:lnTo>
                    <a:pt x="2739534" y="551184"/>
                  </a:lnTo>
                  <a:lnTo>
                    <a:pt x="2748966" y="597590"/>
                  </a:lnTo>
                  <a:lnTo>
                    <a:pt x="2748966" y="1075677"/>
                  </a:lnTo>
                  <a:lnTo>
                    <a:pt x="2739534" y="1122082"/>
                  </a:lnTo>
                  <a:lnTo>
                    <a:pt x="2713854" y="1160083"/>
                  </a:lnTo>
                  <a:lnTo>
                    <a:pt x="2675848" y="1185759"/>
                  </a:lnTo>
                  <a:lnTo>
                    <a:pt x="2629441" y="1195190"/>
                  </a:lnTo>
                  <a:lnTo>
                    <a:pt x="119525" y="1195190"/>
                  </a:lnTo>
                  <a:lnTo>
                    <a:pt x="73116" y="1185759"/>
                  </a:lnTo>
                  <a:lnTo>
                    <a:pt x="35111" y="1160083"/>
                  </a:lnTo>
                  <a:lnTo>
                    <a:pt x="9431" y="1122082"/>
                  </a:lnTo>
                  <a:lnTo>
                    <a:pt x="0" y="1075677"/>
                  </a:lnTo>
                  <a:lnTo>
                    <a:pt x="0" y="597590"/>
                  </a:lnTo>
                  <a:lnTo>
                    <a:pt x="9431" y="551184"/>
                  </a:lnTo>
                  <a:lnTo>
                    <a:pt x="35111" y="513183"/>
                  </a:lnTo>
                  <a:lnTo>
                    <a:pt x="73116" y="487506"/>
                  </a:lnTo>
                  <a:lnTo>
                    <a:pt x="119525" y="47807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16607" y="134885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09" h="75565">
                  <a:moveTo>
                    <a:pt x="141376" y="0"/>
                  </a:moveTo>
                  <a:lnTo>
                    <a:pt x="86436" y="2971"/>
                  </a:lnTo>
                  <a:lnTo>
                    <a:pt x="41488" y="11064"/>
                  </a:lnTo>
                  <a:lnTo>
                    <a:pt x="11140" y="23048"/>
                  </a:lnTo>
                  <a:lnTo>
                    <a:pt x="0" y="37694"/>
                  </a:lnTo>
                  <a:lnTo>
                    <a:pt x="11140" y="52346"/>
                  </a:lnTo>
                  <a:lnTo>
                    <a:pt x="41488" y="64334"/>
                  </a:lnTo>
                  <a:lnTo>
                    <a:pt x="86436" y="72428"/>
                  </a:lnTo>
                  <a:lnTo>
                    <a:pt x="141376" y="75399"/>
                  </a:lnTo>
                  <a:lnTo>
                    <a:pt x="196316" y="72428"/>
                  </a:lnTo>
                  <a:lnTo>
                    <a:pt x="241263" y="64334"/>
                  </a:lnTo>
                  <a:lnTo>
                    <a:pt x="271610" y="52346"/>
                  </a:lnTo>
                  <a:lnTo>
                    <a:pt x="282750" y="37694"/>
                  </a:lnTo>
                  <a:lnTo>
                    <a:pt x="271610" y="23048"/>
                  </a:lnTo>
                  <a:lnTo>
                    <a:pt x="241263" y="11064"/>
                  </a:lnTo>
                  <a:lnTo>
                    <a:pt x="196316" y="2971"/>
                  </a:lnTo>
                  <a:lnTo>
                    <a:pt x="1413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16607" y="134885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09" h="75565">
                  <a:moveTo>
                    <a:pt x="141376" y="0"/>
                  </a:moveTo>
                  <a:lnTo>
                    <a:pt x="196316" y="2971"/>
                  </a:lnTo>
                  <a:lnTo>
                    <a:pt x="241263" y="11064"/>
                  </a:lnTo>
                  <a:lnTo>
                    <a:pt x="271610" y="23048"/>
                  </a:lnTo>
                  <a:lnTo>
                    <a:pt x="282750" y="37694"/>
                  </a:lnTo>
                  <a:lnTo>
                    <a:pt x="271610" y="52346"/>
                  </a:lnTo>
                  <a:lnTo>
                    <a:pt x="241263" y="64334"/>
                  </a:lnTo>
                  <a:lnTo>
                    <a:pt x="196316" y="72428"/>
                  </a:lnTo>
                  <a:lnTo>
                    <a:pt x="141376" y="75399"/>
                  </a:lnTo>
                  <a:lnTo>
                    <a:pt x="86436" y="72428"/>
                  </a:lnTo>
                  <a:lnTo>
                    <a:pt x="41488" y="64334"/>
                  </a:lnTo>
                  <a:lnTo>
                    <a:pt x="11140" y="52346"/>
                  </a:lnTo>
                  <a:lnTo>
                    <a:pt x="0" y="37694"/>
                  </a:lnTo>
                  <a:lnTo>
                    <a:pt x="11140" y="23048"/>
                  </a:lnTo>
                  <a:lnTo>
                    <a:pt x="41488" y="11064"/>
                  </a:lnTo>
                  <a:lnTo>
                    <a:pt x="86436" y="2971"/>
                  </a:lnTo>
                  <a:lnTo>
                    <a:pt x="1413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16607" y="1387583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09" h="157480">
                  <a:moveTo>
                    <a:pt x="0" y="0"/>
                  </a:moveTo>
                  <a:lnTo>
                    <a:pt x="0" y="119382"/>
                  </a:lnTo>
                  <a:lnTo>
                    <a:pt x="12149" y="135877"/>
                  </a:lnTo>
                  <a:lnTo>
                    <a:pt x="44180" y="147660"/>
                  </a:lnTo>
                  <a:lnTo>
                    <a:pt x="89465" y="154729"/>
                  </a:lnTo>
                  <a:lnTo>
                    <a:pt x="141376" y="157086"/>
                  </a:lnTo>
                  <a:lnTo>
                    <a:pt x="193288" y="154729"/>
                  </a:lnTo>
                  <a:lnTo>
                    <a:pt x="238573" y="147660"/>
                  </a:lnTo>
                  <a:lnTo>
                    <a:pt x="270604" y="135877"/>
                  </a:lnTo>
                  <a:lnTo>
                    <a:pt x="282753" y="119382"/>
                  </a:lnTo>
                  <a:lnTo>
                    <a:pt x="282751" y="37694"/>
                  </a:lnTo>
                  <a:lnTo>
                    <a:pt x="141376" y="37694"/>
                  </a:lnTo>
                  <a:lnTo>
                    <a:pt x="86436" y="34725"/>
                  </a:lnTo>
                  <a:lnTo>
                    <a:pt x="41488" y="26634"/>
                  </a:lnTo>
                  <a:lnTo>
                    <a:pt x="11140" y="14650"/>
                  </a:lnTo>
                  <a:lnTo>
                    <a:pt x="0" y="0"/>
                  </a:lnTo>
                  <a:close/>
                </a:path>
                <a:path w="283209" h="157480">
                  <a:moveTo>
                    <a:pt x="282750" y="0"/>
                  </a:moveTo>
                  <a:lnTo>
                    <a:pt x="271610" y="14650"/>
                  </a:lnTo>
                  <a:lnTo>
                    <a:pt x="241263" y="26634"/>
                  </a:lnTo>
                  <a:lnTo>
                    <a:pt x="196316" y="34725"/>
                  </a:lnTo>
                  <a:lnTo>
                    <a:pt x="141376" y="37694"/>
                  </a:lnTo>
                  <a:lnTo>
                    <a:pt x="282751" y="37694"/>
                  </a:lnTo>
                  <a:lnTo>
                    <a:pt x="282750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16607" y="1387583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09" h="157480">
                  <a:moveTo>
                    <a:pt x="282753" y="119382"/>
                  </a:moveTo>
                  <a:lnTo>
                    <a:pt x="270604" y="135877"/>
                  </a:lnTo>
                  <a:lnTo>
                    <a:pt x="238573" y="147660"/>
                  </a:lnTo>
                  <a:lnTo>
                    <a:pt x="193288" y="154729"/>
                  </a:lnTo>
                  <a:lnTo>
                    <a:pt x="141376" y="157086"/>
                  </a:lnTo>
                  <a:lnTo>
                    <a:pt x="89465" y="154729"/>
                  </a:lnTo>
                  <a:lnTo>
                    <a:pt x="44180" y="147660"/>
                  </a:lnTo>
                  <a:lnTo>
                    <a:pt x="12149" y="135877"/>
                  </a:lnTo>
                  <a:lnTo>
                    <a:pt x="0" y="119382"/>
                  </a:lnTo>
                  <a:lnTo>
                    <a:pt x="0" y="0"/>
                  </a:lnTo>
                  <a:lnTo>
                    <a:pt x="11140" y="14650"/>
                  </a:lnTo>
                  <a:lnTo>
                    <a:pt x="41488" y="26634"/>
                  </a:lnTo>
                  <a:lnTo>
                    <a:pt x="86436" y="34725"/>
                  </a:lnTo>
                  <a:lnTo>
                    <a:pt x="141376" y="37694"/>
                  </a:lnTo>
                  <a:lnTo>
                    <a:pt x="196316" y="34725"/>
                  </a:lnTo>
                  <a:lnTo>
                    <a:pt x="241263" y="26634"/>
                  </a:lnTo>
                  <a:lnTo>
                    <a:pt x="271610" y="14650"/>
                  </a:lnTo>
                  <a:lnTo>
                    <a:pt x="282750" y="0"/>
                  </a:lnTo>
                  <a:lnTo>
                    <a:pt x="282753" y="11938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63609" y="134945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6" y="0"/>
                  </a:moveTo>
                  <a:lnTo>
                    <a:pt x="86434" y="2971"/>
                  </a:lnTo>
                  <a:lnTo>
                    <a:pt x="41486" y="11065"/>
                  </a:lnTo>
                  <a:lnTo>
                    <a:pt x="11139" y="23053"/>
                  </a:lnTo>
                  <a:lnTo>
                    <a:pt x="0" y="37705"/>
                  </a:lnTo>
                  <a:lnTo>
                    <a:pt x="11139" y="52355"/>
                  </a:lnTo>
                  <a:lnTo>
                    <a:pt x="41486" y="64339"/>
                  </a:lnTo>
                  <a:lnTo>
                    <a:pt x="86434" y="72430"/>
                  </a:lnTo>
                  <a:lnTo>
                    <a:pt x="141376" y="75399"/>
                  </a:lnTo>
                  <a:lnTo>
                    <a:pt x="196318" y="72430"/>
                  </a:lnTo>
                  <a:lnTo>
                    <a:pt x="241265" y="64339"/>
                  </a:lnTo>
                  <a:lnTo>
                    <a:pt x="271610" y="52355"/>
                  </a:lnTo>
                  <a:lnTo>
                    <a:pt x="282748" y="37705"/>
                  </a:lnTo>
                  <a:lnTo>
                    <a:pt x="271610" y="23053"/>
                  </a:lnTo>
                  <a:lnTo>
                    <a:pt x="241265" y="11065"/>
                  </a:lnTo>
                  <a:lnTo>
                    <a:pt x="196318" y="2971"/>
                  </a:lnTo>
                  <a:lnTo>
                    <a:pt x="1413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63609" y="134945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6" y="0"/>
                  </a:moveTo>
                  <a:lnTo>
                    <a:pt x="196318" y="2971"/>
                  </a:lnTo>
                  <a:lnTo>
                    <a:pt x="241265" y="11065"/>
                  </a:lnTo>
                  <a:lnTo>
                    <a:pt x="271610" y="23053"/>
                  </a:lnTo>
                  <a:lnTo>
                    <a:pt x="282748" y="37705"/>
                  </a:lnTo>
                  <a:lnTo>
                    <a:pt x="271610" y="52355"/>
                  </a:lnTo>
                  <a:lnTo>
                    <a:pt x="241265" y="64339"/>
                  </a:lnTo>
                  <a:lnTo>
                    <a:pt x="196318" y="72430"/>
                  </a:lnTo>
                  <a:lnTo>
                    <a:pt x="141376" y="75399"/>
                  </a:lnTo>
                  <a:lnTo>
                    <a:pt x="86434" y="72430"/>
                  </a:lnTo>
                  <a:lnTo>
                    <a:pt x="41486" y="64339"/>
                  </a:lnTo>
                  <a:lnTo>
                    <a:pt x="11139" y="52355"/>
                  </a:lnTo>
                  <a:lnTo>
                    <a:pt x="0" y="37705"/>
                  </a:lnTo>
                  <a:lnTo>
                    <a:pt x="11139" y="23053"/>
                  </a:lnTo>
                  <a:lnTo>
                    <a:pt x="41486" y="11065"/>
                  </a:lnTo>
                  <a:lnTo>
                    <a:pt x="86434" y="2971"/>
                  </a:lnTo>
                  <a:lnTo>
                    <a:pt x="1413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63609" y="1388184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0" y="0"/>
                  </a:moveTo>
                  <a:lnTo>
                    <a:pt x="0" y="119391"/>
                  </a:lnTo>
                  <a:lnTo>
                    <a:pt x="12149" y="135884"/>
                  </a:lnTo>
                  <a:lnTo>
                    <a:pt x="44181" y="147664"/>
                  </a:lnTo>
                  <a:lnTo>
                    <a:pt x="89466" y="154732"/>
                  </a:lnTo>
                  <a:lnTo>
                    <a:pt x="141379" y="157088"/>
                  </a:lnTo>
                  <a:lnTo>
                    <a:pt x="193292" y="154732"/>
                  </a:lnTo>
                  <a:lnTo>
                    <a:pt x="238578" y="147664"/>
                  </a:lnTo>
                  <a:lnTo>
                    <a:pt x="270609" y="135884"/>
                  </a:lnTo>
                  <a:lnTo>
                    <a:pt x="282759" y="119391"/>
                  </a:lnTo>
                  <a:lnTo>
                    <a:pt x="282751" y="37705"/>
                  </a:lnTo>
                  <a:lnTo>
                    <a:pt x="141376" y="37705"/>
                  </a:lnTo>
                  <a:lnTo>
                    <a:pt x="86434" y="34733"/>
                  </a:lnTo>
                  <a:lnTo>
                    <a:pt x="41486" y="26639"/>
                  </a:lnTo>
                  <a:lnTo>
                    <a:pt x="11139" y="14651"/>
                  </a:lnTo>
                  <a:lnTo>
                    <a:pt x="0" y="0"/>
                  </a:lnTo>
                  <a:close/>
                </a:path>
                <a:path w="283210" h="157480">
                  <a:moveTo>
                    <a:pt x="282748" y="0"/>
                  </a:moveTo>
                  <a:lnTo>
                    <a:pt x="271610" y="14651"/>
                  </a:lnTo>
                  <a:lnTo>
                    <a:pt x="241265" y="26639"/>
                  </a:lnTo>
                  <a:lnTo>
                    <a:pt x="196318" y="34733"/>
                  </a:lnTo>
                  <a:lnTo>
                    <a:pt x="141376" y="37705"/>
                  </a:lnTo>
                  <a:lnTo>
                    <a:pt x="282751" y="37705"/>
                  </a:lnTo>
                  <a:lnTo>
                    <a:pt x="282748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63609" y="1388184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59" y="119391"/>
                  </a:moveTo>
                  <a:lnTo>
                    <a:pt x="270609" y="135884"/>
                  </a:lnTo>
                  <a:lnTo>
                    <a:pt x="238578" y="147664"/>
                  </a:lnTo>
                  <a:lnTo>
                    <a:pt x="193292" y="154732"/>
                  </a:lnTo>
                  <a:lnTo>
                    <a:pt x="141379" y="157088"/>
                  </a:lnTo>
                  <a:lnTo>
                    <a:pt x="89466" y="154732"/>
                  </a:lnTo>
                  <a:lnTo>
                    <a:pt x="44181" y="147664"/>
                  </a:lnTo>
                  <a:lnTo>
                    <a:pt x="12149" y="135884"/>
                  </a:lnTo>
                  <a:lnTo>
                    <a:pt x="0" y="119391"/>
                  </a:lnTo>
                  <a:lnTo>
                    <a:pt x="0" y="0"/>
                  </a:lnTo>
                  <a:lnTo>
                    <a:pt x="11139" y="14651"/>
                  </a:lnTo>
                  <a:lnTo>
                    <a:pt x="41486" y="26639"/>
                  </a:lnTo>
                  <a:lnTo>
                    <a:pt x="86434" y="34733"/>
                  </a:lnTo>
                  <a:lnTo>
                    <a:pt x="141376" y="37705"/>
                  </a:lnTo>
                  <a:lnTo>
                    <a:pt x="196318" y="34733"/>
                  </a:lnTo>
                  <a:lnTo>
                    <a:pt x="241265" y="26639"/>
                  </a:lnTo>
                  <a:lnTo>
                    <a:pt x="271610" y="14651"/>
                  </a:lnTo>
                  <a:lnTo>
                    <a:pt x="282748" y="0"/>
                  </a:lnTo>
                  <a:lnTo>
                    <a:pt x="282759" y="11939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10605" y="1350489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86436" y="2969"/>
                  </a:lnTo>
                  <a:lnTo>
                    <a:pt x="41488" y="11060"/>
                  </a:lnTo>
                  <a:lnTo>
                    <a:pt x="11140" y="23044"/>
                  </a:lnTo>
                  <a:lnTo>
                    <a:pt x="0" y="37694"/>
                  </a:lnTo>
                  <a:lnTo>
                    <a:pt x="11140" y="52346"/>
                  </a:lnTo>
                  <a:lnTo>
                    <a:pt x="41488" y="64334"/>
                  </a:lnTo>
                  <a:lnTo>
                    <a:pt x="86436" y="72428"/>
                  </a:lnTo>
                  <a:lnTo>
                    <a:pt x="141375" y="75399"/>
                  </a:lnTo>
                  <a:lnTo>
                    <a:pt x="196315" y="72428"/>
                  </a:lnTo>
                  <a:lnTo>
                    <a:pt x="241263" y="64334"/>
                  </a:lnTo>
                  <a:lnTo>
                    <a:pt x="271611" y="52346"/>
                  </a:lnTo>
                  <a:lnTo>
                    <a:pt x="282751" y="37694"/>
                  </a:lnTo>
                  <a:lnTo>
                    <a:pt x="271611" y="23044"/>
                  </a:lnTo>
                  <a:lnTo>
                    <a:pt x="241263" y="11060"/>
                  </a:lnTo>
                  <a:lnTo>
                    <a:pt x="196315" y="2969"/>
                  </a:lnTo>
                  <a:lnTo>
                    <a:pt x="1413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10605" y="1350489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196315" y="2969"/>
                  </a:lnTo>
                  <a:lnTo>
                    <a:pt x="241263" y="11060"/>
                  </a:lnTo>
                  <a:lnTo>
                    <a:pt x="271611" y="23044"/>
                  </a:lnTo>
                  <a:lnTo>
                    <a:pt x="282751" y="37694"/>
                  </a:lnTo>
                  <a:lnTo>
                    <a:pt x="271611" y="52346"/>
                  </a:lnTo>
                  <a:lnTo>
                    <a:pt x="241263" y="64334"/>
                  </a:lnTo>
                  <a:lnTo>
                    <a:pt x="196315" y="72428"/>
                  </a:lnTo>
                  <a:lnTo>
                    <a:pt x="141375" y="75399"/>
                  </a:lnTo>
                  <a:lnTo>
                    <a:pt x="86436" y="72428"/>
                  </a:lnTo>
                  <a:lnTo>
                    <a:pt x="41488" y="64334"/>
                  </a:lnTo>
                  <a:lnTo>
                    <a:pt x="11140" y="52346"/>
                  </a:lnTo>
                  <a:lnTo>
                    <a:pt x="0" y="37694"/>
                  </a:lnTo>
                  <a:lnTo>
                    <a:pt x="11140" y="23044"/>
                  </a:lnTo>
                  <a:lnTo>
                    <a:pt x="41488" y="11060"/>
                  </a:lnTo>
                  <a:lnTo>
                    <a:pt x="86436" y="2969"/>
                  </a:lnTo>
                  <a:lnTo>
                    <a:pt x="14137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10605" y="1389217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51" y="0"/>
                  </a:moveTo>
                  <a:lnTo>
                    <a:pt x="271611" y="14645"/>
                  </a:lnTo>
                  <a:lnTo>
                    <a:pt x="241263" y="26630"/>
                  </a:lnTo>
                  <a:lnTo>
                    <a:pt x="196315" y="34723"/>
                  </a:lnTo>
                  <a:lnTo>
                    <a:pt x="141375" y="37694"/>
                  </a:lnTo>
                  <a:lnTo>
                    <a:pt x="86436" y="34723"/>
                  </a:lnTo>
                  <a:lnTo>
                    <a:pt x="41488" y="26630"/>
                  </a:lnTo>
                  <a:lnTo>
                    <a:pt x="11140" y="14645"/>
                  </a:lnTo>
                  <a:lnTo>
                    <a:pt x="0" y="0"/>
                  </a:lnTo>
                  <a:lnTo>
                    <a:pt x="0" y="119378"/>
                  </a:lnTo>
                  <a:lnTo>
                    <a:pt x="12149" y="135874"/>
                  </a:lnTo>
                  <a:lnTo>
                    <a:pt x="44181" y="147657"/>
                  </a:lnTo>
                  <a:lnTo>
                    <a:pt x="89467" y="154726"/>
                  </a:lnTo>
                  <a:lnTo>
                    <a:pt x="141381" y="157083"/>
                  </a:lnTo>
                  <a:lnTo>
                    <a:pt x="193294" y="154726"/>
                  </a:lnTo>
                  <a:lnTo>
                    <a:pt x="238580" y="147657"/>
                  </a:lnTo>
                  <a:lnTo>
                    <a:pt x="270612" y="135874"/>
                  </a:lnTo>
                  <a:lnTo>
                    <a:pt x="282762" y="119378"/>
                  </a:lnTo>
                  <a:lnTo>
                    <a:pt x="282751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10605" y="1389217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62" y="119378"/>
                  </a:moveTo>
                  <a:lnTo>
                    <a:pt x="270612" y="135874"/>
                  </a:lnTo>
                  <a:lnTo>
                    <a:pt x="238580" y="147657"/>
                  </a:lnTo>
                  <a:lnTo>
                    <a:pt x="193294" y="154726"/>
                  </a:lnTo>
                  <a:lnTo>
                    <a:pt x="141381" y="157083"/>
                  </a:lnTo>
                  <a:lnTo>
                    <a:pt x="89467" y="154726"/>
                  </a:lnTo>
                  <a:lnTo>
                    <a:pt x="44181" y="147657"/>
                  </a:lnTo>
                  <a:lnTo>
                    <a:pt x="12149" y="135874"/>
                  </a:lnTo>
                  <a:lnTo>
                    <a:pt x="0" y="119378"/>
                  </a:lnTo>
                  <a:lnTo>
                    <a:pt x="0" y="0"/>
                  </a:lnTo>
                  <a:lnTo>
                    <a:pt x="11140" y="14645"/>
                  </a:lnTo>
                  <a:lnTo>
                    <a:pt x="41488" y="26630"/>
                  </a:lnTo>
                  <a:lnTo>
                    <a:pt x="86436" y="34723"/>
                  </a:lnTo>
                  <a:lnTo>
                    <a:pt x="141375" y="37694"/>
                  </a:lnTo>
                  <a:lnTo>
                    <a:pt x="196315" y="34723"/>
                  </a:lnTo>
                  <a:lnTo>
                    <a:pt x="241263" y="26630"/>
                  </a:lnTo>
                  <a:lnTo>
                    <a:pt x="271611" y="14645"/>
                  </a:lnTo>
                  <a:lnTo>
                    <a:pt x="282751" y="0"/>
                  </a:lnTo>
                  <a:lnTo>
                    <a:pt x="282762" y="11937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079476" y="1347875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86436" y="2969"/>
                  </a:lnTo>
                  <a:lnTo>
                    <a:pt x="41488" y="11060"/>
                  </a:lnTo>
                  <a:lnTo>
                    <a:pt x="11140" y="23044"/>
                  </a:lnTo>
                  <a:lnTo>
                    <a:pt x="0" y="37694"/>
                  </a:lnTo>
                  <a:lnTo>
                    <a:pt x="11140" y="52344"/>
                  </a:lnTo>
                  <a:lnTo>
                    <a:pt x="41488" y="64329"/>
                  </a:lnTo>
                  <a:lnTo>
                    <a:pt x="86436" y="72419"/>
                  </a:lnTo>
                  <a:lnTo>
                    <a:pt x="141375" y="75389"/>
                  </a:lnTo>
                  <a:lnTo>
                    <a:pt x="196323" y="72419"/>
                  </a:lnTo>
                  <a:lnTo>
                    <a:pt x="241278" y="64329"/>
                  </a:lnTo>
                  <a:lnTo>
                    <a:pt x="271631" y="52344"/>
                  </a:lnTo>
                  <a:lnTo>
                    <a:pt x="282772" y="37694"/>
                  </a:lnTo>
                  <a:lnTo>
                    <a:pt x="271631" y="23044"/>
                  </a:lnTo>
                  <a:lnTo>
                    <a:pt x="241278" y="11060"/>
                  </a:lnTo>
                  <a:lnTo>
                    <a:pt x="196323" y="2969"/>
                  </a:lnTo>
                  <a:lnTo>
                    <a:pt x="1413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79476" y="1347875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196323" y="2969"/>
                  </a:lnTo>
                  <a:lnTo>
                    <a:pt x="241278" y="11060"/>
                  </a:lnTo>
                  <a:lnTo>
                    <a:pt x="271631" y="23044"/>
                  </a:lnTo>
                  <a:lnTo>
                    <a:pt x="282772" y="37694"/>
                  </a:lnTo>
                  <a:lnTo>
                    <a:pt x="271631" y="52344"/>
                  </a:lnTo>
                  <a:lnTo>
                    <a:pt x="241278" y="64329"/>
                  </a:lnTo>
                  <a:lnTo>
                    <a:pt x="196323" y="72419"/>
                  </a:lnTo>
                  <a:lnTo>
                    <a:pt x="141375" y="75389"/>
                  </a:lnTo>
                  <a:lnTo>
                    <a:pt x="86436" y="72419"/>
                  </a:lnTo>
                  <a:lnTo>
                    <a:pt x="41488" y="64329"/>
                  </a:lnTo>
                  <a:lnTo>
                    <a:pt x="11140" y="52344"/>
                  </a:lnTo>
                  <a:lnTo>
                    <a:pt x="0" y="37694"/>
                  </a:lnTo>
                  <a:lnTo>
                    <a:pt x="11140" y="23044"/>
                  </a:lnTo>
                  <a:lnTo>
                    <a:pt x="41488" y="11060"/>
                  </a:lnTo>
                  <a:lnTo>
                    <a:pt x="86436" y="2969"/>
                  </a:lnTo>
                  <a:lnTo>
                    <a:pt x="14137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079476" y="1386592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72" y="0"/>
                  </a:moveTo>
                  <a:lnTo>
                    <a:pt x="271631" y="14651"/>
                  </a:lnTo>
                  <a:lnTo>
                    <a:pt x="241278" y="26639"/>
                  </a:lnTo>
                  <a:lnTo>
                    <a:pt x="196323" y="34733"/>
                  </a:lnTo>
                  <a:lnTo>
                    <a:pt x="141375" y="37705"/>
                  </a:lnTo>
                  <a:lnTo>
                    <a:pt x="86436" y="34733"/>
                  </a:lnTo>
                  <a:lnTo>
                    <a:pt x="41488" y="26639"/>
                  </a:lnTo>
                  <a:lnTo>
                    <a:pt x="11140" y="14651"/>
                  </a:lnTo>
                  <a:lnTo>
                    <a:pt x="0" y="0"/>
                  </a:lnTo>
                  <a:lnTo>
                    <a:pt x="10" y="119393"/>
                  </a:lnTo>
                  <a:lnTo>
                    <a:pt x="12160" y="135887"/>
                  </a:lnTo>
                  <a:lnTo>
                    <a:pt x="44192" y="147668"/>
                  </a:lnTo>
                  <a:lnTo>
                    <a:pt x="89478" y="154737"/>
                  </a:lnTo>
                  <a:lnTo>
                    <a:pt x="141391" y="157093"/>
                  </a:lnTo>
                  <a:lnTo>
                    <a:pt x="193305" y="154737"/>
                  </a:lnTo>
                  <a:lnTo>
                    <a:pt x="238591" y="147668"/>
                  </a:lnTo>
                  <a:lnTo>
                    <a:pt x="270622" y="135887"/>
                  </a:lnTo>
                  <a:lnTo>
                    <a:pt x="282772" y="119393"/>
                  </a:lnTo>
                  <a:lnTo>
                    <a:pt x="28277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928110" y="960420"/>
              <a:ext cx="2434590" cy="583565"/>
            </a:xfrm>
            <a:custGeom>
              <a:avLst/>
              <a:gdLst/>
              <a:ahLst/>
              <a:cxnLst/>
              <a:rect l="l" t="t" r="r" b="b"/>
              <a:pathLst>
                <a:path w="2434590" h="583565">
                  <a:moveTo>
                    <a:pt x="0" y="0"/>
                  </a:moveTo>
                  <a:lnTo>
                    <a:pt x="0" y="351057"/>
                  </a:lnTo>
                </a:path>
                <a:path w="2434590" h="583565">
                  <a:moveTo>
                    <a:pt x="2434138" y="545566"/>
                  </a:moveTo>
                  <a:lnTo>
                    <a:pt x="2421988" y="562060"/>
                  </a:lnTo>
                  <a:lnTo>
                    <a:pt x="2389956" y="573841"/>
                  </a:lnTo>
                  <a:lnTo>
                    <a:pt x="2344670" y="580910"/>
                  </a:lnTo>
                  <a:lnTo>
                    <a:pt x="2292757" y="583266"/>
                  </a:lnTo>
                  <a:lnTo>
                    <a:pt x="2240843" y="580910"/>
                  </a:lnTo>
                  <a:lnTo>
                    <a:pt x="2195557" y="573841"/>
                  </a:lnTo>
                  <a:lnTo>
                    <a:pt x="2163525" y="562060"/>
                  </a:lnTo>
                  <a:lnTo>
                    <a:pt x="2151375" y="545566"/>
                  </a:lnTo>
                  <a:lnTo>
                    <a:pt x="2151365" y="426172"/>
                  </a:lnTo>
                  <a:lnTo>
                    <a:pt x="2162505" y="440824"/>
                  </a:lnTo>
                  <a:lnTo>
                    <a:pt x="2192853" y="452812"/>
                  </a:lnTo>
                  <a:lnTo>
                    <a:pt x="2237801" y="460906"/>
                  </a:lnTo>
                  <a:lnTo>
                    <a:pt x="2292741" y="463877"/>
                  </a:lnTo>
                  <a:lnTo>
                    <a:pt x="2347688" y="460906"/>
                  </a:lnTo>
                  <a:lnTo>
                    <a:pt x="2392643" y="452812"/>
                  </a:lnTo>
                  <a:lnTo>
                    <a:pt x="2422996" y="440824"/>
                  </a:lnTo>
                  <a:lnTo>
                    <a:pt x="2434138" y="426172"/>
                  </a:lnTo>
                  <a:lnTo>
                    <a:pt x="2434138" y="54556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96224" y="1274478"/>
              <a:ext cx="63757" cy="74377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2422107" y="962043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w="0" h="351155">
                  <a:moveTo>
                    <a:pt x="0" y="0"/>
                  </a:moveTo>
                  <a:lnTo>
                    <a:pt x="0" y="35106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90221" y="1276112"/>
              <a:ext cx="63762" cy="7437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17751" y="1587897"/>
              <a:ext cx="598170" cy="114935"/>
            </a:xfrm>
            <a:custGeom>
              <a:avLst/>
              <a:gdLst/>
              <a:ahLst/>
              <a:cxnLst/>
              <a:rect l="l" t="t" r="r" b="b"/>
              <a:pathLst>
                <a:path w="598169" h="114935">
                  <a:moveTo>
                    <a:pt x="0" y="0"/>
                  </a:moveTo>
                  <a:lnTo>
                    <a:pt x="241674" y="114735"/>
                  </a:lnTo>
                  <a:lnTo>
                    <a:pt x="430619" y="101987"/>
                  </a:lnTo>
                  <a:lnTo>
                    <a:pt x="553654" y="38245"/>
                  </a:lnTo>
                  <a:lnTo>
                    <a:pt x="597595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66892" y="1560182"/>
              <a:ext cx="73535" cy="76541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3485138" y="1520736"/>
            <a:ext cx="414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store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74638" y="898487"/>
            <a:ext cx="3721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item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47294" y="353413"/>
            <a:ext cx="1674495" cy="5778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Primary-backup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endParaRPr sz="1200">
              <a:latin typeface="Arial"/>
              <a:cs typeface="Arial"/>
            </a:endParaRPr>
          </a:p>
          <a:p>
            <a:pPr marL="497205">
              <a:lnSpc>
                <a:spcPct val="100000"/>
              </a:lnSpc>
              <a:spcBef>
                <a:spcPts val="944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  <a:p>
            <a:pPr marL="939165">
              <a:lnSpc>
                <a:spcPct val="100000"/>
              </a:lnSpc>
              <a:spcBef>
                <a:spcPts val="40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Primary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326124" y="655879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560732" y="1020778"/>
            <a:ext cx="113664" cy="329565"/>
          </a:xfrm>
          <a:custGeom>
            <a:avLst/>
            <a:gdLst/>
            <a:ahLst/>
            <a:cxnLst/>
            <a:rect l="l" t="t" r="r" b="b"/>
            <a:pathLst>
              <a:path w="113664" h="329565">
                <a:moveTo>
                  <a:pt x="0" y="0"/>
                </a:moveTo>
                <a:lnTo>
                  <a:pt x="113417" y="329374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3184065" y="923846"/>
            <a:ext cx="5645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Backu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955987" y="960420"/>
            <a:ext cx="2441575" cy="939165"/>
            <a:chOff x="955987" y="960420"/>
            <a:chExt cx="2441575" cy="939165"/>
          </a:xfrm>
        </p:grpSpPr>
        <p:sp>
          <p:nvSpPr>
            <p:cNvPr id="35" name="object 35"/>
            <p:cNvSpPr/>
            <p:nvPr/>
          </p:nvSpPr>
          <p:spPr>
            <a:xfrm>
              <a:off x="1107386" y="1060854"/>
              <a:ext cx="2287270" cy="347980"/>
            </a:xfrm>
            <a:custGeom>
              <a:avLst/>
              <a:gdLst/>
              <a:ahLst/>
              <a:cxnLst/>
              <a:rect l="l" t="t" r="r" b="b"/>
              <a:pathLst>
                <a:path w="2287270" h="347980">
                  <a:moveTo>
                    <a:pt x="0" y="347758"/>
                  </a:moveTo>
                  <a:lnTo>
                    <a:pt x="410814" y="347758"/>
                  </a:lnTo>
                </a:path>
                <a:path w="2287270" h="347980">
                  <a:moveTo>
                    <a:pt x="2287191" y="0"/>
                  </a:moveTo>
                  <a:lnTo>
                    <a:pt x="2183056" y="28929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81205" y="1376737"/>
              <a:ext cx="74379" cy="63751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1824506" y="1558015"/>
              <a:ext cx="1225550" cy="150495"/>
            </a:xfrm>
            <a:custGeom>
              <a:avLst/>
              <a:gdLst/>
              <a:ahLst/>
              <a:cxnLst/>
              <a:rect l="l" t="t" r="r" b="b"/>
              <a:pathLst>
                <a:path w="1225550" h="150494">
                  <a:moveTo>
                    <a:pt x="0" y="16988"/>
                  </a:moveTo>
                  <a:lnTo>
                    <a:pt x="486070" y="150033"/>
                  </a:lnTo>
                  <a:lnTo>
                    <a:pt x="874451" y="129116"/>
                  </a:lnTo>
                  <a:lnTo>
                    <a:pt x="1131874" y="47887"/>
                  </a:lnTo>
                  <a:lnTo>
                    <a:pt x="122507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01219" y="1537798"/>
              <a:ext cx="79795" cy="67038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734864" y="1558015"/>
              <a:ext cx="1524000" cy="339090"/>
            </a:xfrm>
            <a:custGeom>
              <a:avLst/>
              <a:gdLst/>
              <a:ahLst/>
              <a:cxnLst/>
              <a:rect l="l" t="t" r="r" b="b"/>
              <a:pathLst>
                <a:path w="1524000" h="339089">
                  <a:moveTo>
                    <a:pt x="0" y="29885"/>
                  </a:moveTo>
                  <a:lnTo>
                    <a:pt x="533485" y="338698"/>
                  </a:lnTo>
                  <a:lnTo>
                    <a:pt x="1024500" y="293594"/>
                  </a:lnTo>
                  <a:lnTo>
                    <a:pt x="1384235" y="109163"/>
                  </a:lnTo>
                  <a:lnTo>
                    <a:pt x="152388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09232" y="1560700"/>
              <a:ext cx="74206" cy="75990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1854380" y="1498253"/>
              <a:ext cx="410845" cy="0"/>
            </a:xfrm>
            <a:custGeom>
              <a:avLst/>
              <a:gdLst/>
              <a:ahLst/>
              <a:cxnLst/>
              <a:rect l="l" t="t" r="r" b="b"/>
              <a:pathLst>
                <a:path w="410844" h="0">
                  <a:moveTo>
                    <a:pt x="0" y="0"/>
                  </a:moveTo>
                  <a:lnTo>
                    <a:pt x="41082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2" name="object 4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28205" y="1466377"/>
              <a:ext cx="74377" cy="63754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1891768" y="1408613"/>
              <a:ext cx="410845" cy="0"/>
            </a:xfrm>
            <a:custGeom>
              <a:avLst/>
              <a:gdLst/>
              <a:ahLst/>
              <a:cxnLst/>
              <a:rect l="l" t="t" r="r" b="b"/>
              <a:pathLst>
                <a:path w="410844" h="0">
                  <a:moveTo>
                    <a:pt x="410814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854380" y="1376737"/>
              <a:ext cx="74377" cy="63751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1144766" y="1498253"/>
              <a:ext cx="410845" cy="0"/>
            </a:xfrm>
            <a:custGeom>
              <a:avLst/>
              <a:gdLst/>
              <a:ahLst/>
              <a:cxnLst/>
              <a:rect l="l" t="t" r="r" b="b"/>
              <a:pathLst>
                <a:path w="410844" h="0">
                  <a:moveTo>
                    <a:pt x="410818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7386" y="1466377"/>
              <a:ext cx="74370" cy="63754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987869" y="997798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w="0" h="351155">
                  <a:moveTo>
                    <a:pt x="0" y="351057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55987" y="960420"/>
              <a:ext cx="63751" cy="74366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2481864" y="999421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w="0" h="351155">
                  <a:moveTo>
                    <a:pt x="0" y="351067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0" name="object 5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449999" y="962043"/>
              <a:ext cx="63741" cy="74387"/>
            </a:xfrm>
            <a:prstGeom prst="rect">
              <a:avLst/>
            </a:prstGeom>
          </p:spPr>
        </p:pic>
      </p:grpSp>
      <p:sp>
        <p:nvSpPr>
          <p:cNvPr id="51" name="object 51"/>
          <p:cNvSpPr txBox="1"/>
          <p:nvPr/>
        </p:nvSpPr>
        <p:spPr>
          <a:xfrm>
            <a:off x="766058" y="2058660"/>
            <a:ext cx="1310005" cy="5035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W1.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Write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  <a:p>
            <a:pPr marL="12700" marR="103505">
              <a:lnSpc>
                <a:spcPts val="740"/>
              </a:lnSpc>
              <a:spcBef>
                <a:spcPts val="4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W2.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Forward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primary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W3.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Tell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backups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0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.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nowledge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ate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.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nowledge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write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complete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244027" y="1700100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244027" y="1490927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991203" y="1490927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409387" y="1700100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244027" y="1281754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991203" y="1281754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811837" y="1759806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66058" y="1072581"/>
            <a:ext cx="3911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588659" y="2058664"/>
            <a:ext cx="845819" cy="22097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R1.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Read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R2.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Response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read</a:t>
            </a:r>
            <a:endParaRPr sz="65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289896" y="1072584"/>
            <a:ext cx="3422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R1  </a:t>
            </a:r>
            <a:r>
              <a:rPr dirty="0" sz="650" spc="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pic>
        <p:nvPicPr>
          <p:cNvPr id="62" name="object 62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932311" y="1550715"/>
            <a:ext cx="63756" cy="74540"/>
          </a:xfrm>
          <a:prstGeom prst="rect">
            <a:avLst/>
          </a:prstGeom>
        </p:spPr>
      </p:pic>
      <p:sp>
        <p:nvSpPr>
          <p:cNvPr id="63" name="object 63"/>
          <p:cNvSpPr txBox="1"/>
          <p:nvPr/>
        </p:nvSpPr>
        <p:spPr>
          <a:xfrm>
            <a:off x="883524" y="1759802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964185" y="1558015"/>
            <a:ext cx="710565" cy="379095"/>
          </a:xfrm>
          <a:custGeom>
            <a:avLst/>
            <a:gdLst/>
            <a:ahLst/>
            <a:cxnLst/>
            <a:rect l="l" t="t" r="r" b="b"/>
            <a:pathLst>
              <a:path w="710564" h="379094">
                <a:moveTo>
                  <a:pt x="709964" y="0"/>
                </a:moveTo>
                <a:lnTo>
                  <a:pt x="706912" y="51313"/>
                </a:lnTo>
                <a:lnTo>
                  <a:pt x="698021" y="100518"/>
                </a:lnTo>
                <a:lnTo>
                  <a:pt x="683687" y="147165"/>
                </a:lnTo>
                <a:lnTo>
                  <a:pt x="664308" y="190805"/>
                </a:lnTo>
                <a:lnTo>
                  <a:pt x="640281" y="230991"/>
                </a:lnTo>
                <a:lnTo>
                  <a:pt x="612003" y="267273"/>
                </a:lnTo>
                <a:lnTo>
                  <a:pt x="579872" y="299204"/>
                </a:lnTo>
                <a:lnTo>
                  <a:pt x="544284" y="326335"/>
                </a:lnTo>
                <a:lnTo>
                  <a:pt x="505636" y="348218"/>
                </a:lnTo>
                <a:lnTo>
                  <a:pt x="464326" y="364404"/>
                </a:lnTo>
                <a:lnTo>
                  <a:pt x="420751" y="374444"/>
                </a:lnTo>
                <a:lnTo>
                  <a:pt x="375309" y="377890"/>
                </a:lnTo>
              </a:path>
              <a:path w="710564" h="379094">
                <a:moveTo>
                  <a:pt x="377890" y="378994"/>
                </a:moveTo>
                <a:lnTo>
                  <a:pt x="326577" y="375942"/>
                </a:lnTo>
                <a:lnTo>
                  <a:pt x="277373" y="367050"/>
                </a:lnTo>
                <a:lnTo>
                  <a:pt x="230727" y="352716"/>
                </a:lnTo>
                <a:lnTo>
                  <a:pt x="187086" y="333337"/>
                </a:lnTo>
                <a:lnTo>
                  <a:pt x="146901" y="309310"/>
                </a:lnTo>
                <a:lnTo>
                  <a:pt x="110618" y="281032"/>
                </a:lnTo>
                <a:lnTo>
                  <a:pt x="78686" y="248901"/>
                </a:lnTo>
                <a:lnTo>
                  <a:pt x="51555" y="213313"/>
                </a:lnTo>
                <a:lnTo>
                  <a:pt x="29672" y="174667"/>
                </a:lnTo>
                <a:lnTo>
                  <a:pt x="13486" y="133359"/>
                </a:lnTo>
                <a:lnTo>
                  <a:pt x="3446" y="89786"/>
                </a:lnTo>
                <a:lnTo>
                  <a:pt x="0" y="44345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 txBox="1"/>
          <p:nvPr/>
        </p:nvSpPr>
        <p:spPr>
          <a:xfrm>
            <a:off x="66713" y="3331252"/>
            <a:ext cx="8070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Remote-write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757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66249" y="716"/>
            <a:ext cx="16751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consistency:</a:t>
            </a:r>
            <a:r>
              <a:rPr dirty="0" sz="600" spc="4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Primary-based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0850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Primary-based</a:t>
            </a:r>
            <a:r>
              <a:rPr dirty="0" sz="14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12082" y="778281"/>
            <a:ext cx="2755265" cy="1201420"/>
            <a:chOff x="712082" y="778281"/>
            <a:chExt cx="2755265" cy="1201420"/>
          </a:xfrm>
        </p:grpSpPr>
        <p:sp>
          <p:nvSpPr>
            <p:cNvPr id="6" name="object 6"/>
            <p:cNvSpPr/>
            <p:nvPr/>
          </p:nvSpPr>
          <p:spPr>
            <a:xfrm>
              <a:off x="714940" y="781138"/>
              <a:ext cx="2749550" cy="1195705"/>
            </a:xfrm>
            <a:custGeom>
              <a:avLst/>
              <a:gdLst/>
              <a:ahLst/>
              <a:cxnLst/>
              <a:rect l="l" t="t" r="r" b="b"/>
              <a:pathLst>
                <a:path w="2749550" h="1195705">
                  <a:moveTo>
                    <a:pt x="1641665" y="1623"/>
                  </a:moveTo>
                  <a:lnTo>
                    <a:pt x="1820936" y="1623"/>
                  </a:lnTo>
                  <a:lnTo>
                    <a:pt x="1820936" y="180904"/>
                  </a:lnTo>
                  <a:lnTo>
                    <a:pt x="1641665" y="180904"/>
                  </a:lnTo>
                  <a:lnTo>
                    <a:pt x="1641665" y="1623"/>
                  </a:lnTo>
                  <a:close/>
                </a:path>
                <a:path w="2749550" h="1195705">
                  <a:moveTo>
                    <a:pt x="147660" y="0"/>
                  </a:moveTo>
                  <a:lnTo>
                    <a:pt x="326939" y="0"/>
                  </a:lnTo>
                  <a:lnTo>
                    <a:pt x="326939" y="179281"/>
                  </a:lnTo>
                  <a:lnTo>
                    <a:pt x="147660" y="179281"/>
                  </a:lnTo>
                  <a:lnTo>
                    <a:pt x="147660" y="0"/>
                  </a:lnTo>
                  <a:close/>
                </a:path>
                <a:path w="2749550" h="1195705">
                  <a:moveTo>
                    <a:pt x="119525" y="478076"/>
                  </a:moveTo>
                  <a:lnTo>
                    <a:pt x="2629441" y="478076"/>
                  </a:lnTo>
                  <a:lnTo>
                    <a:pt x="2675848" y="487506"/>
                  </a:lnTo>
                  <a:lnTo>
                    <a:pt x="2713854" y="513183"/>
                  </a:lnTo>
                  <a:lnTo>
                    <a:pt x="2739534" y="551184"/>
                  </a:lnTo>
                  <a:lnTo>
                    <a:pt x="2748966" y="597590"/>
                  </a:lnTo>
                  <a:lnTo>
                    <a:pt x="2748966" y="1075677"/>
                  </a:lnTo>
                  <a:lnTo>
                    <a:pt x="2739534" y="1122082"/>
                  </a:lnTo>
                  <a:lnTo>
                    <a:pt x="2713854" y="1160083"/>
                  </a:lnTo>
                  <a:lnTo>
                    <a:pt x="2675848" y="1185759"/>
                  </a:lnTo>
                  <a:lnTo>
                    <a:pt x="2629441" y="1195190"/>
                  </a:lnTo>
                  <a:lnTo>
                    <a:pt x="119525" y="1195190"/>
                  </a:lnTo>
                  <a:lnTo>
                    <a:pt x="73116" y="1185759"/>
                  </a:lnTo>
                  <a:lnTo>
                    <a:pt x="35111" y="1160083"/>
                  </a:lnTo>
                  <a:lnTo>
                    <a:pt x="9431" y="1122082"/>
                  </a:lnTo>
                  <a:lnTo>
                    <a:pt x="0" y="1075677"/>
                  </a:lnTo>
                  <a:lnTo>
                    <a:pt x="0" y="597590"/>
                  </a:lnTo>
                  <a:lnTo>
                    <a:pt x="9431" y="551184"/>
                  </a:lnTo>
                  <a:lnTo>
                    <a:pt x="35111" y="513183"/>
                  </a:lnTo>
                  <a:lnTo>
                    <a:pt x="73116" y="487506"/>
                  </a:lnTo>
                  <a:lnTo>
                    <a:pt x="119525" y="47807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16607" y="134885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09" h="75565">
                  <a:moveTo>
                    <a:pt x="141376" y="0"/>
                  </a:moveTo>
                  <a:lnTo>
                    <a:pt x="86436" y="2971"/>
                  </a:lnTo>
                  <a:lnTo>
                    <a:pt x="41488" y="11064"/>
                  </a:lnTo>
                  <a:lnTo>
                    <a:pt x="11140" y="23048"/>
                  </a:lnTo>
                  <a:lnTo>
                    <a:pt x="0" y="37694"/>
                  </a:lnTo>
                  <a:lnTo>
                    <a:pt x="11140" y="52346"/>
                  </a:lnTo>
                  <a:lnTo>
                    <a:pt x="41488" y="64334"/>
                  </a:lnTo>
                  <a:lnTo>
                    <a:pt x="86436" y="72428"/>
                  </a:lnTo>
                  <a:lnTo>
                    <a:pt x="141376" y="75399"/>
                  </a:lnTo>
                  <a:lnTo>
                    <a:pt x="196316" y="72428"/>
                  </a:lnTo>
                  <a:lnTo>
                    <a:pt x="241263" y="64334"/>
                  </a:lnTo>
                  <a:lnTo>
                    <a:pt x="271610" y="52346"/>
                  </a:lnTo>
                  <a:lnTo>
                    <a:pt x="282750" y="37694"/>
                  </a:lnTo>
                  <a:lnTo>
                    <a:pt x="271610" y="23048"/>
                  </a:lnTo>
                  <a:lnTo>
                    <a:pt x="241263" y="11064"/>
                  </a:lnTo>
                  <a:lnTo>
                    <a:pt x="196316" y="2971"/>
                  </a:lnTo>
                  <a:lnTo>
                    <a:pt x="1413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16607" y="134885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09" h="75565">
                  <a:moveTo>
                    <a:pt x="141376" y="0"/>
                  </a:moveTo>
                  <a:lnTo>
                    <a:pt x="196316" y="2971"/>
                  </a:lnTo>
                  <a:lnTo>
                    <a:pt x="241263" y="11064"/>
                  </a:lnTo>
                  <a:lnTo>
                    <a:pt x="271610" y="23048"/>
                  </a:lnTo>
                  <a:lnTo>
                    <a:pt x="282750" y="37694"/>
                  </a:lnTo>
                  <a:lnTo>
                    <a:pt x="271610" y="52346"/>
                  </a:lnTo>
                  <a:lnTo>
                    <a:pt x="241263" y="64334"/>
                  </a:lnTo>
                  <a:lnTo>
                    <a:pt x="196316" y="72428"/>
                  </a:lnTo>
                  <a:lnTo>
                    <a:pt x="141376" y="75399"/>
                  </a:lnTo>
                  <a:lnTo>
                    <a:pt x="86436" y="72428"/>
                  </a:lnTo>
                  <a:lnTo>
                    <a:pt x="41488" y="64334"/>
                  </a:lnTo>
                  <a:lnTo>
                    <a:pt x="11140" y="52346"/>
                  </a:lnTo>
                  <a:lnTo>
                    <a:pt x="0" y="37694"/>
                  </a:lnTo>
                  <a:lnTo>
                    <a:pt x="11140" y="23048"/>
                  </a:lnTo>
                  <a:lnTo>
                    <a:pt x="41488" y="11064"/>
                  </a:lnTo>
                  <a:lnTo>
                    <a:pt x="86436" y="2971"/>
                  </a:lnTo>
                  <a:lnTo>
                    <a:pt x="1413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16607" y="1387583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09" h="157480">
                  <a:moveTo>
                    <a:pt x="0" y="0"/>
                  </a:moveTo>
                  <a:lnTo>
                    <a:pt x="0" y="119382"/>
                  </a:lnTo>
                  <a:lnTo>
                    <a:pt x="12149" y="135877"/>
                  </a:lnTo>
                  <a:lnTo>
                    <a:pt x="44180" y="147660"/>
                  </a:lnTo>
                  <a:lnTo>
                    <a:pt x="89465" y="154729"/>
                  </a:lnTo>
                  <a:lnTo>
                    <a:pt x="141376" y="157086"/>
                  </a:lnTo>
                  <a:lnTo>
                    <a:pt x="193288" y="154729"/>
                  </a:lnTo>
                  <a:lnTo>
                    <a:pt x="238573" y="147660"/>
                  </a:lnTo>
                  <a:lnTo>
                    <a:pt x="270604" y="135877"/>
                  </a:lnTo>
                  <a:lnTo>
                    <a:pt x="282753" y="119382"/>
                  </a:lnTo>
                  <a:lnTo>
                    <a:pt x="282751" y="37694"/>
                  </a:lnTo>
                  <a:lnTo>
                    <a:pt x="141376" y="37694"/>
                  </a:lnTo>
                  <a:lnTo>
                    <a:pt x="86436" y="34725"/>
                  </a:lnTo>
                  <a:lnTo>
                    <a:pt x="41488" y="26634"/>
                  </a:lnTo>
                  <a:lnTo>
                    <a:pt x="11140" y="14650"/>
                  </a:lnTo>
                  <a:lnTo>
                    <a:pt x="0" y="0"/>
                  </a:lnTo>
                  <a:close/>
                </a:path>
                <a:path w="283209" h="157480">
                  <a:moveTo>
                    <a:pt x="282750" y="0"/>
                  </a:moveTo>
                  <a:lnTo>
                    <a:pt x="271610" y="14650"/>
                  </a:lnTo>
                  <a:lnTo>
                    <a:pt x="241263" y="26634"/>
                  </a:lnTo>
                  <a:lnTo>
                    <a:pt x="196316" y="34725"/>
                  </a:lnTo>
                  <a:lnTo>
                    <a:pt x="141376" y="37694"/>
                  </a:lnTo>
                  <a:lnTo>
                    <a:pt x="282751" y="37694"/>
                  </a:lnTo>
                  <a:lnTo>
                    <a:pt x="282750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16607" y="1387583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09" h="157480">
                  <a:moveTo>
                    <a:pt x="282753" y="119382"/>
                  </a:moveTo>
                  <a:lnTo>
                    <a:pt x="270604" y="135877"/>
                  </a:lnTo>
                  <a:lnTo>
                    <a:pt x="238573" y="147660"/>
                  </a:lnTo>
                  <a:lnTo>
                    <a:pt x="193288" y="154729"/>
                  </a:lnTo>
                  <a:lnTo>
                    <a:pt x="141376" y="157086"/>
                  </a:lnTo>
                  <a:lnTo>
                    <a:pt x="89465" y="154729"/>
                  </a:lnTo>
                  <a:lnTo>
                    <a:pt x="44180" y="147660"/>
                  </a:lnTo>
                  <a:lnTo>
                    <a:pt x="12149" y="135877"/>
                  </a:lnTo>
                  <a:lnTo>
                    <a:pt x="0" y="119382"/>
                  </a:lnTo>
                  <a:lnTo>
                    <a:pt x="0" y="0"/>
                  </a:lnTo>
                  <a:lnTo>
                    <a:pt x="11140" y="14650"/>
                  </a:lnTo>
                  <a:lnTo>
                    <a:pt x="41488" y="26634"/>
                  </a:lnTo>
                  <a:lnTo>
                    <a:pt x="86436" y="34725"/>
                  </a:lnTo>
                  <a:lnTo>
                    <a:pt x="141376" y="37694"/>
                  </a:lnTo>
                  <a:lnTo>
                    <a:pt x="196316" y="34725"/>
                  </a:lnTo>
                  <a:lnTo>
                    <a:pt x="241263" y="26634"/>
                  </a:lnTo>
                  <a:lnTo>
                    <a:pt x="271610" y="14650"/>
                  </a:lnTo>
                  <a:lnTo>
                    <a:pt x="282750" y="0"/>
                  </a:lnTo>
                  <a:lnTo>
                    <a:pt x="282753" y="11938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63609" y="134945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6" y="0"/>
                  </a:moveTo>
                  <a:lnTo>
                    <a:pt x="86434" y="2971"/>
                  </a:lnTo>
                  <a:lnTo>
                    <a:pt x="41486" y="11065"/>
                  </a:lnTo>
                  <a:lnTo>
                    <a:pt x="11139" y="23053"/>
                  </a:lnTo>
                  <a:lnTo>
                    <a:pt x="0" y="37705"/>
                  </a:lnTo>
                  <a:lnTo>
                    <a:pt x="11139" y="52355"/>
                  </a:lnTo>
                  <a:lnTo>
                    <a:pt x="41486" y="64339"/>
                  </a:lnTo>
                  <a:lnTo>
                    <a:pt x="86434" y="72430"/>
                  </a:lnTo>
                  <a:lnTo>
                    <a:pt x="141376" y="75399"/>
                  </a:lnTo>
                  <a:lnTo>
                    <a:pt x="196318" y="72430"/>
                  </a:lnTo>
                  <a:lnTo>
                    <a:pt x="241265" y="64339"/>
                  </a:lnTo>
                  <a:lnTo>
                    <a:pt x="271610" y="52355"/>
                  </a:lnTo>
                  <a:lnTo>
                    <a:pt x="282748" y="37705"/>
                  </a:lnTo>
                  <a:lnTo>
                    <a:pt x="271610" y="23053"/>
                  </a:lnTo>
                  <a:lnTo>
                    <a:pt x="241265" y="11065"/>
                  </a:lnTo>
                  <a:lnTo>
                    <a:pt x="196318" y="2971"/>
                  </a:lnTo>
                  <a:lnTo>
                    <a:pt x="1413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63609" y="134945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6" y="0"/>
                  </a:moveTo>
                  <a:lnTo>
                    <a:pt x="196318" y="2971"/>
                  </a:lnTo>
                  <a:lnTo>
                    <a:pt x="241265" y="11065"/>
                  </a:lnTo>
                  <a:lnTo>
                    <a:pt x="271610" y="23053"/>
                  </a:lnTo>
                  <a:lnTo>
                    <a:pt x="282748" y="37705"/>
                  </a:lnTo>
                  <a:lnTo>
                    <a:pt x="271610" y="52355"/>
                  </a:lnTo>
                  <a:lnTo>
                    <a:pt x="241265" y="64339"/>
                  </a:lnTo>
                  <a:lnTo>
                    <a:pt x="196318" y="72430"/>
                  </a:lnTo>
                  <a:lnTo>
                    <a:pt x="141376" y="75399"/>
                  </a:lnTo>
                  <a:lnTo>
                    <a:pt x="86434" y="72430"/>
                  </a:lnTo>
                  <a:lnTo>
                    <a:pt x="41486" y="64339"/>
                  </a:lnTo>
                  <a:lnTo>
                    <a:pt x="11139" y="52355"/>
                  </a:lnTo>
                  <a:lnTo>
                    <a:pt x="0" y="37705"/>
                  </a:lnTo>
                  <a:lnTo>
                    <a:pt x="11139" y="23053"/>
                  </a:lnTo>
                  <a:lnTo>
                    <a:pt x="41486" y="11065"/>
                  </a:lnTo>
                  <a:lnTo>
                    <a:pt x="86434" y="2971"/>
                  </a:lnTo>
                  <a:lnTo>
                    <a:pt x="1413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63609" y="1388184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0" y="0"/>
                  </a:moveTo>
                  <a:lnTo>
                    <a:pt x="0" y="119391"/>
                  </a:lnTo>
                  <a:lnTo>
                    <a:pt x="12149" y="135884"/>
                  </a:lnTo>
                  <a:lnTo>
                    <a:pt x="44181" y="147664"/>
                  </a:lnTo>
                  <a:lnTo>
                    <a:pt x="89466" y="154732"/>
                  </a:lnTo>
                  <a:lnTo>
                    <a:pt x="141379" y="157088"/>
                  </a:lnTo>
                  <a:lnTo>
                    <a:pt x="193292" y="154732"/>
                  </a:lnTo>
                  <a:lnTo>
                    <a:pt x="238578" y="147664"/>
                  </a:lnTo>
                  <a:lnTo>
                    <a:pt x="270609" y="135884"/>
                  </a:lnTo>
                  <a:lnTo>
                    <a:pt x="282759" y="119391"/>
                  </a:lnTo>
                  <a:lnTo>
                    <a:pt x="282751" y="37705"/>
                  </a:lnTo>
                  <a:lnTo>
                    <a:pt x="141376" y="37705"/>
                  </a:lnTo>
                  <a:lnTo>
                    <a:pt x="86434" y="34733"/>
                  </a:lnTo>
                  <a:lnTo>
                    <a:pt x="41486" y="26639"/>
                  </a:lnTo>
                  <a:lnTo>
                    <a:pt x="11139" y="14651"/>
                  </a:lnTo>
                  <a:lnTo>
                    <a:pt x="0" y="0"/>
                  </a:lnTo>
                  <a:close/>
                </a:path>
                <a:path w="283210" h="157480">
                  <a:moveTo>
                    <a:pt x="282748" y="0"/>
                  </a:moveTo>
                  <a:lnTo>
                    <a:pt x="271610" y="14651"/>
                  </a:lnTo>
                  <a:lnTo>
                    <a:pt x="241265" y="26639"/>
                  </a:lnTo>
                  <a:lnTo>
                    <a:pt x="196318" y="34733"/>
                  </a:lnTo>
                  <a:lnTo>
                    <a:pt x="141376" y="37705"/>
                  </a:lnTo>
                  <a:lnTo>
                    <a:pt x="282751" y="37705"/>
                  </a:lnTo>
                  <a:lnTo>
                    <a:pt x="282748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63609" y="1388184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59" y="119391"/>
                  </a:moveTo>
                  <a:lnTo>
                    <a:pt x="270609" y="135884"/>
                  </a:lnTo>
                  <a:lnTo>
                    <a:pt x="238578" y="147664"/>
                  </a:lnTo>
                  <a:lnTo>
                    <a:pt x="193292" y="154732"/>
                  </a:lnTo>
                  <a:lnTo>
                    <a:pt x="141379" y="157088"/>
                  </a:lnTo>
                  <a:lnTo>
                    <a:pt x="89466" y="154732"/>
                  </a:lnTo>
                  <a:lnTo>
                    <a:pt x="44181" y="147664"/>
                  </a:lnTo>
                  <a:lnTo>
                    <a:pt x="12149" y="135884"/>
                  </a:lnTo>
                  <a:lnTo>
                    <a:pt x="0" y="119391"/>
                  </a:lnTo>
                  <a:lnTo>
                    <a:pt x="0" y="0"/>
                  </a:lnTo>
                  <a:lnTo>
                    <a:pt x="11139" y="14651"/>
                  </a:lnTo>
                  <a:lnTo>
                    <a:pt x="41486" y="26639"/>
                  </a:lnTo>
                  <a:lnTo>
                    <a:pt x="86434" y="34733"/>
                  </a:lnTo>
                  <a:lnTo>
                    <a:pt x="141376" y="37705"/>
                  </a:lnTo>
                  <a:lnTo>
                    <a:pt x="196318" y="34733"/>
                  </a:lnTo>
                  <a:lnTo>
                    <a:pt x="241265" y="26639"/>
                  </a:lnTo>
                  <a:lnTo>
                    <a:pt x="271610" y="14651"/>
                  </a:lnTo>
                  <a:lnTo>
                    <a:pt x="282748" y="0"/>
                  </a:lnTo>
                  <a:lnTo>
                    <a:pt x="282759" y="119391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10605" y="1350489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86436" y="2969"/>
                  </a:lnTo>
                  <a:lnTo>
                    <a:pt x="41488" y="11060"/>
                  </a:lnTo>
                  <a:lnTo>
                    <a:pt x="11140" y="23044"/>
                  </a:lnTo>
                  <a:lnTo>
                    <a:pt x="0" y="37694"/>
                  </a:lnTo>
                  <a:lnTo>
                    <a:pt x="11140" y="52346"/>
                  </a:lnTo>
                  <a:lnTo>
                    <a:pt x="41488" y="64334"/>
                  </a:lnTo>
                  <a:lnTo>
                    <a:pt x="86436" y="72428"/>
                  </a:lnTo>
                  <a:lnTo>
                    <a:pt x="141375" y="75399"/>
                  </a:lnTo>
                  <a:lnTo>
                    <a:pt x="196315" y="72428"/>
                  </a:lnTo>
                  <a:lnTo>
                    <a:pt x="241263" y="64334"/>
                  </a:lnTo>
                  <a:lnTo>
                    <a:pt x="271611" y="52346"/>
                  </a:lnTo>
                  <a:lnTo>
                    <a:pt x="282751" y="37694"/>
                  </a:lnTo>
                  <a:lnTo>
                    <a:pt x="271611" y="23044"/>
                  </a:lnTo>
                  <a:lnTo>
                    <a:pt x="241263" y="11060"/>
                  </a:lnTo>
                  <a:lnTo>
                    <a:pt x="196315" y="2969"/>
                  </a:lnTo>
                  <a:lnTo>
                    <a:pt x="1413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10605" y="1350489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196315" y="2969"/>
                  </a:lnTo>
                  <a:lnTo>
                    <a:pt x="241263" y="11060"/>
                  </a:lnTo>
                  <a:lnTo>
                    <a:pt x="271611" y="23044"/>
                  </a:lnTo>
                  <a:lnTo>
                    <a:pt x="282751" y="37694"/>
                  </a:lnTo>
                  <a:lnTo>
                    <a:pt x="271611" y="52346"/>
                  </a:lnTo>
                  <a:lnTo>
                    <a:pt x="241263" y="64334"/>
                  </a:lnTo>
                  <a:lnTo>
                    <a:pt x="196315" y="72428"/>
                  </a:lnTo>
                  <a:lnTo>
                    <a:pt x="141375" y="75399"/>
                  </a:lnTo>
                  <a:lnTo>
                    <a:pt x="86436" y="72428"/>
                  </a:lnTo>
                  <a:lnTo>
                    <a:pt x="41488" y="64334"/>
                  </a:lnTo>
                  <a:lnTo>
                    <a:pt x="11140" y="52346"/>
                  </a:lnTo>
                  <a:lnTo>
                    <a:pt x="0" y="37694"/>
                  </a:lnTo>
                  <a:lnTo>
                    <a:pt x="11140" y="23044"/>
                  </a:lnTo>
                  <a:lnTo>
                    <a:pt x="41488" y="11060"/>
                  </a:lnTo>
                  <a:lnTo>
                    <a:pt x="86436" y="2969"/>
                  </a:lnTo>
                  <a:lnTo>
                    <a:pt x="14137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10605" y="1389217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51" y="0"/>
                  </a:moveTo>
                  <a:lnTo>
                    <a:pt x="271611" y="14645"/>
                  </a:lnTo>
                  <a:lnTo>
                    <a:pt x="241263" y="26630"/>
                  </a:lnTo>
                  <a:lnTo>
                    <a:pt x="196315" y="34723"/>
                  </a:lnTo>
                  <a:lnTo>
                    <a:pt x="141375" y="37694"/>
                  </a:lnTo>
                  <a:lnTo>
                    <a:pt x="86436" y="34723"/>
                  </a:lnTo>
                  <a:lnTo>
                    <a:pt x="41488" y="26630"/>
                  </a:lnTo>
                  <a:lnTo>
                    <a:pt x="11140" y="14645"/>
                  </a:lnTo>
                  <a:lnTo>
                    <a:pt x="0" y="0"/>
                  </a:lnTo>
                  <a:lnTo>
                    <a:pt x="0" y="119378"/>
                  </a:lnTo>
                  <a:lnTo>
                    <a:pt x="12149" y="135874"/>
                  </a:lnTo>
                  <a:lnTo>
                    <a:pt x="44181" y="147657"/>
                  </a:lnTo>
                  <a:lnTo>
                    <a:pt x="89467" y="154726"/>
                  </a:lnTo>
                  <a:lnTo>
                    <a:pt x="141381" y="157083"/>
                  </a:lnTo>
                  <a:lnTo>
                    <a:pt x="193294" y="154726"/>
                  </a:lnTo>
                  <a:lnTo>
                    <a:pt x="238580" y="147657"/>
                  </a:lnTo>
                  <a:lnTo>
                    <a:pt x="270612" y="135874"/>
                  </a:lnTo>
                  <a:lnTo>
                    <a:pt x="282762" y="119378"/>
                  </a:lnTo>
                  <a:lnTo>
                    <a:pt x="282751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10605" y="1389217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62" y="119378"/>
                  </a:moveTo>
                  <a:lnTo>
                    <a:pt x="270612" y="135874"/>
                  </a:lnTo>
                  <a:lnTo>
                    <a:pt x="238580" y="147657"/>
                  </a:lnTo>
                  <a:lnTo>
                    <a:pt x="193294" y="154726"/>
                  </a:lnTo>
                  <a:lnTo>
                    <a:pt x="141381" y="157083"/>
                  </a:lnTo>
                  <a:lnTo>
                    <a:pt x="89467" y="154726"/>
                  </a:lnTo>
                  <a:lnTo>
                    <a:pt x="44181" y="147657"/>
                  </a:lnTo>
                  <a:lnTo>
                    <a:pt x="12149" y="135874"/>
                  </a:lnTo>
                  <a:lnTo>
                    <a:pt x="0" y="119378"/>
                  </a:lnTo>
                  <a:lnTo>
                    <a:pt x="0" y="0"/>
                  </a:lnTo>
                  <a:lnTo>
                    <a:pt x="11140" y="14645"/>
                  </a:lnTo>
                  <a:lnTo>
                    <a:pt x="41488" y="26630"/>
                  </a:lnTo>
                  <a:lnTo>
                    <a:pt x="86436" y="34723"/>
                  </a:lnTo>
                  <a:lnTo>
                    <a:pt x="141375" y="37694"/>
                  </a:lnTo>
                  <a:lnTo>
                    <a:pt x="196315" y="34723"/>
                  </a:lnTo>
                  <a:lnTo>
                    <a:pt x="241263" y="26630"/>
                  </a:lnTo>
                  <a:lnTo>
                    <a:pt x="271611" y="14645"/>
                  </a:lnTo>
                  <a:lnTo>
                    <a:pt x="282751" y="0"/>
                  </a:lnTo>
                  <a:lnTo>
                    <a:pt x="282762" y="11937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079476" y="1347875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86436" y="2969"/>
                  </a:lnTo>
                  <a:lnTo>
                    <a:pt x="41488" y="11060"/>
                  </a:lnTo>
                  <a:lnTo>
                    <a:pt x="11140" y="23044"/>
                  </a:lnTo>
                  <a:lnTo>
                    <a:pt x="0" y="37694"/>
                  </a:lnTo>
                  <a:lnTo>
                    <a:pt x="11140" y="52344"/>
                  </a:lnTo>
                  <a:lnTo>
                    <a:pt x="41488" y="64329"/>
                  </a:lnTo>
                  <a:lnTo>
                    <a:pt x="86436" y="72419"/>
                  </a:lnTo>
                  <a:lnTo>
                    <a:pt x="141375" y="75389"/>
                  </a:lnTo>
                  <a:lnTo>
                    <a:pt x="196323" y="72419"/>
                  </a:lnTo>
                  <a:lnTo>
                    <a:pt x="241278" y="64329"/>
                  </a:lnTo>
                  <a:lnTo>
                    <a:pt x="271631" y="52344"/>
                  </a:lnTo>
                  <a:lnTo>
                    <a:pt x="282772" y="37694"/>
                  </a:lnTo>
                  <a:lnTo>
                    <a:pt x="271631" y="23044"/>
                  </a:lnTo>
                  <a:lnTo>
                    <a:pt x="241278" y="11060"/>
                  </a:lnTo>
                  <a:lnTo>
                    <a:pt x="196323" y="2969"/>
                  </a:lnTo>
                  <a:lnTo>
                    <a:pt x="1413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79476" y="1347875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196323" y="2969"/>
                  </a:lnTo>
                  <a:lnTo>
                    <a:pt x="241278" y="11060"/>
                  </a:lnTo>
                  <a:lnTo>
                    <a:pt x="271631" y="23044"/>
                  </a:lnTo>
                  <a:lnTo>
                    <a:pt x="282772" y="37694"/>
                  </a:lnTo>
                  <a:lnTo>
                    <a:pt x="271631" y="52344"/>
                  </a:lnTo>
                  <a:lnTo>
                    <a:pt x="241278" y="64329"/>
                  </a:lnTo>
                  <a:lnTo>
                    <a:pt x="196323" y="72419"/>
                  </a:lnTo>
                  <a:lnTo>
                    <a:pt x="141375" y="75389"/>
                  </a:lnTo>
                  <a:lnTo>
                    <a:pt x="86436" y="72419"/>
                  </a:lnTo>
                  <a:lnTo>
                    <a:pt x="41488" y="64329"/>
                  </a:lnTo>
                  <a:lnTo>
                    <a:pt x="11140" y="52344"/>
                  </a:lnTo>
                  <a:lnTo>
                    <a:pt x="0" y="37694"/>
                  </a:lnTo>
                  <a:lnTo>
                    <a:pt x="11140" y="23044"/>
                  </a:lnTo>
                  <a:lnTo>
                    <a:pt x="41488" y="11060"/>
                  </a:lnTo>
                  <a:lnTo>
                    <a:pt x="86436" y="2969"/>
                  </a:lnTo>
                  <a:lnTo>
                    <a:pt x="14137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079476" y="1386592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72" y="0"/>
                  </a:moveTo>
                  <a:lnTo>
                    <a:pt x="271631" y="14651"/>
                  </a:lnTo>
                  <a:lnTo>
                    <a:pt x="241278" y="26639"/>
                  </a:lnTo>
                  <a:lnTo>
                    <a:pt x="196323" y="34733"/>
                  </a:lnTo>
                  <a:lnTo>
                    <a:pt x="141375" y="37705"/>
                  </a:lnTo>
                  <a:lnTo>
                    <a:pt x="86436" y="34733"/>
                  </a:lnTo>
                  <a:lnTo>
                    <a:pt x="41488" y="26639"/>
                  </a:lnTo>
                  <a:lnTo>
                    <a:pt x="11140" y="14651"/>
                  </a:lnTo>
                  <a:lnTo>
                    <a:pt x="0" y="0"/>
                  </a:lnTo>
                  <a:lnTo>
                    <a:pt x="10" y="119393"/>
                  </a:lnTo>
                  <a:lnTo>
                    <a:pt x="12160" y="135887"/>
                  </a:lnTo>
                  <a:lnTo>
                    <a:pt x="44192" y="147668"/>
                  </a:lnTo>
                  <a:lnTo>
                    <a:pt x="89478" y="154737"/>
                  </a:lnTo>
                  <a:lnTo>
                    <a:pt x="141391" y="157093"/>
                  </a:lnTo>
                  <a:lnTo>
                    <a:pt x="193305" y="154737"/>
                  </a:lnTo>
                  <a:lnTo>
                    <a:pt x="238591" y="147668"/>
                  </a:lnTo>
                  <a:lnTo>
                    <a:pt x="270622" y="135887"/>
                  </a:lnTo>
                  <a:lnTo>
                    <a:pt x="282772" y="119393"/>
                  </a:lnTo>
                  <a:lnTo>
                    <a:pt x="28277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928110" y="960420"/>
              <a:ext cx="2434590" cy="583565"/>
            </a:xfrm>
            <a:custGeom>
              <a:avLst/>
              <a:gdLst/>
              <a:ahLst/>
              <a:cxnLst/>
              <a:rect l="l" t="t" r="r" b="b"/>
              <a:pathLst>
                <a:path w="2434590" h="583565">
                  <a:moveTo>
                    <a:pt x="0" y="0"/>
                  </a:moveTo>
                  <a:lnTo>
                    <a:pt x="0" y="351057"/>
                  </a:lnTo>
                </a:path>
                <a:path w="2434590" h="583565">
                  <a:moveTo>
                    <a:pt x="2434138" y="545566"/>
                  </a:moveTo>
                  <a:lnTo>
                    <a:pt x="2421988" y="562060"/>
                  </a:lnTo>
                  <a:lnTo>
                    <a:pt x="2389956" y="573841"/>
                  </a:lnTo>
                  <a:lnTo>
                    <a:pt x="2344670" y="580910"/>
                  </a:lnTo>
                  <a:lnTo>
                    <a:pt x="2292757" y="583266"/>
                  </a:lnTo>
                  <a:lnTo>
                    <a:pt x="2240843" y="580910"/>
                  </a:lnTo>
                  <a:lnTo>
                    <a:pt x="2195557" y="573841"/>
                  </a:lnTo>
                  <a:lnTo>
                    <a:pt x="2163525" y="562060"/>
                  </a:lnTo>
                  <a:lnTo>
                    <a:pt x="2151375" y="545566"/>
                  </a:lnTo>
                  <a:lnTo>
                    <a:pt x="2151365" y="426172"/>
                  </a:lnTo>
                  <a:lnTo>
                    <a:pt x="2162505" y="440824"/>
                  </a:lnTo>
                  <a:lnTo>
                    <a:pt x="2192853" y="452812"/>
                  </a:lnTo>
                  <a:lnTo>
                    <a:pt x="2237801" y="460906"/>
                  </a:lnTo>
                  <a:lnTo>
                    <a:pt x="2292741" y="463877"/>
                  </a:lnTo>
                  <a:lnTo>
                    <a:pt x="2347688" y="460906"/>
                  </a:lnTo>
                  <a:lnTo>
                    <a:pt x="2392643" y="452812"/>
                  </a:lnTo>
                  <a:lnTo>
                    <a:pt x="2422996" y="440824"/>
                  </a:lnTo>
                  <a:lnTo>
                    <a:pt x="2434138" y="426172"/>
                  </a:lnTo>
                  <a:lnTo>
                    <a:pt x="2434138" y="54556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96224" y="1274478"/>
              <a:ext cx="63757" cy="74377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2422107" y="962043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w="0" h="351155">
                  <a:moveTo>
                    <a:pt x="0" y="0"/>
                  </a:moveTo>
                  <a:lnTo>
                    <a:pt x="0" y="35106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90221" y="1276112"/>
              <a:ext cx="63762" cy="7437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17751" y="1587897"/>
              <a:ext cx="598170" cy="114935"/>
            </a:xfrm>
            <a:custGeom>
              <a:avLst/>
              <a:gdLst/>
              <a:ahLst/>
              <a:cxnLst/>
              <a:rect l="l" t="t" r="r" b="b"/>
              <a:pathLst>
                <a:path w="598169" h="114935">
                  <a:moveTo>
                    <a:pt x="0" y="0"/>
                  </a:moveTo>
                  <a:lnTo>
                    <a:pt x="241674" y="114735"/>
                  </a:lnTo>
                  <a:lnTo>
                    <a:pt x="430619" y="101987"/>
                  </a:lnTo>
                  <a:lnTo>
                    <a:pt x="553654" y="38245"/>
                  </a:lnTo>
                  <a:lnTo>
                    <a:pt x="597595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66892" y="1560182"/>
              <a:ext cx="73535" cy="76541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3485138" y="1520736"/>
            <a:ext cx="414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store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74638" y="898487"/>
            <a:ext cx="3721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item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47294" y="353413"/>
            <a:ext cx="1674495" cy="5778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Primary-backup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endParaRPr sz="1200">
              <a:latin typeface="Arial"/>
              <a:cs typeface="Arial"/>
            </a:endParaRPr>
          </a:p>
          <a:p>
            <a:pPr marL="497205">
              <a:lnSpc>
                <a:spcPct val="100000"/>
              </a:lnSpc>
              <a:spcBef>
                <a:spcPts val="944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  <a:p>
            <a:pPr marL="939165">
              <a:lnSpc>
                <a:spcPct val="100000"/>
              </a:lnSpc>
              <a:spcBef>
                <a:spcPts val="40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Primary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326124" y="655879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560732" y="1020778"/>
            <a:ext cx="113664" cy="329565"/>
          </a:xfrm>
          <a:custGeom>
            <a:avLst/>
            <a:gdLst/>
            <a:ahLst/>
            <a:cxnLst/>
            <a:rect l="l" t="t" r="r" b="b"/>
            <a:pathLst>
              <a:path w="113664" h="329565">
                <a:moveTo>
                  <a:pt x="0" y="0"/>
                </a:moveTo>
                <a:lnTo>
                  <a:pt x="113417" y="329374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3184065" y="923846"/>
            <a:ext cx="5645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Backu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955987" y="960420"/>
            <a:ext cx="2441575" cy="939165"/>
            <a:chOff x="955987" y="960420"/>
            <a:chExt cx="2441575" cy="939165"/>
          </a:xfrm>
        </p:grpSpPr>
        <p:sp>
          <p:nvSpPr>
            <p:cNvPr id="35" name="object 35"/>
            <p:cNvSpPr/>
            <p:nvPr/>
          </p:nvSpPr>
          <p:spPr>
            <a:xfrm>
              <a:off x="1107386" y="1060854"/>
              <a:ext cx="2287270" cy="347980"/>
            </a:xfrm>
            <a:custGeom>
              <a:avLst/>
              <a:gdLst/>
              <a:ahLst/>
              <a:cxnLst/>
              <a:rect l="l" t="t" r="r" b="b"/>
              <a:pathLst>
                <a:path w="2287270" h="347980">
                  <a:moveTo>
                    <a:pt x="0" y="347758"/>
                  </a:moveTo>
                  <a:lnTo>
                    <a:pt x="410814" y="347758"/>
                  </a:lnTo>
                </a:path>
                <a:path w="2287270" h="347980">
                  <a:moveTo>
                    <a:pt x="2287191" y="0"/>
                  </a:moveTo>
                  <a:lnTo>
                    <a:pt x="2183056" y="28929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81205" y="1376737"/>
              <a:ext cx="74379" cy="63751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1824506" y="1558015"/>
              <a:ext cx="1225550" cy="150495"/>
            </a:xfrm>
            <a:custGeom>
              <a:avLst/>
              <a:gdLst/>
              <a:ahLst/>
              <a:cxnLst/>
              <a:rect l="l" t="t" r="r" b="b"/>
              <a:pathLst>
                <a:path w="1225550" h="150494">
                  <a:moveTo>
                    <a:pt x="0" y="16988"/>
                  </a:moveTo>
                  <a:lnTo>
                    <a:pt x="486070" y="150033"/>
                  </a:lnTo>
                  <a:lnTo>
                    <a:pt x="874451" y="129116"/>
                  </a:lnTo>
                  <a:lnTo>
                    <a:pt x="1131874" y="47887"/>
                  </a:lnTo>
                  <a:lnTo>
                    <a:pt x="122507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01219" y="1537798"/>
              <a:ext cx="79795" cy="67038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734864" y="1558015"/>
              <a:ext cx="1524000" cy="339090"/>
            </a:xfrm>
            <a:custGeom>
              <a:avLst/>
              <a:gdLst/>
              <a:ahLst/>
              <a:cxnLst/>
              <a:rect l="l" t="t" r="r" b="b"/>
              <a:pathLst>
                <a:path w="1524000" h="339089">
                  <a:moveTo>
                    <a:pt x="0" y="29885"/>
                  </a:moveTo>
                  <a:lnTo>
                    <a:pt x="533485" y="338698"/>
                  </a:lnTo>
                  <a:lnTo>
                    <a:pt x="1024500" y="293594"/>
                  </a:lnTo>
                  <a:lnTo>
                    <a:pt x="1384235" y="109163"/>
                  </a:lnTo>
                  <a:lnTo>
                    <a:pt x="152388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09232" y="1560700"/>
              <a:ext cx="74206" cy="75990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1854380" y="1498253"/>
              <a:ext cx="410845" cy="0"/>
            </a:xfrm>
            <a:custGeom>
              <a:avLst/>
              <a:gdLst/>
              <a:ahLst/>
              <a:cxnLst/>
              <a:rect l="l" t="t" r="r" b="b"/>
              <a:pathLst>
                <a:path w="410844" h="0">
                  <a:moveTo>
                    <a:pt x="0" y="0"/>
                  </a:moveTo>
                  <a:lnTo>
                    <a:pt x="410824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2" name="object 4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28205" y="1466377"/>
              <a:ext cx="74377" cy="63754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1891768" y="1408613"/>
              <a:ext cx="410845" cy="0"/>
            </a:xfrm>
            <a:custGeom>
              <a:avLst/>
              <a:gdLst/>
              <a:ahLst/>
              <a:cxnLst/>
              <a:rect l="l" t="t" r="r" b="b"/>
              <a:pathLst>
                <a:path w="410844" h="0">
                  <a:moveTo>
                    <a:pt x="410814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854380" y="1376737"/>
              <a:ext cx="74377" cy="63751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1144766" y="1498253"/>
              <a:ext cx="410845" cy="0"/>
            </a:xfrm>
            <a:custGeom>
              <a:avLst/>
              <a:gdLst/>
              <a:ahLst/>
              <a:cxnLst/>
              <a:rect l="l" t="t" r="r" b="b"/>
              <a:pathLst>
                <a:path w="410844" h="0">
                  <a:moveTo>
                    <a:pt x="410818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7386" y="1466377"/>
              <a:ext cx="74370" cy="63754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987869" y="997798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w="0" h="351155">
                  <a:moveTo>
                    <a:pt x="0" y="351057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55987" y="960420"/>
              <a:ext cx="63751" cy="74366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2481864" y="999421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w="0" h="351155">
                  <a:moveTo>
                    <a:pt x="0" y="351067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0" name="object 5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449999" y="962043"/>
              <a:ext cx="63741" cy="74387"/>
            </a:xfrm>
            <a:prstGeom prst="rect">
              <a:avLst/>
            </a:prstGeom>
          </p:spPr>
        </p:pic>
      </p:grpSp>
      <p:sp>
        <p:nvSpPr>
          <p:cNvPr id="51" name="object 51"/>
          <p:cNvSpPr txBox="1"/>
          <p:nvPr/>
        </p:nvSpPr>
        <p:spPr>
          <a:xfrm>
            <a:off x="766058" y="2058660"/>
            <a:ext cx="1310005" cy="5035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W1.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Write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  <a:p>
            <a:pPr marL="12700" marR="103505">
              <a:lnSpc>
                <a:spcPts val="740"/>
              </a:lnSpc>
              <a:spcBef>
                <a:spcPts val="4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W2.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Forward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primary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W3.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Tell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backups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0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.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nowledge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ate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.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nowledge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write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complete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244027" y="1700100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244027" y="1490927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991203" y="1490927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409387" y="1700100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244027" y="1281754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991203" y="1281754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811837" y="1759806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66058" y="1072581"/>
            <a:ext cx="3911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588659" y="2058664"/>
            <a:ext cx="845819" cy="22097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R1.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Read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R2.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Response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read</a:t>
            </a:r>
            <a:endParaRPr sz="65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289896" y="1072584"/>
            <a:ext cx="3422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R1  </a:t>
            </a:r>
            <a:r>
              <a:rPr dirty="0" sz="650" spc="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pic>
        <p:nvPicPr>
          <p:cNvPr id="62" name="object 62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932311" y="1550715"/>
            <a:ext cx="63756" cy="74540"/>
          </a:xfrm>
          <a:prstGeom prst="rect">
            <a:avLst/>
          </a:prstGeom>
        </p:spPr>
      </p:pic>
      <p:sp>
        <p:nvSpPr>
          <p:cNvPr id="63" name="object 63"/>
          <p:cNvSpPr txBox="1"/>
          <p:nvPr/>
        </p:nvSpPr>
        <p:spPr>
          <a:xfrm>
            <a:off x="883524" y="1759802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964185" y="1558015"/>
            <a:ext cx="710565" cy="379095"/>
          </a:xfrm>
          <a:custGeom>
            <a:avLst/>
            <a:gdLst/>
            <a:ahLst/>
            <a:cxnLst/>
            <a:rect l="l" t="t" r="r" b="b"/>
            <a:pathLst>
              <a:path w="710564" h="379094">
                <a:moveTo>
                  <a:pt x="709964" y="0"/>
                </a:moveTo>
                <a:lnTo>
                  <a:pt x="706912" y="51313"/>
                </a:lnTo>
                <a:lnTo>
                  <a:pt x="698021" y="100518"/>
                </a:lnTo>
                <a:lnTo>
                  <a:pt x="683687" y="147165"/>
                </a:lnTo>
                <a:lnTo>
                  <a:pt x="664308" y="190805"/>
                </a:lnTo>
                <a:lnTo>
                  <a:pt x="640281" y="230991"/>
                </a:lnTo>
                <a:lnTo>
                  <a:pt x="612003" y="267273"/>
                </a:lnTo>
                <a:lnTo>
                  <a:pt x="579872" y="299204"/>
                </a:lnTo>
                <a:lnTo>
                  <a:pt x="544284" y="326335"/>
                </a:lnTo>
                <a:lnTo>
                  <a:pt x="505636" y="348218"/>
                </a:lnTo>
                <a:lnTo>
                  <a:pt x="464326" y="364404"/>
                </a:lnTo>
                <a:lnTo>
                  <a:pt x="420751" y="374444"/>
                </a:lnTo>
                <a:lnTo>
                  <a:pt x="375309" y="377890"/>
                </a:lnTo>
              </a:path>
              <a:path w="710564" h="379094">
                <a:moveTo>
                  <a:pt x="377890" y="378994"/>
                </a:moveTo>
                <a:lnTo>
                  <a:pt x="326577" y="375942"/>
                </a:lnTo>
                <a:lnTo>
                  <a:pt x="277373" y="367050"/>
                </a:lnTo>
                <a:lnTo>
                  <a:pt x="230727" y="352716"/>
                </a:lnTo>
                <a:lnTo>
                  <a:pt x="187086" y="333337"/>
                </a:lnTo>
                <a:lnTo>
                  <a:pt x="146901" y="309310"/>
                </a:lnTo>
                <a:lnTo>
                  <a:pt x="110618" y="281032"/>
                </a:lnTo>
                <a:lnTo>
                  <a:pt x="78686" y="248901"/>
                </a:lnTo>
                <a:lnTo>
                  <a:pt x="51555" y="213313"/>
                </a:lnTo>
                <a:lnTo>
                  <a:pt x="29672" y="174667"/>
                </a:lnTo>
                <a:lnTo>
                  <a:pt x="13486" y="133359"/>
                </a:lnTo>
                <a:lnTo>
                  <a:pt x="3446" y="89786"/>
                </a:lnTo>
                <a:lnTo>
                  <a:pt x="0" y="44345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 txBox="1"/>
          <p:nvPr/>
        </p:nvSpPr>
        <p:spPr>
          <a:xfrm>
            <a:off x="343382" y="2632833"/>
            <a:ext cx="3876675" cy="71501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315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 primary-backup protocol</a:t>
            </a:r>
            <a:endParaRPr sz="1200">
              <a:latin typeface="Arial"/>
              <a:cs typeface="Arial"/>
            </a:endParaRPr>
          </a:p>
          <a:p>
            <a:pPr marL="16510" marR="5080" indent="-4445">
              <a:lnSpc>
                <a:spcPct val="100000"/>
              </a:lnSpc>
              <a:spcBef>
                <a:spcPts val="180"/>
              </a:spcBef>
            </a:pPr>
            <a:r>
              <a:rPr dirty="0" sz="1000" spc="-15">
                <a:latin typeface="Arial"/>
                <a:cs typeface="Arial"/>
              </a:rPr>
              <a:t>Traditionally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databases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degree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fault</a:t>
            </a:r>
            <a:r>
              <a:rPr dirty="0" sz="1000" spc="-5">
                <a:latin typeface="Arial"/>
                <a:cs typeface="Arial"/>
              </a:rPr>
              <a:t> tolerance.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LAN.</a:t>
            </a:r>
            <a:endParaRPr sz="100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6713" y="3331252"/>
            <a:ext cx="8070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Remote-write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1178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9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consistency:</a:t>
            </a:r>
            <a:r>
              <a:rPr dirty="0" sz="600" spc="4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Primary-based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0850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Primary-based</a:t>
            </a:r>
            <a:r>
              <a:rPr dirty="0" spc="-55"/>
              <a:t> </a:t>
            </a:r>
            <a:r>
              <a:rPr dirty="0" spc="15"/>
              <a:t>protocols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722228" y="793019"/>
            <a:ext cx="2755265" cy="1201420"/>
            <a:chOff x="722228" y="793019"/>
            <a:chExt cx="2755265" cy="1201420"/>
          </a:xfrm>
        </p:grpSpPr>
        <p:sp>
          <p:nvSpPr>
            <p:cNvPr id="5" name="object 5"/>
            <p:cNvSpPr/>
            <p:nvPr/>
          </p:nvSpPr>
          <p:spPr>
            <a:xfrm>
              <a:off x="725085" y="1273961"/>
              <a:ext cx="2749550" cy="717550"/>
            </a:xfrm>
            <a:custGeom>
              <a:avLst/>
              <a:gdLst/>
              <a:ahLst/>
              <a:cxnLst/>
              <a:rect l="l" t="t" r="r" b="b"/>
              <a:pathLst>
                <a:path w="2749550" h="717550">
                  <a:moveTo>
                    <a:pt x="119525" y="0"/>
                  </a:moveTo>
                  <a:lnTo>
                    <a:pt x="2629447" y="0"/>
                  </a:lnTo>
                  <a:lnTo>
                    <a:pt x="2675854" y="9430"/>
                  </a:lnTo>
                  <a:lnTo>
                    <a:pt x="2713859" y="35106"/>
                  </a:lnTo>
                  <a:lnTo>
                    <a:pt x="2739539" y="73108"/>
                  </a:lnTo>
                  <a:lnTo>
                    <a:pt x="2748971" y="119513"/>
                  </a:lnTo>
                  <a:lnTo>
                    <a:pt x="2748971" y="597595"/>
                  </a:lnTo>
                  <a:lnTo>
                    <a:pt x="2739539" y="644005"/>
                  </a:lnTo>
                  <a:lnTo>
                    <a:pt x="2713859" y="682007"/>
                  </a:lnTo>
                  <a:lnTo>
                    <a:pt x="2675854" y="707683"/>
                  </a:lnTo>
                  <a:lnTo>
                    <a:pt x="2629447" y="717112"/>
                  </a:lnTo>
                  <a:lnTo>
                    <a:pt x="119525" y="717112"/>
                  </a:lnTo>
                  <a:lnTo>
                    <a:pt x="73114" y="707683"/>
                  </a:lnTo>
                  <a:lnTo>
                    <a:pt x="35109" y="682007"/>
                  </a:lnTo>
                  <a:lnTo>
                    <a:pt x="9430" y="644005"/>
                  </a:lnTo>
                  <a:lnTo>
                    <a:pt x="0" y="597595"/>
                  </a:lnTo>
                  <a:lnTo>
                    <a:pt x="0" y="119513"/>
                  </a:lnTo>
                  <a:lnTo>
                    <a:pt x="9430" y="73108"/>
                  </a:lnTo>
                  <a:lnTo>
                    <a:pt x="35109" y="35106"/>
                  </a:lnTo>
                  <a:lnTo>
                    <a:pt x="73114" y="9430"/>
                  </a:lnTo>
                  <a:lnTo>
                    <a:pt x="11952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26756" y="1363591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09" h="75565">
                  <a:moveTo>
                    <a:pt x="141372" y="0"/>
                  </a:moveTo>
                  <a:lnTo>
                    <a:pt x="86432" y="2972"/>
                  </a:lnTo>
                  <a:lnTo>
                    <a:pt x="41486" y="11069"/>
                  </a:lnTo>
                  <a:lnTo>
                    <a:pt x="11139" y="23057"/>
                  </a:lnTo>
                  <a:lnTo>
                    <a:pt x="0" y="37705"/>
                  </a:lnTo>
                  <a:lnTo>
                    <a:pt x="11139" y="52357"/>
                  </a:lnTo>
                  <a:lnTo>
                    <a:pt x="41486" y="64344"/>
                  </a:lnTo>
                  <a:lnTo>
                    <a:pt x="86432" y="72439"/>
                  </a:lnTo>
                  <a:lnTo>
                    <a:pt x="141372" y="75410"/>
                  </a:lnTo>
                  <a:lnTo>
                    <a:pt x="196313" y="72439"/>
                  </a:lnTo>
                  <a:lnTo>
                    <a:pt x="241261" y="64344"/>
                  </a:lnTo>
                  <a:lnTo>
                    <a:pt x="271609" y="52357"/>
                  </a:lnTo>
                  <a:lnTo>
                    <a:pt x="282749" y="37705"/>
                  </a:lnTo>
                  <a:lnTo>
                    <a:pt x="271609" y="23057"/>
                  </a:lnTo>
                  <a:lnTo>
                    <a:pt x="241261" y="11069"/>
                  </a:lnTo>
                  <a:lnTo>
                    <a:pt x="196313" y="2972"/>
                  </a:lnTo>
                  <a:lnTo>
                    <a:pt x="1413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26756" y="1363591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09" h="75565">
                  <a:moveTo>
                    <a:pt x="141372" y="0"/>
                  </a:moveTo>
                  <a:lnTo>
                    <a:pt x="196313" y="2972"/>
                  </a:lnTo>
                  <a:lnTo>
                    <a:pt x="241261" y="11069"/>
                  </a:lnTo>
                  <a:lnTo>
                    <a:pt x="271609" y="23057"/>
                  </a:lnTo>
                  <a:lnTo>
                    <a:pt x="282749" y="37705"/>
                  </a:lnTo>
                  <a:lnTo>
                    <a:pt x="271609" y="52357"/>
                  </a:lnTo>
                  <a:lnTo>
                    <a:pt x="241261" y="64344"/>
                  </a:lnTo>
                  <a:lnTo>
                    <a:pt x="196313" y="72439"/>
                  </a:lnTo>
                  <a:lnTo>
                    <a:pt x="141372" y="75410"/>
                  </a:lnTo>
                  <a:lnTo>
                    <a:pt x="86432" y="72439"/>
                  </a:lnTo>
                  <a:lnTo>
                    <a:pt x="41486" y="64344"/>
                  </a:lnTo>
                  <a:lnTo>
                    <a:pt x="11139" y="52357"/>
                  </a:lnTo>
                  <a:lnTo>
                    <a:pt x="0" y="37705"/>
                  </a:lnTo>
                  <a:lnTo>
                    <a:pt x="11139" y="23057"/>
                  </a:lnTo>
                  <a:lnTo>
                    <a:pt x="41486" y="11069"/>
                  </a:lnTo>
                  <a:lnTo>
                    <a:pt x="86432" y="2972"/>
                  </a:lnTo>
                  <a:lnTo>
                    <a:pt x="141372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26756" y="1402330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09" h="157480">
                  <a:moveTo>
                    <a:pt x="282749" y="0"/>
                  </a:moveTo>
                  <a:lnTo>
                    <a:pt x="271609" y="14648"/>
                  </a:lnTo>
                  <a:lnTo>
                    <a:pt x="241261" y="26629"/>
                  </a:lnTo>
                  <a:lnTo>
                    <a:pt x="196313" y="34716"/>
                  </a:lnTo>
                  <a:lnTo>
                    <a:pt x="141372" y="37684"/>
                  </a:lnTo>
                  <a:lnTo>
                    <a:pt x="86432" y="34716"/>
                  </a:lnTo>
                  <a:lnTo>
                    <a:pt x="41486" y="26629"/>
                  </a:lnTo>
                  <a:lnTo>
                    <a:pt x="11139" y="14648"/>
                  </a:lnTo>
                  <a:lnTo>
                    <a:pt x="0" y="0"/>
                  </a:lnTo>
                  <a:lnTo>
                    <a:pt x="0" y="119377"/>
                  </a:lnTo>
                  <a:lnTo>
                    <a:pt x="12149" y="135874"/>
                  </a:lnTo>
                  <a:lnTo>
                    <a:pt x="44179" y="147657"/>
                  </a:lnTo>
                  <a:lnTo>
                    <a:pt x="89463" y="154727"/>
                  </a:lnTo>
                  <a:lnTo>
                    <a:pt x="141374" y="157084"/>
                  </a:lnTo>
                  <a:lnTo>
                    <a:pt x="193285" y="154727"/>
                  </a:lnTo>
                  <a:lnTo>
                    <a:pt x="238570" y="147657"/>
                  </a:lnTo>
                  <a:lnTo>
                    <a:pt x="270600" y="135874"/>
                  </a:lnTo>
                  <a:lnTo>
                    <a:pt x="282749" y="119377"/>
                  </a:lnTo>
                  <a:lnTo>
                    <a:pt x="282749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26756" y="1402330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09" h="157480">
                  <a:moveTo>
                    <a:pt x="282749" y="119377"/>
                  </a:moveTo>
                  <a:lnTo>
                    <a:pt x="270600" y="135874"/>
                  </a:lnTo>
                  <a:lnTo>
                    <a:pt x="238570" y="147657"/>
                  </a:lnTo>
                  <a:lnTo>
                    <a:pt x="193285" y="154727"/>
                  </a:lnTo>
                  <a:lnTo>
                    <a:pt x="141374" y="157084"/>
                  </a:lnTo>
                  <a:lnTo>
                    <a:pt x="89463" y="154727"/>
                  </a:lnTo>
                  <a:lnTo>
                    <a:pt x="44179" y="147657"/>
                  </a:lnTo>
                  <a:lnTo>
                    <a:pt x="12149" y="135874"/>
                  </a:lnTo>
                  <a:lnTo>
                    <a:pt x="0" y="119377"/>
                  </a:lnTo>
                  <a:lnTo>
                    <a:pt x="0" y="0"/>
                  </a:lnTo>
                  <a:lnTo>
                    <a:pt x="11139" y="14648"/>
                  </a:lnTo>
                  <a:lnTo>
                    <a:pt x="41486" y="26629"/>
                  </a:lnTo>
                  <a:lnTo>
                    <a:pt x="86432" y="34716"/>
                  </a:lnTo>
                  <a:lnTo>
                    <a:pt x="141372" y="37684"/>
                  </a:lnTo>
                  <a:lnTo>
                    <a:pt x="196313" y="34716"/>
                  </a:lnTo>
                  <a:lnTo>
                    <a:pt x="241261" y="26629"/>
                  </a:lnTo>
                  <a:lnTo>
                    <a:pt x="271609" y="14648"/>
                  </a:lnTo>
                  <a:lnTo>
                    <a:pt x="282749" y="0"/>
                  </a:lnTo>
                  <a:lnTo>
                    <a:pt x="282749" y="11937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73755" y="1364203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6" y="0"/>
                  </a:moveTo>
                  <a:lnTo>
                    <a:pt x="86436" y="2971"/>
                  </a:lnTo>
                  <a:lnTo>
                    <a:pt x="41488" y="11065"/>
                  </a:lnTo>
                  <a:lnTo>
                    <a:pt x="11140" y="23053"/>
                  </a:lnTo>
                  <a:lnTo>
                    <a:pt x="0" y="37705"/>
                  </a:lnTo>
                  <a:lnTo>
                    <a:pt x="11140" y="52355"/>
                  </a:lnTo>
                  <a:lnTo>
                    <a:pt x="41488" y="64339"/>
                  </a:lnTo>
                  <a:lnTo>
                    <a:pt x="86436" y="72430"/>
                  </a:lnTo>
                  <a:lnTo>
                    <a:pt x="141376" y="75399"/>
                  </a:lnTo>
                  <a:lnTo>
                    <a:pt x="196321" y="72430"/>
                  </a:lnTo>
                  <a:lnTo>
                    <a:pt x="241269" y="64339"/>
                  </a:lnTo>
                  <a:lnTo>
                    <a:pt x="271615" y="52355"/>
                  </a:lnTo>
                  <a:lnTo>
                    <a:pt x="282753" y="37705"/>
                  </a:lnTo>
                  <a:lnTo>
                    <a:pt x="271615" y="23053"/>
                  </a:lnTo>
                  <a:lnTo>
                    <a:pt x="241269" y="11065"/>
                  </a:lnTo>
                  <a:lnTo>
                    <a:pt x="196321" y="2971"/>
                  </a:lnTo>
                  <a:lnTo>
                    <a:pt x="1413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73755" y="1364203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6" y="0"/>
                  </a:moveTo>
                  <a:lnTo>
                    <a:pt x="196321" y="2971"/>
                  </a:lnTo>
                  <a:lnTo>
                    <a:pt x="241269" y="11065"/>
                  </a:lnTo>
                  <a:lnTo>
                    <a:pt x="271615" y="23053"/>
                  </a:lnTo>
                  <a:lnTo>
                    <a:pt x="282753" y="37705"/>
                  </a:lnTo>
                  <a:lnTo>
                    <a:pt x="271615" y="52355"/>
                  </a:lnTo>
                  <a:lnTo>
                    <a:pt x="241269" y="64339"/>
                  </a:lnTo>
                  <a:lnTo>
                    <a:pt x="196321" y="72430"/>
                  </a:lnTo>
                  <a:lnTo>
                    <a:pt x="141376" y="75399"/>
                  </a:lnTo>
                  <a:lnTo>
                    <a:pt x="86436" y="72430"/>
                  </a:lnTo>
                  <a:lnTo>
                    <a:pt x="41488" y="64339"/>
                  </a:lnTo>
                  <a:lnTo>
                    <a:pt x="11140" y="52355"/>
                  </a:lnTo>
                  <a:lnTo>
                    <a:pt x="0" y="37705"/>
                  </a:lnTo>
                  <a:lnTo>
                    <a:pt x="11140" y="23053"/>
                  </a:lnTo>
                  <a:lnTo>
                    <a:pt x="41488" y="11065"/>
                  </a:lnTo>
                  <a:lnTo>
                    <a:pt x="86436" y="2971"/>
                  </a:lnTo>
                  <a:lnTo>
                    <a:pt x="1413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73755" y="1402930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0" y="0"/>
                  </a:moveTo>
                  <a:lnTo>
                    <a:pt x="0" y="119386"/>
                  </a:lnTo>
                  <a:lnTo>
                    <a:pt x="12150" y="135879"/>
                  </a:lnTo>
                  <a:lnTo>
                    <a:pt x="44181" y="147659"/>
                  </a:lnTo>
                  <a:lnTo>
                    <a:pt x="89468" y="154727"/>
                  </a:lnTo>
                  <a:lnTo>
                    <a:pt x="141382" y="157084"/>
                  </a:lnTo>
                  <a:lnTo>
                    <a:pt x="193295" y="154727"/>
                  </a:lnTo>
                  <a:lnTo>
                    <a:pt x="238582" y="147659"/>
                  </a:lnTo>
                  <a:lnTo>
                    <a:pt x="270614" y="135879"/>
                  </a:lnTo>
                  <a:lnTo>
                    <a:pt x="282764" y="119386"/>
                  </a:lnTo>
                  <a:lnTo>
                    <a:pt x="282757" y="37705"/>
                  </a:lnTo>
                  <a:lnTo>
                    <a:pt x="141376" y="37705"/>
                  </a:lnTo>
                  <a:lnTo>
                    <a:pt x="86436" y="34733"/>
                  </a:lnTo>
                  <a:lnTo>
                    <a:pt x="41488" y="26639"/>
                  </a:lnTo>
                  <a:lnTo>
                    <a:pt x="11140" y="14651"/>
                  </a:lnTo>
                  <a:lnTo>
                    <a:pt x="0" y="0"/>
                  </a:lnTo>
                  <a:close/>
                </a:path>
                <a:path w="283210" h="157480">
                  <a:moveTo>
                    <a:pt x="282753" y="0"/>
                  </a:moveTo>
                  <a:lnTo>
                    <a:pt x="271615" y="14651"/>
                  </a:lnTo>
                  <a:lnTo>
                    <a:pt x="241269" y="26639"/>
                  </a:lnTo>
                  <a:lnTo>
                    <a:pt x="196321" y="34733"/>
                  </a:lnTo>
                  <a:lnTo>
                    <a:pt x="141376" y="37705"/>
                  </a:lnTo>
                  <a:lnTo>
                    <a:pt x="282757" y="37705"/>
                  </a:lnTo>
                  <a:lnTo>
                    <a:pt x="282753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73755" y="1402930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64" y="119386"/>
                  </a:moveTo>
                  <a:lnTo>
                    <a:pt x="270614" y="135879"/>
                  </a:lnTo>
                  <a:lnTo>
                    <a:pt x="238582" y="147659"/>
                  </a:lnTo>
                  <a:lnTo>
                    <a:pt x="193295" y="154727"/>
                  </a:lnTo>
                  <a:lnTo>
                    <a:pt x="141382" y="157084"/>
                  </a:lnTo>
                  <a:lnTo>
                    <a:pt x="89468" y="154727"/>
                  </a:lnTo>
                  <a:lnTo>
                    <a:pt x="44181" y="147659"/>
                  </a:lnTo>
                  <a:lnTo>
                    <a:pt x="12150" y="135879"/>
                  </a:lnTo>
                  <a:lnTo>
                    <a:pt x="0" y="119386"/>
                  </a:lnTo>
                  <a:lnTo>
                    <a:pt x="0" y="0"/>
                  </a:lnTo>
                  <a:lnTo>
                    <a:pt x="11140" y="14651"/>
                  </a:lnTo>
                  <a:lnTo>
                    <a:pt x="41488" y="26639"/>
                  </a:lnTo>
                  <a:lnTo>
                    <a:pt x="86436" y="34733"/>
                  </a:lnTo>
                  <a:lnTo>
                    <a:pt x="141376" y="37705"/>
                  </a:lnTo>
                  <a:lnTo>
                    <a:pt x="196321" y="34733"/>
                  </a:lnTo>
                  <a:lnTo>
                    <a:pt x="241269" y="26639"/>
                  </a:lnTo>
                  <a:lnTo>
                    <a:pt x="271615" y="14651"/>
                  </a:lnTo>
                  <a:lnTo>
                    <a:pt x="282753" y="0"/>
                  </a:lnTo>
                  <a:lnTo>
                    <a:pt x="282764" y="11938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20755" y="136523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86436" y="2968"/>
                  </a:lnTo>
                  <a:lnTo>
                    <a:pt x="41488" y="11056"/>
                  </a:lnTo>
                  <a:lnTo>
                    <a:pt x="11140" y="23039"/>
                  </a:lnTo>
                  <a:lnTo>
                    <a:pt x="0" y="37694"/>
                  </a:lnTo>
                  <a:lnTo>
                    <a:pt x="11140" y="52346"/>
                  </a:lnTo>
                  <a:lnTo>
                    <a:pt x="41488" y="64334"/>
                  </a:lnTo>
                  <a:lnTo>
                    <a:pt x="86436" y="72428"/>
                  </a:lnTo>
                  <a:lnTo>
                    <a:pt x="141375" y="75399"/>
                  </a:lnTo>
                  <a:lnTo>
                    <a:pt x="196315" y="72428"/>
                  </a:lnTo>
                  <a:lnTo>
                    <a:pt x="241263" y="64334"/>
                  </a:lnTo>
                  <a:lnTo>
                    <a:pt x="271611" y="52346"/>
                  </a:lnTo>
                  <a:lnTo>
                    <a:pt x="282751" y="37694"/>
                  </a:lnTo>
                  <a:lnTo>
                    <a:pt x="271611" y="23039"/>
                  </a:lnTo>
                  <a:lnTo>
                    <a:pt x="241263" y="11056"/>
                  </a:lnTo>
                  <a:lnTo>
                    <a:pt x="196315" y="2968"/>
                  </a:lnTo>
                  <a:lnTo>
                    <a:pt x="1413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20755" y="136523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196315" y="2968"/>
                  </a:lnTo>
                  <a:lnTo>
                    <a:pt x="241263" y="11056"/>
                  </a:lnTo>
                  <a:lnTo>
                    <a:pt x="271611" y="23039"/>
                  </a:lnTo>
                  <a:lnTo>
                    <a:pt x="282751" y="37694"/>
                  </a:lnTo>
                  <a:lnTo>
                    <a:pt x="271611" y="52346"/>
                  </a:lnTo>
                  <a:lnTo>
                    <a:pt x="241263" y="64334"/>
                  </a:lnTo>
                  <a:lnTo>
                    <a:pt x="196315" y="72428"/>
                  </a:lnTo>
                  <a:lnTo>
                    <a:pt x="141375" y="75399"/>
                  </a:lnTo>
                  <a:lnTo>
                    <a:pt x="86436" y="72428"/>
                  </a:lnTo>
                  <a:lnTo>
                    <a:pt x="41488" y="64334"/>
                  </a:lnTo>
                  <a:lnTo>
                    <a:pt x="11140" y="52346"/>
                  </a:lnTo>
                  <a:lnTo>
                    <a:pt x="0" y="37694"/>
                  </a:lnTo>
                  <a:lnTo>
                    <a:pt x="11140" y="23039"/>
                  </a:lnTo>
                  <a:lnTo>
                    <a:pt x="41488" y="11056"/>
                  </a:lnTo>
                  <a:lnTo>
                    <a:pt x="86436" y="2968"/>
                  </a:lnTo>
                  <a:lnTo>
                    <a:pt x="14137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20755" y="1403963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0" y="0"/>
                  </a:moveTo>
                  <a:lnTo>
                    <a:pt x="0" y="119374"/>
                  </a:lnTo>
                  <a:lnTo>
                    <a:pt x="12149" y="135871"/>
                  </a:lnTo>
                  <a:lnTo>
                    <a:pt x="44181" y="147654"/>
                  </a:lnTo>
                  <a:lnTo>
                    <a:pt x="89467" y="154724"/>
                  </a:lnTo>
                  <a:lnTo>
                    <a:pt x="141381" y="157081"/>
                  </a:lnTo>
                  <a:lnTo>
                    <a:pt x="193294" y="154724"/>
                  </a:lnTo>
                  <a:lnTo>
                    <a:pt x="238580" y="147654"/>
                  </a:lnTo>
                  <a:lnTo>
                    <a:pt x="270612" y="135871"/>
                  </a:lnTo>
                  <a:lnTo>
                    <a:pt x="282762" y="119374"/>
                  </a:lnTo>
                  <a:lnTo>
                    <a:pt x="282755" y="37694"/>
                  </a:lnTo>
                  <a:lnTo>
                    <a:pt x="141375" y="37694"/>
                  </a:lnTo>
                  <a:lnTo>
                    <a:pt x="86436" y="34723"/>
                  </a:lnTo>
                  <a:lnTo>
                    <a:pt x="41488" y="26630"/>
                  </a:lnTo>
                  <a:lnTo>
                    <a:pt x="11140" y="14645"/>
                  </a:lnTo>
                  <a:lnTo>
                    <a:pt x="0" y="0"/>
                  </a:lnTo>
                  <a:close/>
                </a:path>
                <a:path w="283210" h="157480">
                  <a:moveTo>
                    <a:pt x="282751" y="0"/>
                  </a:moveTo>
                  <a:lnTo>
                    <a:pt x="271611" y="14645"/>
                  </a:lnTo>
                  <a:lnTo>
                    <a:pt x="241263" y="26630"/>
                  </a:lnTo>
                  <a:lnTo>
                    <a:pt x="196315" y="34723"/>
                  </a:lnTo>
                  <a:lnTo>
                    <a:pt x="141375" y="37694"/>
                  </a:lnTo>
                  <a:lnTo>
                    <a:pt x="282755" y="37694"/>
                  </a:lnTo>
                  <a:lnTo>
                    <a:pt x="282751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20755" y="1403963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62" y="119374"/>
                  </a:moveTo>
                  <a:lnTo>
                    <a:pt x="270612" y="135871"/>
                  </a:lnTo>
                  <a:lnTo>
                    <a:pt x="238580" y="147654"/>
                  </a:lnTo>
                  <a:lnTo>
                    <a:pt x="193294" y="154724"/>
                  </a:lnTo>
                  <a:lnTo>
                    <a:pt x="141381" y="157081"/>
                  </a:lnTo>
                  <a:lnTo>
                    <a:pt x="89467" y="154724"/>
                  </a:lnTo>
                  <a:lnTo>
                    <a:pt x="44181" y="147654"/>
                  </a:lnTo>
                  <a:lnTo>
                    <a:pt x="12149" y="135871"/>
                  </a:lnTo>
                  <a:lnTo>
                    <a:pt x="0" y="119374"/>
                  </a:lnTo>
                  <a:lnTo>
                    <a:pt x="0" y="0"/>
                  </a:lnTo>
                  <a:lnTo>
                    <a:pt x="11140" y="14645"/>
                  </a:lnTo>
                  <a:lnTo>
                    <a:pt x="41488" y="26630"/>
                  </a:lnTo>
                  <a:lnTo>
                    <a:pt x="86436" y="34723"/>
                  </a:lnTo>
                  <a:lnTo>
                    <a:pt x="141375" y="37694"/>
                  </a:lnTo>
                  <a:lnTo>
                    <a:pt x="196315" y="34723"/>
                  </a:lnTo>
                  <a:lnTo>
                    <a:pt x="241263" y="26630"/>
                  </a:lnTo>
                  <a:lnTo>
                    <a:pt x="271611" y="14645"/>
                  </a:lnTo>
                  <a:lnTo>
                    <a:pt x="282751" y="0"/>
                  </a:lnTo>
                  <a:lnTo>
                    <a:pt x="282762" y="11937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089627" y="1362622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86431" y="2969"/>
                  </a:lnTo>
                  <a:lnTo>
                    <a:pt x="41484" y="11060"/>
                  </a:lnTo>
                  <a:lnTo>
                    <a:pt x="11138" y="23044"/>
                  </a:lnTo>
                  <a:lnTo>
                    <a:pt x="0" y="37694"/>
                  </a:lnTo>
                  <a:lnTo>
                    <a:pt x="11138" y="52344"/>
                  </a:lnTo>
                  <a:lnTo>
                    <a:pt x="41484" y="64329"/>
                  </a:lnTo>
                  <a:lnTo>
                    <a:pt x="86431" y="72419"/>
                  </a:lnTo>
                  <a:lnTo>
                    <a:pt x="141375" y="75389"/>
                  </a:lnTo>
                  <a:lnTo>
                    <a:pt x="196321" y="72419"/>
                  </a:lnTo>
                  <a:lnTo>
                    <a:pt x="241272" y="64329"/>
                  </a:lnTo>
                  <a:lnTo>
                    <a:pt x="271622" y="52344"/>
                  </a:lnTo>
                  <a:lnTo>
                    <a:pt x="282762" y="37694"/>
                  </a:lnTo>
                  <a:lnTo>
                    <a:pt x="271622" y="23044"/>
                  </a:lnTo>
                  <a:lnTo>
                    <a:pt x="241272" y="11060"/>
                  </a:lnTo>
                  <a:lnTo>
                    <a:pt x="196321" y="2969"/>
                  </a:lnTo>
                  <a:lnTo>
                    <a:pt x="1413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089627" y="1362622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196321" y="2969"/>
                  </a:lnTo>
                  <a:lnTo>
                    <a:pt x="241272" y="11060"/>
                  </a:lnTo>
                  <a:lnTo>
                    <a:pt x="271622" y="23044"/>
                  </a:lnTo>
                  <a:lnTo>
                    <a:pt x="282762" y="37694"/>
                  </a:lnTo>
                  <a:lnTo>
                    <a:pt x="271622" y="52344"/>
                  </a:lnTo>
                  <a:lnTo>
                    <a:pt x="241272" y="64329"/>
                  </a:lnTo>
                  <a:lnTo>
                    <a:pt x="196321" y="72419"/>
                  </a:lnTo>
                  <a:lnTo>
                    <a:pt x="141375" y="75389"/>
                  </a:lnTo>
                  <a:lnTo>
                    <a:pt x="86431" y="72419"/>
                  </a:lnTo>
                  <a:lnTo>
                    <a:pt x="41484" y="64329"/>
                  </a:lnTo>
                  <a:lnTo>
                    <a:pt x="11138" y="52344"/>
                  </a:lnTo>
                  <a:lnTo>
                    <a:pt x="0" y="37694"/>
                  </a:lnTo>
                  <a:lnTo>
                    <a:pt x="11138" y="23044"/>
                  </a:lnTo>
                  <a:lnTo>
                    <a:pt x="41484" y="11060"/>
                  </a:lnTo>
                  <a:lnTo>
                    <a:pt x="86431" y="2969"/>
                  </a:lnTo>
                  <a:lnTo>
                    <a:pt x="14137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89627" y="1401339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62" y="0"/>
                  </a:moveTo>
                  <a:lnTo>
                    <a:pt x="271622" y="14647"/>
                  </a:lnTo>
                  <a:lnTo>
                    <a:pt x="241272" y="26635"/>
                  </a:lnTo>
                  <a:lnTo>
                    <a:pt x="196321" y="34732"/>
                  </a:lnTo>
                  <a:lnTo>
                    <a:pt x="141375" y="37705"/>
                  </a:lnTo>
                  <a:lnTo>
                    <a:pt x="86431" y="34732"/>
                  </a:lnTo>
                  <a:lnTo>
                    <a:pt x="41484" y="26635"/>
                  </a:lnTo>
                  <a:lnTo>
                    <a:pt x="11138" y="14647"/>
                  </a:lnTo>
                  <a:lnTo>
                    <a:pt x="0" y="0"/>
                  </a:lnTo>
                  <a:lnTo>
                    <a:pt x="10" y="119388"/>
                  </a:lnTo>
                  <a:lnTo>
                    <a:pt x="12160" y="135882"/>
                  </a:lnTo>
                  <a:lnTo>
                    <a:pt x="44190" y="147664"/>
                  </a:lnTo>
                  <a:lnTo>
                    <a:pt x="89474" y="154733"/>
                  </a:lnTo>
                  <a:lnTo>
                    <a:pt x="141386" y="157089"/>
                  </a:lnTo>
                  <a:lnTo>
                    <a:pt x="193297" y="154733"/>
                  </a:lnTo>
                  <a:lnTo>
                    <a:pt x="238582" y="147664"/>
                  </a:lnTo>
                  <a:lnTo>
                    <a:pt x="270612" y="135882"/>
                  </a:lnTo>
                  <a:lnTo>
                    <a:pt x="282762" y="119388"/>
                  </a:lnTo>
                  <a:lnTo>
                    <a:pt x="28276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72746" y="795876"/>
              <a:ext cx="2499995" cy="762635"/>
            </a:xfrm>
            <a:custGeom>
              <a:avLst/>
              <a:gdLst/>
              <a:ahLst/>
              <a:cxnLst/>
              <a:rect l="l" t="t" r="r" b="b"/>
              <a:pathLst>
                <a:path w="2499995" h="762635">
                  <a:moveTo>
                    <a:pt x="2499643" y="724850"/>
                  </a:moveTo>
                  <a:lnTo>
                    <a:pt x="2487493" y="741344"/>
                  </a:lnTo>
                  <a:lnTo>
                    <a:pt x="2455463" y="753126"/>
                  </a:lnTo>
                  <a:lnTo>
                    <a:pt x="2410178" y="760195"/>
                  </a:lnTo>
                  <a:lnTo>
                    <a:pt x="2358267" y="762551"/>
                  </a:lnTo>
                  <a:lnTo>
                    <a:pt x="2306355" y="760195"/>
                  </a:lnTo>
                  <a:lnTo>
                    <a:pt x="2261071" y="753126"/>
                  </a:lnTo>
                  <a:lnTo>
                    <a:pt x="2229040" y="741344"/>
                  </a:lnTo>
                  <a:lnTo>
                    <a:pt x="2216891" y="724850"/>
                  </a:lnTo>
                  <a:lnTo>
                    <a:pt x="2216880" y="605462"/>
                  </a:lnTo>
                  <a:lnTo>
                    <a:pt x="2228019" y="620109"/>
                  </a:lnTo>
                  <a:lnTo>
                    <a:pt x="2258364" y="632098"/>
                  </a:lnTo>
                  <a:lnTo>
                    <a:pt x="2303312" y="640194"/>
                  </a:lnTo>
                  <a:lnTo>
                    <a:pt x="2358256" y="643167"/>
                  </a:lnTo>
                  <a:lnTo>
                    <a:pt x="2413202" y="640194"/>
                  </a:lnTo>
                  <a:lnTo>
                    <a:pt x="2458153" y="632098"/>
                  </a:lnTo>
                  <a:lnTo>
                    <a:pt x="2488502" y="620109"/>
                  </a:lnTo>
                  <a:lnTo>
                    <a:pt x="2499643" y="605462"/>
                  </a:lnTo>
                  <a:lnTo>
                    <a:pt x="2499643" y="724850"/>
                  </a:lnTo>
                  <a:close/>
                </a:path>
                <a:path w="2499995" h="762635">
                  <a:moveTo>
                    <a:pt x="0" y="179279"/>
                  </a:moveTo>
                  <a:lnTo>
                    <a:pt x="179283" y="179279"/>
                  </a:lnTo>
                  <a:lnTo>
                    <a:pt x="179283" y="0"/>
                  </a:lnTo>
                  <a:lnTo>
                    <a:pt x="0" y="0"/>
                  </a:lnTo>
                  <a:lnTo>
                    <a:pt x="0" y="179279"/>
                  </a:lnTo>
                  <a:close/>
                </a:path>
                <a:path w="2499995" h="762635">
                  <a:moveTo>
                    <a:pt x="65510" y="179279"/>
                  </a:moveTo>
                  <a:lnTo>
                    <a:pt x="65510" y="53033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06369" y="1289225"/>
              <a:ext cx="63761" cy="74366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366756" y="797506"/>
              <a:ext cx="179705" cy="530860"/>
            </a:xfrm>
            <a:custGeom>
              <a:avLst/>
              <a:gdLst/>
              <a:ahLst/>
              <a:cxnLst/>
              <a:rect l="l" t="t" r="r" b="b"/>
              <a:pathLst>
                <a:path w="179705" h="530860">
                  <a:moveTo>
                    <a:pt x="0" y="179283"/>
                  </a:moveTo>
                  <a:lnTo>
                    <a:pt x="179266" y="179283"/>
                  </a:lnTo>
                  <a:lnTo>
                    <a:pt x="179266" y="0"/>
                  </a:lnTo>
                  <a:lnTo>
                    <a:pt x="0" y="0"/>
                  </a:lnTo>
                  <a:lnTo>
                    <a:pt x="0" y="179283"/>
                  </a:lnTo>
                  <a:close/>
                </a:path>
                <a:path w="179705" h="530860">
                  <a:moveTo>
                    <a:pt x="65501" y="179283"/>
                  </a:moveTo>
                  <a:lnTo>
                    <a:pt x="65501" y="53034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00372" y="1290858"/>
              <a:ext cx="63762" cy="74377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804774" y="1572757"/>
              <a:ext cx="537845" cy="205740"/>
            </a:xfrm>
            <a:custGeom>
              <a:avLst/>
              <a:gdLst/>
              <a:ahLst/>
              <a:cxnLst/>
              <a:rect l="l" t="t" r="r" b="b"/>
              <a:pathLst>
                <a:path w="537844" h="205739">
                  <a:moveTo>
                    <a:pt x="0" y="0"/>
                  </a:moveTo>
                  <a:lnTo>
                    <a:pt x="232340" y="205459"/>
                  </a:lnTo>
                  <a:lnTo>
                    <a:pt x="400746" y="193422"/>
                  </a:lnTo>
                  <a:lnTo>
                    <a:pt x="503240" y="92145"/>
                  </a:lnTo>
                  <a:lnTo>
                    <a:pt x="537843" y="2988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298936" y="1568142"/>
              <a:ext cx="59055" cy="81280"/>
            </a:xfrm>
            <a:custGeom>
              <a:avLst/>
              <a:gdLst/>
              <a:ahLst/>
              <a:cxnLst/>
              <a:rect l="l" t="t" r="r" b="b"/>
              <a:pathLst>
                <a:path w="59055" h="81280">
                  <a:moveTo>
                    <a:pt x="58080" y="0"/>
                  </a:moveTo>
                  <a:lnTo>
                    <a:pt x="0" y="56353"/>
                  </a:lnTo>
                  <a:lnTo>
                    <a:pt x="17011" y="56980"/>
                  </a:lnTo>
                  <a:lnTo>
                    <a:pt x="32486" y="61284"/>
                  </a:lnTo>
                  <a:lnTo>
                    <a:pt x="46425" y="69265"/>
                  </a:lnTo>
                  <a:lnTo>
                    <a:pt x="58829" y="80922"/>
                  </a:lnTo>
                  <a:lnTo>
                    <a:pt x="580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3495236" y="1535489"/>
            <a:ext cx="414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store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15660" y="818372"/>
            <a:ext cx="46164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57150" marR="5080" indent="-4508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Old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primary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item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47294" y="382788"/>
            <a:ext cx="2781935" cy="4146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Primary-backup protocol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with local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writes</a:t>
            </a:r>
            <a:endParaRPr sz="1200">
              <a:latin typeface="Arial"/>
              <a:cs typeface="Arial"/>
            </a:endParaRPr>
          </a:p>
          <a:p>
            <a:pPr algn="ctr" marR="48895">
              <a:lnSpc>
                <a:spcPct val="100000"/>
              </a:lnSpc>
              <a:spcBef>
                <a:spcPts val="844"/>
              </a:spcBef>
              <a:tabLst>
                <a:tab pos="149352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	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505972" y="1034923"/>
            <a:ext cx="189230" cy="330200"/>
          </a:xfrm>
          <a:custGeom>
            <a:avLst/>
            <a:gdLst/>
            <a:ahLst/>
            <a:cxnLst/>
            <a:rect l="l" t="t" r="r" b="b"/>
            <a:pathLst>
              <a:path w="189230" h="330200">
                <a:moveTo>
                  <a:pt x="0" y="0"/>
                </a:moveTo>
                <a:lnTo>
                  <a:pt x="188868" y="329975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3194185" y="938498"/>
            <a:ext cx="5645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Backup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966133" y="975156"/>
            <a:ext cx="2441575" cy="570230"/>
            <a:chOff x="966133" y="975156"/>
            <a:chExt cx="2441575" cy="570230"/>
          </a:xfrm>
        </p:grpSpPr>
        <p:sp>
          <p:nvSpPr>
            <p:cNvPr id="33" name="object 33"/>
            <p:cNvSpPr/>
            <p:nvPr/>
          </p:nvSpPr>
          <p:spPr>
            <a:xfrm>
              <a:off x="2648918" y="1075601"/>
              <a:ext cx="756285" cy="347980"/>
            </a:xfrm>
            <a:custGeom>
              <a:avLst/>
              <a:gdLst/>
              <a:ahLst/>
              <a:cxnLst/>
              <a:rect l="l" t="t" r="r" b="b"/>
              <a:pathLst>
                <a:path w="756285" h="347980">
                  <a:moveTo>
                    <a:pt x="755800" y="0"/>
                  </a:moveTo>
                  <a:lnTo>
                    <a:pt x="641135" y="292818"/>
                  </a:lnTo>
                </a:path>
                <a:path w="756285" h="347980">
                  <a:moveTo>
                    <a:pt x="0" y="347737"/>
                  </a:moveTo>
                  <a:lnTo>
                    <a:pt x="440698" y="34775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611539" y="1391483"/>
              <a:ext cx="74366" cy="63751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1864530" y="1423338"/>
              <a:ext cx="410845" cy="0"/>
            </a:xfrm>
            <a:custGeom>
              <a:avLst/>
              <a:gdLst/>
              <a:ahLst/>
              <a:cxnLst/>
              <a:rect l="l" t="t" r="r" b="b"/>
              <a:pathLst>
                <a:path w="410844" h="0">
                  <a:moveTo>
                    <a:pt x="410824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38356" y="1391483"/>
              <a:ext cx="74377" cy="63751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2611539" y="1512999"/>
              <a:ext cx="440690" cy="0"/>
            </a:xfrm>
            <a:custGeom>
              <a:avLst/>
              <a:gdLst/>
              <a:ahLst/>
              <a:cxnLst/>
              <a:rect l="l" t="t" r="r" b="b"/>
              <a:pathLst>
                <a:path w="440689" h="0">
                  <a:moveTo>
                    <a:pt x="440687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15239" y="1481124"/>
              <a:ext cx="74377" cy="63748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901919" y="1512999"/>
              <a:ext cx="410845" cy="0"/>
            </a:xfrm>
            <a:custGeom>
              <a:avLst/>
              <a:gdLst/>
              <a:ahLst/>
              <a:cxnLst/>
              <a:rect l="l" t="t" r="r" b="b"/>
              <a:pathLst>
                <a:path w="410844" h="0">
                  <a:moveTo>
                    <a:pt x="410814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864530" y="1481124"/>
              <a:ext cx="74377" cy="63748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998015" y="1012544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w="0" h="351155">
                  <a:moveTo>
                    <a:pt x="0" y="351046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2" name="object 4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66133" y="975156"/>
              <a:ext cx="63751" cy="74377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2492015" y="1014157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w="0" h="351155">
                  <a:moveTo>
                    <a:pt x="0" y="351078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60139" y="976789"/>
              <a:ext cx="63751" cy="74377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776154" y="2073331"/>
            <a:ext cx="1310005" cy="5035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W1.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Write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  <a:p>
            <a:pPr marL="12700" marR="5080">
              <a:lnSpc>
                <a:spcPts val="740"/>
              </a:lnSpc>
              <a:spcBef>
                <a:spcPts val="4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W2. Move item x to new primary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W3.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Acknowledge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write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completed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W4.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Tell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backups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2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W5.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Acknowledge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792077" y="1684891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W2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778118" y="1505612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W4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031115" y="1505612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W4</a:t>
            </a:r>
            <a:endParaRPr sz="65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373756" y="1744646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W4</a:t>
            </a:r>
            <a:endParaRPr sz="65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06032" y="1087291"/>
            <a:ext cx="3429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R1  </a:t>
            </a:r>
            <a:r>
              <a:rPr dirty="0" sz="650" spc="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598835" y="2073328"/>
            <a:ext cx="845819" cy="22097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R1.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Read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R2.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Response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read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270154" y="1087297"/>
            <a:ext cx="3911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W1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W3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824423" y="818378"/>
            <a:ext cx="499109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75565" marR="5080" indent="-6350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primary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item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endParaRPr sz="6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001235" y="1296454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W5</a:t>
            </a:r>
            <a:endParaRPr sz="6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777881" y="1296454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W5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6" name="object 56"/>
          <p:cNvGrpSpPr/>
          <p:nvPr/>
        </p:nvGrpSpPr>
        <p:grpSpPr>
          <a:xfrm>
            <a:off x="935399" y="1569900"/>
            <a:ext cx="1588770" cy="364490"/>
            <a:chOff x="935399" y="1569900"/>
            <a:chExt cx="1588770" cy="364490"/>
          </a:xfrm>
        </p:grpSpPr>
        <p:sp>
          <p:nvSpPr>
            <p:cNvPr id="57" name="object 57"/>
            <p:cNvSpPr/>
            <p:nvPr/>
          </p:nvSpPr>
          <p:spPr>
            <a:xfrm>
              <a:off x="938256" y="1572757"/>
              <a:ext cx="1553845" cy="358775"/>
            </a:xfrm>
            <a:custGeom>
              <a:avLst/>
              <a:gdLst/>
              <a:ahLst/>
              <a:cxnLst/>
              <a:rect l="l" t="t" r="r" b="b"/>
              <a:pathLst>
                <a:path w="1553845" h="358775">
                  <a:moveTo>
                    <a:pt x="0" y="0"/>
                  </a:moveTo>
                  <a:lnTo>
                    <a:pt x="0" y="239037"/>
                  </a:lnTo>
                  <a:lnTo>
                    <a:pt x="6068" y="295530"/>
                  </a:lnTo>
                  <a:lnTo>
                    <a:pt x="26141" y="332412"/>
                  </a:lnTo>
                  <a:lnTo>
                    <a:pt x="63022" y="352485"/>
                  </a:lnTo>
                  <a:lnTo>
                    <a:pt x="119512" y="358554"/>
                  </a:lnTo>
                  <a:lnTo>
                    <a:pt x="1434234" y="358554"/>
                  </a:lnTo>
                  <a:lnTo>
                    <a:pt x="1490727" y="352485"/>
                  </a:lnTo>
                  <a:lnTo>
                    <a:pt x="1527612" y="332412"/>
                  </a:lnTo>
                  <a:lnTo>
                    <a:pt x="1547689" y="295530"/>
                  </a:lnTo>
                  <a:lnTo>
                    <a:pt x="1553759" y="239037"/>
                  </a:lnTo>
                  <a:lnTo>
                    <a:pt x="1553759" y="3737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8" name="object 5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60139" y="1572758"/>
              <a:ext cx="63751" cy="74379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998015" y="1572757"/>
              <a:ext cx="1434465" cy="299085"/>
            </a:xfrm>
            <a:custGeom>
              <a:avLst/>
              <a:gdLst/>
              <a:ahLst/>
              <a:cxnLst/>
              <a:rect l="l" t="t" r="r" b="b"/>
              <a:pathLst>
                <a:path w="1434464" h="299085">
                  <a:moveTo>
                    <a:pt x="1434243" y="0"/>
                  </a:moveTo>
                  <a:lnTo>
                    <a:pt x="1434243" y="179279"/>
                  </a:lnTo>
                  <a:lnTo>
                    <a:pt x="1428173" y="235769"/>
                  </a:lnTo>
                  <a:lnTo>
                    <a:pt x="1408096" y="272652"/>
                  </a:lnTo>
                  <a:lnTo>
                    <a:pt x="1371211" y="292729"/>
                  </a:lnTo>
                  <a:lnTo>
                    <a:pt x="1314718" y="298799"/>
                  </a:lnTo>
                  <a:lnTo>
                    <a:pt x="119517" y="298799"/>
                  </a:lnTo>
                  <a:lnTo>
                    <a:pt x="63027" y="292729"/>
                  </a:lnTo>
                  <a:lnTo>
                    <a:pt x="26145" y="272652"/>
                  </a:lnTo>
                  <a:lnTo>
                    <a:pt x="6069" y="235769"/>
                  </a:lnTo>
                  <a:lnTo>
                    <a:pt x="0" y="179279"/>
                  </a:lnTo>
                  <a:lnTo>
                    <a:pt x="0" y="3737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0" name="object 6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66133" y="1572758"/>
              <a:ext cx="63751" cy="74379"/>
            </a:xfrm>
            <a:prstGeom prst="rect">
              <a:avLst/>
            </a:prstGeom>
          </p:spPr>
        </p:pic>
      </p:grpSp>
      <p:sp>
        <p:nvSpPr>
          <p:cNvPr id="61" name="object 61"/>
          <p:cNvSpPr txBox="1"/>
          <p:nvPr/>
        </p:nvSpPr>
        <p:spPr>
          <a:xfrm>
            <a:off x="776154" y="1684895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W5</a:t>
            </a:r>
            <a:endParaRPr sz="650">
              <a:latin typeface="Arial"/>
              <a:cs typeface="Arial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2073696" y="1064807"/>
            <a:ext cx="281940" cy="314325"/>
          </a:xfrm>
          <a:custGeom>
            <a:avLst/>
            <a:gdLst/>
            <a:ahLst/>
            <a:cxnLst/>
            <a:rect l="l" t="t" r="r" b="b"/>
            <a:pathLst>
              <a:path w="281939" h="314325">
                <a:moveTo>
                  <a:pt x="0" y="0"/>
                </a:moveTo>
                <a:lnTo>
                  <a:pt x="281708" y="314153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 txBox="1"/>
          <p:nvPr/>
        </p:nvSpPr>
        <p:spPr>
          <a:xfrm>
            <a:off x="66713" y="3331252"/>
            <a:ext cx="7226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Local-write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1178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9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consistency:</a:t>
            </a:r>
            <a:r>
              <a:rPr dirty="0" sz="600" spc="4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Primary-based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00850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Primary-based</a:t>
            </a:r>
            <a:r>
              <a:rPr dirty="0" spc="-55"/>
              <a:t> </a:t>
            </a:r>
            <a:r>
              <a:rPr dirty="0" spc="15"/>
              <a:t>protocols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722228" y="793019"/>
            <a:ext cx="2755265" cy="1201420"/>
            <a:chOff x="722228" y="793019"/>
            <a:chExt cx="2755265" cy="1201420"/>
          </a:xfrm>
        </p:grpSpPr>
        <p:sp>
          <p:nvSpPr>
            <p:cNvPr id="5" name="object 5"/>
            <p:cNvSpPr/>
            <p:nvPr/>
          </p:nvSpPr>
          <p:spPr>
            <a:xfrm>
              <a:off x="725085" y="1273961"/>
              <a:ext cx="2749550" cy="717550"/>
            </a:xfrm>
            <a:custGeom>
              <a:avLst/>
              <a:gdLst/>
              <a:ahLst/>
              <a:cxnLst/>
              <a:rect l="l" t="t" r="r" b="b"/>
              <a:pathLst>
                <a:path w="2749550" h="717550">
                  <a:moveTo>
                    <a:pt x="119525" y="0"/>
                  </a:moveTo>
                  <a:lnTo>
                    <a:pt x="2629447" y="0"/>
                  </a:lnTo>
                  <a:lnTo>
                    <a:pt x="2675854" y="9430"/>
                  </a:lnTo>
                  <a:lnTo>
                    <a:pt x="2713859" y="35106"/>
                  </a:lnTo>
                  <a:lnTo>
                    <a:pt x="2739539" y="73108"/>
                  </a:lnTo>
                  <a:lnTo>
                    <a:pt x="2748971" y="119513"/>
                  </a:lnTo>
                  <a:lnTo>
                    <a:pt x="2748971" y="597595"/>
                  </a:lnTo>
                  <a:lnTo>
                    <a:pt x="2739539" y="644005"/>
                  </a:lnTo>
                  <a:lnTo>
                    <a:pt x="2713859" y="682007"/>
                  </a:lnTo>
                  <a:lnTo>
                    <a:pt x="2675854" y="707683"/>
                  </a:lnTo>
                  <a:lnTo>
                    <a:pt x="2629447" y="717112"/>
                  </a:lnTo>
                  <a:lnTo>
                    <a:pt x="119525" y="717112"/>
                  </a:lnTo>
                  <a:lnTo>
                    <a:pt x="73114" y="707683"/>
                  </a:lnTo>
                  <a:lnTo>
                    <a:pt x="35109" y="682007"/>
                  </a:lnTo>
                  <a:lnTo>
                    <a:pt x="9430" y="644005"/>
                  </a:lnTo>
                  <a:lnTo>
                    <a:pt x="0" y="597595"/>
                  </a:lnTo>
                  <a:lnTo>
                    <a:pt x="0" y="119513"/>
                  </a:lnTo>
                  <a:lnTo>
                    <a:pt x="9430" y="73108"/>
                  </a:lnTo>
                  <a:lnTo>
                    <a:pt x="35109" y="35106"/>
                  </a:lnTo>
                  <a:lnTo>
                    <a:pt x="73114" y="9430"/>
                  </a:lnTo>
                  <a:lnTo>
                    <a:pt x="11952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26756" y="1363591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09" h="75565">
                  <a:moveTo>
                    <a:pt x="141372" y="0"/>
                  </a:moveTo>
                  <a:lnTo>
                    <a:pt x="86432" y="2972"/>
                  </a:lnTo>
                  <a:lnTo>
                    <a:pt x="41486" y="11069"/>
                  </a:lnTo>
                  <a:lnTo>
                    <a:pt x="11139" y="23057"/>
                  </a:lnTo>
                  <a:lnTo>
                    <a:pt x="0" y="37705"/>
                  </a:lnTo>
                  <a:lnTo>
                    <a:pt x="11139" y="52357"/>
                  </a:lnTo>
                  <a:lnTo>
                    <a:pt x="41486" y="64344"/>
                  </a:lnTo>
                  <a:lnTo>
                    <a:pt x="86432" y="72439"/>
                  </a:lnTo>
                  <a:lnTo>
                    <a:pt x="141372" y="75410"/>
                  </a:lnTo>
                  <a:lnTo>
                    <a:pt x="196313" y="72439"/>
                  </a:lnTo>
                  <a:lnTo>
                    <a:pt x="241261" y="64344"/>
                  </a:lnTo>
                  <a:lnTo>
                    <a:pt x="271609" y="52357"/>
                  </a:lnTo>
                  <a:lnTo>
                    <a:pt x="282749" y="37705"/>
                  </a:lnTo>
                  <a:lnTo>
                    <a:pt x="271609" y="23057"/>
                  </a:lnTo>
                  <a:lnTo>
                    <a:pt x="241261" y="11069"/>
                  </a:lnTo>
                  <a:lnTo>
                    <a:pt x="196313" y="2972"/>
                  </a:lnTo>
                  <a:lnTo>
                    <a:pt x="1413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26756" y="1363591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09" h="75565">
                  <a:moveTo>
                    <a:pt x="141372" y="0"/>
                  </a:moveTo>
                  <a:lnTo>
                    <a:pt x="196313" y="2972"/>
                  </a:lnTo>
                  <a:lnTo>
                    <a:pt x="241261" y="11069"/>
                  </a:lnTo>
                  <a:lnTo>
                    <a:pt x="271609" y="23057"/>
                  </a:lnTo>
                  <a:lnTo>
                    <a:pt x="282749" y="37705"/>
                  </a:lnTo>
                  <a:lnTo>
                    <a:pt x="271609" y="52357"/>
                  </a:lnTo>
                  <a:lnTo>
                    <a:pt x="241261" y="64344"/>
                  </a:lnTo>
                  <a:lnTo>
                    <a:pt x="196313" y="72439"/>
                  </a:lnTo>
                  <a:lnTo>
                    <a:pt x="141372" y="75410"/>
                  </a:lnTo>
                  <a:lnTo>
                    <a:pt x="86432" y="72439"/>
                  </a:lnTo>
                  <a:lnTo>
                    <a:pt x="41486" y="64344"/>
                  </a:lnTo>
                  <a:lnTo>
                    <a:pt x="11139" y="52357"/>
                  </a:lnTo>
                  <a:lnTo>
                    <a:pt x="0" y="37705"/>
                  </a:lnTo>
                  <a:lnTo>
                    <a:pt x="11139" y="23057"/>
                  </a:lnTo>
                  <a:lnTo>
                    <a:pt x="41486" y="11069"/>
                  </a:lnTo>
                  <a:lnTo>
                    <a:pt x="86432" y="2972"/>
                  </a:lnTo>
                  <a:lnTo>
                    <a:pt x="141372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26756" y="1402330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09" h="157480">
                  <a:moveTo>
                    <a:pt x="282749" y="0"/>
                  </a:moveTo>
                  <a:lnTo>
                    <a:pt x="271609" y="14648"/>
                  </a:lnTo>
                  <a:lnTo>
                    <a:pt x="241261" y="26629"/>
                  </a:lnTo>
                  <a:lnTo>
                    <a:pt x="196313" y="34716"/>
                  </a:lnTo>
                  <a:lnTo>
                    <a:pt x="141372" y="37684"/>
                  </a:lnTo>
                  <a:lnTo>
                    <a:pt x="86432" y="34716"/>
                  </a:lnTo>
                  <a:lnTo>
                    <a:pt x="41486" y="26629"/>
                  </a:lnTo>
                  <a:lnTo>
                    <a:pt x="11139" y="14648"/>
                  </a:lnTo>
                  <a:lnTo>
                    <a:pt x="0" y="0"/>
                  </a:lnTo>
                  <a:lnTo>
                    <a:pt x="0" y="119377"/>
                  </a:lnTo>
                  <a:lnTo>
                    <a:pt x="12149" y="135874"/>
                  </a:lnTo>
                  <a:lnTo>
                    <a:pt x="44179" y="147657"/>
                  </a:lnTo>
                  <a:lnTo>
                    <a:pt x="89463" y="154727"/>
                  </a:lnTo>
                  <a:lnTo>
                    <a:pt x="141374" y="157084"/>
                  </a:lnTo>
                  <a:lnTo>
                    <a:pt x="193285" y="154727"/>
                  </a:lnTo>
                  <a:lnTo>
                    <a:pt x="238570" y="147657"/>
                  </a:lnTo>
                  <a:lnTo>
                    <a:pt x="270600" y="135874"/>
                  </a:lnTo>
                  <a:lnTo>
                    <a:pt x="282749" y="119377"/>
                  </a:lnTo>
                  <a:lnTo>
                    <a:pt x="282749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26756" y="1402330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09" h="157480">
                  <a:moveTo>
                    <a:pt x="282749" y="119377"/>
                  </a:moveTo>
                  <a:lnTo>
                    <a:pt x="270600" y="135874"/>
                  </a:lnTo>
                  <a:lnTo>
                    <a:pt x="238570" y="147657"/>
                  </a:lnTo>
                  <a:lnTo>
                    <a:pt x="193285" y="154727"/>
                  </a:lnTo>
                  <a:lnTo>
                    <a:pt x="141374" y="157084"/>
                  </a:lnTo>
                  <a:lnTo>
                    <a:pt x="89463" y="154727"/>
                  </a:lnTo>
                  <a:lnTo>
                    <a:pt x="44179" y="147657"/>
                  </a:lnTo>
                  <a:lnTo>
                    <a:pt x="12149" y="135874"/>
                  </a:lnTo>
                  <a:lnTo>
                    <a:pt x="0" y="119377"/>
                  </a:lnTo>
                  <a:lnTo>
                    <a:pt x="0" y="0"/>
                  </a:lnTo>
                  <a:lnTo>
                    <a:pt x="11139" y="14648"/>
                  </a:lnTo>
                  <a:lnTo>
                    <a:pt x="41486" y="26629"/>
                  </a:lnTo>
                  <a:lnTo>
                    <a:pt x="86432" y="34716"/>
                  </a:lnTo>
                  <a:lnTo>
                    <a:pt x="141372" y="37684"/>
                  </a:lnTo>
                  <a:lnTo>
                    <a:pt x="196313" y="34716"/>
                  </a:lnTo>
                  <a:lnTo>
                    <a:pt x="241261" y="26629"/>
                  </a:lnTo>
                  <a:lnTo>
                    <a:pt x="271609" y="14648"/>
                  </a:lnTo>
                  <a:lnTo>
                    <a:pt x="282749" y="0"/>
                  </a:lnTo>
                  <a:lnTo>
                    <a:pt x="282749" y="11937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73755" y="1364203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6" y="0"/>
                  </a:moveTo>
                  <a:lnTo>
                    <a:pt x="86436" y="2971"/>
                  </a:lnTo>
                  <a:lnTo>
                    <a:pt x="41488" y="11065"/>
                  </a:lnTo>
                  <a:lnTo>
                    <a:pt x="11140" y="23053"/>
                  </a:lnTo>
                  <a:lnTo>
                    <a:pt x="0" y="37705"/>
                  </a:lnTo>
                  <a:lnTo>
                    <a:pt x="11140" y="52355"/>
                  </a:lnTo>
                  <a:lnTo>
                    <a:pt x="41488" y="64339"/>
                  </a:lnTo>
                  <a:lnTo>
                    <a:pt x="86436" y="72430"/>
                  </a:lnTo>
                  <a:lnTo>
                    <a:pt x="141376" y="75399"/>
                  </a:lnTo>
                  <a:lnTo>
                    <a:pt x="196321" y="72430"/>
                  </a:lnTo>
                  <a:lnTo>
                    <a:pt x="241269" y="64339"/>
                  </a:lnTo>
                  <a:lnTo>
                    <a:pt x="271615" y="52355"/>
                  </a:lnTo>
                  <a:lnTo>
                    <a:pt x="282753" y="37705"/>
                  </a:lnTo>
                  <a:lnTo>
                    <a:pt x="271615" y="23053"/>
                  </a:lnTo>
                  <a:lnTo>
                    <a:pt x="241269" y="11065"/>
                  </a:lnTo>
                  <a:lnTo>
                    <a:pt x="196321" y="2971"/>
                  </a:lnTo>
                  <a:lnTo>
                    <a:pt x="1413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73755" y="1364203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6" y="0"/>
                  </a:moveTo>
                  <a:lnTo>
                    <a:pt x="196321" y="2971"/>
                  </a:lnTo>
                  <a:lnTo>
                    <a:pt x="241269" y="11065"/>
                  </a:lnTo>
                  <a:lnTo>
                    <a:pt x="271615" y="23053"/>
                  </a:lnTo>
                  <a:lnTo>
                    <a:pt x="282753" y="37705"/>
                  </a:lnTo>
                  <a:lnTo>
                    <a:pt x="271615" y="52355"/>
                  </a:lnTo>
                  <a:lnTo>
                    <a:pt x="241269" y="64339"/>
                  </a:lnTo>
                  <a:lnTo>
                    <a:pt x="196321" y="72430"/>
                  </a:lnTo>
                  <a:lnTo>
                    <a:pt x="141376" y="75399"/>
                  </a:lnTo>
                  <a:lnTo>
                    <a:pt x="86436" y="72430"/>
                  </a:lnTo>
                  <a:lnTo>
                    <a:pt x="41488" y="64339"/>
                  </a:lnTo>
                  <a:lnTo>
                    <a:pt x="11140" y="52355"/>
                  </a:lnTo>
                  <a:lnTo>
                    <a:pt x="0" y="37705"/>
                  </a:lnTo>
                  <a:lnTo>
                    <a:pt x="11140" y="23053"/>
                  </a:lnTo>
                  <a:lnTo>
                    <a:pt x="41488" y="11065"/>
                  </a:lnTo>
                  <a:lnTo>
                    <a:pt x="86436" y="2971"/>
                  </a:lnTo>
                  <a:lnTo>
                    <a:pt x="141376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73755" y="1402930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0" y="0"/>
                  </a:moveTo>
                  <a:lnTo>
                    <a:pt x="0" y="119386"/>
                  </a:lnTo>
                  <a:lnTo>
                    <a:pt x="12150" y="135879"/>
                  </a:lnTo>
                  <a:lnTo>
                    <a:pt x="44181" y="147659"/>
                  </a:lnTo>
                  <a:lnTo>
                    <a:pt x="89468" y="154727"/>
                  </a:lnTo>
                  <a:lnTo>
                    <a:pt x="141382" y="157084"/>
                  </a:lnTo>
                  <a:lnTo>
                    <a:pt x="193295" y="154727"/>
                  </a:lnTo>
                  <a:lnTo>
                    <a:pt x="238582" y="147659"/>
                  </a:lnTo>
                  <a:lnTo>
                    <a:pt x="270614" y="135879"/>
                  </a:lnTo>
                  <a:lnTo>
                    <a:pt x="282764" y="119386"/>
                  </a:lnTo>
                  <a:lnTo>
                    <a:pt x="282757" y="37705"/>
                  </a:lnTo>
                  <a:lnTo>
                    <a:pt x="141376" y="37705"/>
                  </a:lnTo>
                  <a:lnTo>
                    <a:pt x="86436" y="34733"/>
                  </a:lnTo>
                  <a:lnTo>
                    <a:pt x="41488" y="26639"/>
                  </a:lnTo>
                  <a:lnTo>
                    <a:pt x="11140" y="14651"/>
                  </a:lnTo>
                  <a:lnTo>
                    <a:pt x="0" y="0"/>
                  </a:lnTo>
                  <a:close/>
                </a:path>
                <a:path w="283210" h="157480">
                  <a:moveTo>
                    <a:pt x="282753" y="0"/>
                  </a:moveTo>
                  <a:lnTo>
                    <a:pt x="271615" y="14651"/>
                  </a:lnTo>
                  <a:lnTo>
                    <a:pt x="241269" y="26639"/>
                  </a:lnTo>
                  <a:lnTo>
                    <a:pt x="196321" y="34733"/>
                  </a:lnTo>
                  <a:lnTo>
                    <a:pt x="141376" y="37705"/>
                  </a:lnTo>
                  <a:lnTo>
                    <a:pt x="282757" y="37705"/>
                  </a:lnTo>
                  <a:lnTo>
                    <a:pt x="282753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73755" y="1402930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64" y="119386"/>
                  </a:moveTo>
                  <a:lnTo>
                    <a:pt x="270614" y="135879"/>
                  </a:lnTo>
                  <a:lnTo>
                    <a:pt x="238582" y="147659"/>
                  </a:lnTo>
                  <a:lnTo>
                    <a:pt x="193295" y="154727"/>
                  </a:lnTo>
                  <a:lnTo>
                    <a:pt x="141382" y="157084"/>
                  </a:lnTo>
                  <a:lnTo>
                    <a:pt x="89468" y="154727"/>
                  </a:lnTo>
                  <a:lnTo>
                    <a:pt x="44181" y="147659"/>
                  </a:lnTo>
                  <a:lnTo>
                    <a:pt x="12150" y="135879"/>
                  </a:lnTo>
                  <a:lnTo>
                    <a:pt x="0" y="119386"/>
                  </a:lnTo>
                  <a:lnTo>
                    <a:pt x="0" y="0"/>
                  </a:lnTo>
                  <a:lnTo>
                    <a:pt x="11140" y="14651"/>
                  </a:lnTo>
                  <a:lnTo>
                    <a:pt x="41488" y="26639"/>
                  </a:lnTo>
                  <a:lnTo>
                    <a:pt x="86436" y="34733"/>
                  </a:lnTo>
                  <a:lnTo>
                    <a:pt x="141376" y="37705"/>
                  </a:lnTo>
                  <a:lnTo>
                    <a:pt x="196321" y="34733"/>
                  </a:lnTo>
                  <a:lnTo>
                    <a:pt x="241269" y="26639"/>
                  </a:lnTo>
                  <a:lnTo>
                    <a:pt x="271615" y="14651"/>
                  </a:lnTo>
                  <a:lnTo>
                    <a:pt x="282753" y="0"/>
                  </a:lnTo>
                  <a:lnTo>
                    <a:pt x="282764" y="11938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20755" y="136523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86436" y="2968"/>
                  </a:lnTo>
                  <a:lnTo>
                    <a:pt x="41488" y="11056"/>
                  </a:lnTo>
                  <a:lnTo>
                    <a:pt x="11140" y="23039"/>
                  </a:lnTo>
                  <a:lnTo>
                    <a:pt x="0" y="37694"/>
                  </a:lnTo>
                  <a:lnTo>
                    <a:pt x="11140" y="52346"/>
                  </a:lnTo>
                  <a:lnTo>
                    <a:pt x="41488" y="64334"/>
                  </a:lnTo>
                  <a:lnTo>
                    <a:pt x="86436" y="72428"/>
                  </a:lnTo>
                  <a:lnTo>
                    <a:pt x="141375" y="75399"/>
                  </a:lnTo>
                  <a:lnTo>
                    <a:pt x="196315" y="72428"/>
                  </a:lnTo>
                  <a:lnTo>
                    <a:pt x="241263" y="64334"/>
                  </a:lnTo>
                  <a:lnTo>
                    <a:pt x="271611" y="52346"/>
                  </a:lnTo>
                  <a:lnTo>
                    <a:pt x="282751" y="37694"/>
                  </a:lnTo>
                  <a:lnTo>
                    <a:pt x="271611" y="23039"/>
                  </a:lnTo>
                  <a:lnTo>
                    <a:pt x="241263" y="11056"/>
                  </a:lnTo>
                  <a:lnTo>
                    <a:pt x="196315" y="2968"/>
                  </a:lnTo>
                  <a:lnTo>
                    <a:pt x="1413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20755" y="1365236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196315" y="2968"/>
                  </a:lnTo>
                  <a:lnTo>
                    <a:pt x="241263" y="11056"/>
                  </a:lnTo>
                  <a:lnTo>
                    <a:pt x="271611" y="23039"/>
                  </a:lnTo>
                  <a:lnTo>
                    <a:pt x="282751" y="37694"/>
                  </a:lnTo>
                  <a:lnTo>
                    <a:pt x="271611" y="52346"/>
                  </a:lnTo>
                  <a:lnTo>
                    <a:pt x="241263" y="64334"/>
                  </a:lnTo>
                  <a:lnTo>
                    <a:pt x="196315" y="72428"/>
                  </a:lnTo>
                  <a:lnTo>
                    <a:pt x="141375" y="75399"/>
                  </a:lnTo>
                  <a:lnTo>
                    <a:pt x="86436" y="72428"/>
                  </a:lnTo>
                  <a:lnTo>
                    <a:pt x="41488" y="64334"/>
                  </a:lnTo>
                  <a:lnTo>
                    <a:pt x="11140" y="52346"/>
                  </a:lnTo>
                  <a:lnTo>
                    <a:pt x="0" y="37694"/>
                  </a:lnTo>
                  <a:lnTo>
                    <a:pt x="11140" y="23039"/>
                  </a:lnTo>
                  <a:lnTo>
                    <a:pt x="41488" y="11056"/>
                  </a:lnTo>
                  <a:lnTo>
                    <a:pt x="86436" y="2968"/>
                  </a:lnTo>
                  <a:lnTo>
                    <a:pt x="14137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20755" y="1403963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0" y="0"/>
                  </a:moveTo>
                  <a:lnTo>
                    <a:pt x="0" y="119374"/>
                  </a:lnTo>
                  <a:lnTo>
                    <a:pt x="12149" y="135871"/>
                  </a:lnTo>
                  <a:lnTo>
                    <a:pt x="44181" y="147654"/>
                  </a:lnTo>
                  <a:lnTo>
                    <a:pt x="89467" y="154724"/>
                  </a:lnTo>
                  <a:lnTo>
                    <a:pt x="141381" y="157081"/>
                  </a:lnTo>
                  <a:lnTo>
                    <a:pt x="193294" y="154724"/>
                  </a:lnTo>
                  <a:lnTo>
                    <a:pt x="238580" y="147654"/>
                  </a:lnTo>
                  <a:lnTo>
                    <a:pt x="270612" y="135871"/>
                  </a:lnTo>
                  <a:lnTo>
                    <a:pt x="282762" y="119374"/>
                  </a:lnTo>
                  <a:lnTo>
                    <a:pt x="282755" y="37694"/>
                  </a:lnTo>
                  <a:lnTo>
                    <a:pt x="141375" y="37694"/>
                  </a:lnTo>
                  <a:lnTo>
                    <a:pt x="86436" y="34723"/>
                  </a:lnTo>
                  <a:lnTo>
                    <a:pt x="41488" y="26630"/>
                  </a:lnTo>
                  <a:lnTo>
                    <a:pt x="11140" y="14645"/>
                  </a:lnTo>
                  <a:lnTo>
                    <a:pt x="0" y="0"/>
                  </a:lnTo>
                  <a:close/>
                </a:path>
                <a:path w="283210" h="157480">
                  <a:moveTo>
                    <a:pt x="282751" y="0"/>
                  </a:moveTo>
                  <a:lnTo>
                    <a:pt x="271611" y="14645"/>
                  </a:lnTo>
                  <a:lnTo>
                    <a:pt x="241263" y="26630"/>
                  </a:lnTo>
                  <a:lnTo>
                    <a:pt x="196315" y="34723"/>
                  </a:lnTo>
                  <a:lnTo>
                    <a:pt x="141375" y="37694"/>
                  </a:lnTo>
                  <a:lnTo>
                    <a:pt x="282755" y="37694"/>
                  </a:lnTo>
                  <a:lnTo>
                    <a:pt x="282751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20755" y="1403963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62" y="119374"/>
                  </a:moveTo>
                  <a:lnTo>
                    <a:pt x="270612" y="135871"/>
                  </a:lnTo>
                  <a:lnTo>
                    <a:pt x="238580" y="147654"/>
                  </a:lnTo>
                  <a:lnTo>
                    <a:pt x="193294" y="154724"/>
                  </a:lnTo>
                  <a:lnTo>
                    <a:pt x="141381" y="157081"/>
                  </a:lnTo>
                  <a:lnTo>
                    <a:pt x="89467" y="154724"/>
                  </a:lnTo>
                  <a:lnTo>
                    <a:pt x="44181" y="147654"/>
                  </a:lnTo>
                  <a:lnTo>
                    <a:pt x="12149" y="135871"/>
                  </a:lnTo>
                  <a:lnTo>
                    <a:pt x="0" y="119374"/>
                  </a:lnTo>
                  <a:lnTo>
                    <a:pt x="0" y="0"/>
                  </a:lnTo>
                  <a:lnTo>
                    <a:pt x="11140" y="14645"/>
                  </a:lnTo>
                  <a:lnTo>
                    <a:pt x="41488" y="26630"/>
                  </a:lnTo>
                  <a:lnTo>
                    <a:pt x="86436" y="34723"/>
                  </a:lnTo>
                  <a:lnTo>
                    <a:pt x="141375" y="37694"/>
                  </a:lnTo>
                  <a:lnTo>
                    <a:pt x="196315" y="34723"/>
                  </a:lnTo>
                  <a:lnTo>
                    <a:pt x="241263" y="26630"/>
                  </a:lnTo>
                  <a:lnTo>
                    <a:pt x="271611" y="14645"/>
                  </a:lnTo>
                  <a:lnTo>
                    <a:pt x="282751" y="0"/>
                  </a:lnTo>
                  <a:lnTo>
                    <a:pt x="282762" y="11937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089627" y="1362622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86431" y="2969"/>
                  </a:lnTo>
                  <a:lnTo>
                    <a:pt x="41484" y="11060"/>
                  </a:lnTo>
                  <a:lnTo>
                    <a:pt x="11138" y="23044"/>
                  </a:lnTo>
                  <a:lnTo>
                    <a:pt x="0" y="37694"/>
                  </a:lnTo>
                  <a:lnTo>
                    <a:pt x="11138" y="52344"/>
                  </a:lnTo>
                  <a:lnTo>
                    <a:pt x="41484" y="64329"/>
                  </a:lnTo>
                  <a:lnTo>
                    <a:pt x="86431" y="72419"/>
                  </a:lnTo>
                  <a:lnTo>
                    <a:pt x="141375" y="75389"/>
                  </a:lnTo>
                  <a:lnTo>
                    <a:pt x="196321" y="72419"/>
                  </a:lnTo>
                  <a:lnTo>
                    <a:pt x="241272" y="64329"/>
                  </a:lnTo>
                  <a:lnTo>
                    <a:pt x="271622" y="52344"/>
                  </a:lnTo>
                  <a:lnTo>
                    <a:pt x="282762" y="37694"/>
                  </a:lnTo>
                  <a:lnTo>
                    <a:pt x="271622" y="23044"/>
                  </a:lnTo>
                  <a:lnTo>
                    <a:pt x="241272" y="11060"/>
                  </a:lnTo>
                  <a:lnTo>
                    <a:pt x="196321" y="2969"/>
                  </a:lnTo>
                  <a:lnTo>
                    <a:pt x="1413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089627" y="1362622"/>
              <a:ext cx="283210" cy="75565"/>
            </a:xfrm>
            <a:custGeom>
              <a:avLst/>
              <a:gdLst/>
              <a:ahLst/>
              <a:cxnLst/>
              <a:rect l="l" t="t" r="r" b="b"/>
              <a:pathLst>
                <a:path w="283210" h="75565">
                  <a:moveTo>
                    <a:pt x="141375" y="0"/>
                  </a:moveTo>
                  <a:lnTo>
                    <a:pt x="196321" y="2969"/>
                  </a:lnTo>
                  <a:lnTo>
                    <a:pt x="241272" y="11060"/>
                  </a:lnTo>
                  <a:lnTo>
                    <a:pt x="271622" y="23044"/>
                  </a:lnTo>
                  <a:lnTo>
                    <a:pt x="282762" y="37694"/>
                  </a:lnTo>
                  <a:lnTo>
                    <a:pt x="271622" y="52344"/>
                  </a:lnTo>
                  <a:lnTo>
                    <a:pt x="241272" y="64329"/>
                  </a:lnTo>
                  <a:lnTo>
                    <a:pt x="196321" y="72419"/>
                  </a:lnTo>
                  <a:lnTo>
                    <a:pt x="141375" y="75389"/>
                  </a:lnTo>
                  <a:lnTo>
                    <a:pt x="86431" y="72419"/>
                  </a:lnTo>
                  <a:lnTo>
                    <a:pt x="41484" y="64329"/>
                  </a:lnTo>
                  <a:lnTo>
                    <a:pt x="11138" y="52344"/>
                  </a:lnTo>
                  <a:lnTo>
                    <a:pt x="0" y="37694"/>
                  </a:lnTo>
                  <a:lnTo>
                    <a:pt x="11138" y="23044"/>
                  </a:lnTo>
                  <a:lnTo>
                    <a:pt x="41484" y="11060"/>
                  </a:lnTo>
                  <a:lnTo>
                    <a:pt x="86431" y="2969"/>
                  </a:lnTo>
                  <a:lnTo>
                    <a:pt x="14137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89627" y="1401339"/>
              <a:ext cx="283210" cy="157480"/>
            </a:xfrm>
            <a:custGeom>
              <a:avLst/>
              <a:gdLst/>
              <a:ahLst/>
              <a:cxnLst/>
              <a:rect l="l" t="t" r="r" b="b"/>
              <a:pathLst>
                <a:path w="283210" h="157480">
                  <a:moveTo>
                    <a:pt x="282762" y="0"/>
                  </a:moveTo>
                  <a:lnTo>
                    <a:pt x="271622" y="14647"/>
                  </a:lnTo>
                  <a:lnTo>
                    <a:pt x="241272" y="26635"/>
                  </a:lnTo>
                  <a:lnTo>
                    <a:pt x="196321" y="34732"/>
                  </a:lnTo>
                  <a:lnTo>
                    <a:pt x="141375" y="37705"/>
                  </a:lnTo>
                  <a:lnTo>
                    <a:pt x="86431" y="34732"/>
                  </a:lnTo>
                  <a:lnTo>
                    <a:pt x="41484" y="26635"/>
                  </a:lnTo>
                  <a:lnTo>
                    <a:pt x="11138" y="14647"/>
                  </a:lnTo>
                  <a:lnTo>
                    <a:pt x="0" y="0"/>
                  </a:lnTo>
                  <a:lnTo>
                    <a:pt x="10" y="119388"/>
                  </a:lnTo>
                  <a:lnTo>
                    <a:pt x="12160" y="135882"/>
                  </a:lnTo>
                  <a:lnTo>
                    <a:pt x="44190" y="147664"/>
                  </a:lnTo>
                  <a:lnTo>
                    <a:pt x="89474" y="154733"/>
                  </a:lnTo>
                  <a:lnTo>
                    <a:pt x="141386" y="157089"/>
                  </a:lnTo>
                  <a:lnTo>
                    <a:pt x="193297" y="154733"/>
                  </a:lnTo>
                  <a:lnTo>
                    <a:pt x="238582" y="147664"/>
                  </a:lnTo>
                  <a:lnTo>
                    <a:pt x="270612" y="135882"/>
                  </a:lnTo>
                  <a:lnTo>
                    <a:pt x="282762" y="119388"/>
                  </a:lnTo>
                  <a:lnTo>
                    <a:pt x="28276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72746" y="795876"/>
              <a:ext cx="2499995" cy="762635"/>
            </a:xfrm>
            <a:custGeom>
              <a:avLst/>
              <a:gdLst/>
              <a:ahLst/>
              <a:cxnLst/>
              <a:rect l="l" t="t" r="r" b="b"/>
              <a:pathLst>
                <a:path w="2499995" h="762635">
                  <a:moveTo>
                    <a:pt x="2499643" y="724850"/>
                  </a:moveTo>
                  <a:lnTo>
                    <a:pt x="2487493" y="741344"/>
                  </a:lnTo>
                  <a:lnTo>
                    <a:pt x="2455463" y="753126"/>
                  </a:lnTo>
                  <a:lnTo>
                    <a:pt x="2410178" y="760195"/>
                  </a:lnTo>
                  <a:lnTo>
                    <a:pt x="2358267" y="762551"/>
                  </a:lnTo>
                  <a:lnTo>
                    <a:pt x="2306355" y="760195"/>
                  </a:lnTo>
                  <a:lnTo>
                    <a:pt x="2261071" y="753126"/>
                  </a:lnTo>
                  <a:lnTo>
                    <a:pt x="2229040" y="741344"/>
                  </a:lnTo>
                  <a:lnTo>
                    <a:pt x="2216891" y="724850"/>
                  </a:lnTo>
                  <a:lnTo>
                    <a:pt x="2216880" y="605462"/>
                  </a:lnTo>
                  <a:lnTo>
                    <a:pt x="2228019" y="620109"/>
                  </a:lnTo>
                  <a:lnTo>
                    <a:pt x="2258364" y="632098"/>
                  </a:lnTo>
                  <a:lnTo>
                    <a:pt x="2303312" y="640194"/>
                  </a:lnTo>
                  <a:lnTo>
                    <a:pt x="2358256" y="643167"/>
                  </a:lnTo>
                  <a:lnTo>
                    <a:pt x="2413202" y="640194"/>
                  </a:lnTo>
                  <a:lnTo>
                    <a:pt x="2458153" y="632098"/>
                  </a:lnTo>
                  <a:lnTo>
                    <a:pt x="2488502" y="620109"/>
                  </a:lnTo>
                  <a:lnTo>
                    <a:pt x="2499643" y="605462"/>
                  </a:lnTo>
                  <a:lnTo>
                    <a:pt x="2499643" y="724850"/>
                  </a:lnTo>
                  <a:close/>
                </a:path>
                <a:path w="2499995" h="762635">
                  <a:moveTo>
                    <a:pt x="0" y="179279"/>
                  </a:moveTo>
                  <a:lnTo>
                    <a:pt x="179283" y="179279"/>
                  </a:lnTo>
                  <a:lnTo>
                    <a:pt x="179283" y="0"/>
                  </a:lnTo>
                  <a:lnTo>
                    <a:pt x="0" y="0"/>
                  </a:lnTo>
                  <a:lnTo>
                    <a:pt x="0" y="179279"/>
                  </a:lnTo>
                  <a:close/>
                </a:path>
                <a:path w="2499995" h="762635">
                  <a:moveTo>
                    <a:pt x="65510" y="179279"/>
                  </a:moveTo>
                  <a:lnTo>
                    <a:pt x="65510" y="53033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06369" y="1289225"/>
              <a:ext cx="63761" cy="74366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366756" y="797506"/>
              <a:ext cx="179705" cy="530860"/>
            </a:xfrm>
            <a:custGeom>
              <a:avLst/>
              <a:gdLst/>
              <a:ahLst/>
              <a:cxnLst/>
              <a:rect l="l" t="t" r="r" b="b"/>
              <a:pathLst>
                <a:path w="179705" h="530860">
                  <a:moveTo>
                    <a:pt x="0" y="179283"/>
                  </a:moveTo>
                  <a:lnTo>
                    <a:pt x="179266" y="179283"/>
                  </a:lnTo>
                  <a:lnTo>
                    <a:pt x="179266" y="0"/>
                  </a:lnTo>
                  <a:lnTo>
                    <a:pt x="0" y="0"/>
                  </a:lnTo>
                  <a:lnTo>
                    <a:pt x="0" y="179283"/>
                  </a:lnTo>
                  <a:close/>
                </a:path>
                <a:path w="179705" h="530860">
                  <a:moveTo>
                    <a:pt x="65501" y="179283"/>
                  </a:moveTo>
                  <a:lnTo>
                    <a:pt x="65501" y="53034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00372" y="1290858"/>
              <a:ext cx="63762" cy="74377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804774" y="1572757"/>
              <a:ext cx="537845" cy="205740"/>
            </a:xfrm>
            <a:custGeom>
              <a:avLst/>
              <a:gdLst/>
              <a:ahLst/>
              <a:cxnLst/>
              <a:rect l="l" t="t" r="r" b="b"/>
              <a:pathLst>
                <a:path w="537844" h="205739">
                  <a:moveTo>
                    <a:pt x="0" y="0"/>
                  </a:moveTo>
                  <a:lnTo>
                    <a:pt x="232340" y="205459"/>
                  </a:lnTo>
                  <a:lnTo>
                    <a:pt x="400746" y="193422"/>
                  </a:lnTo>
                  <a:lnTo>
                    <a:pt x="503240" y="92145"/>
                  </a:lnTo>
                  <a:lnTo>
                    <a:pt x="537843" y="2988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298936" y="1568142"/>
              <a:ext cx="59055" cy="81280"/>
            </a:xfrm>
            <a:custGeom>
              <a:avLst/>
              <a:gdLst/>
              <a:ahLst/>
              <a:cxnLst/>
              <a:rect l="l" t="t" r="r" b="b"/>
              <a:pathLst>
                <a:path w="59055" h="81280">
                  <a:moveTo>
                    <a:pt x="58080" y="0"/>
                  </a:moveTo>
                  <a:lnTo>
                    <a:pt x="0" y="56353"/>
                  </a:lnTo>
                  <a:lnTo>
                    <a:pt x="17011" y="56980"/>
                  </a:lnTo>
                  <a:lnTo>
                    <a:pt x="32486" y="61284"/>
                  </a:lnTo>
                  <a:lnTo>
                    <a:pt x="46425" y="69265"/>
                  </a:lnTo>
                  <a:lnTo>
                    <a:pt x="58829" y="80922"/>
                  </a:lnTo>
                  <a:lnTo>
                    <a:pt x="580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3495236" y="1535489"/>
            <a:ext cx="414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store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15660" y="818372"/>
            <a:ext cx="461645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57150" marR="5080" indent="-4508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Old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primary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item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47294" y="382788"/>
            <a:ext cx="2781935" cy="4146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Primary-backup protocol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with local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writes</a:t>
            </a:r>
            <a:endParaRPr sz="1200">
              <a:latin typeface="Arial"/>
              <a:cs typeface="Arial"/>
            </a:endParaRPr>
          </a:p>
          <a:p>
            <a:pPr algn="ctr" marR="48895">
              <a:lnSpc>
                <a:spcPct val="100000"/>
              </a:lnSpc>
              <a:spcBef>
                <a:spcPts val="844"/>
              </a:spcBef>
              <a:tabLst>
                <a:tab pos="149352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	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505972" y="1034923"/>
            <a:ext cx="189230" cy="330200"/>
          </a:xfrm>
          <a:custGeom>
            <a:avLst/>
            <a:gdLst/>
            <a:ahLst/>
            <a:cxnLst/>
            <a:rect l="l" t="t" r="r" b="b"/>
            <a:pathLst>
              <a:path w="189230" h="330200">
                <a:moveTo>
                  <a:pt x="0" y="0"/>
                </a:moveTo>
                <a:lnTo>
                  <a:pt x="188868" y="329975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3194185" y="938498"/>
            <a:ext cx="5645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Backup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966133" y="975156"/>
            <a:ext cx="2441575" cy="570230"/>
            <a:chOff x="966133" y="975156"/>
            <a:chExt cx="2441575" cy="570230"/>
          </a:xfrm>
        </p:grpSpPr>
        <p:sp>
          <p:nvSpPr>
            <p:cNvPr id="33" name="object 33"/>
            <p:cNvSpPr/>
            <p:nvPr/>
          </p:nvSpPr>
          <p:spPr>
            <a:xfrm>
              <a:off x="2648918" y="1075601"/>
              <a:ext cx="756285" cy="347980"/>
            </a:xfrm>
            <a:custGeom>
              <a:avLst/>
              <a:gdLst/>
              <a:ahLst/>
              <a:cxnLst/>
              <a:rect l="l" t="t" r="r" b="b"/>
              <a:pathLst>
                <a:path w="756285" h="347980">
                  <a:moveTo>
                    <a:pt x="755800" y="0"/>
                  </a:moveTo>
                  <a:lnTo>
                    <a:pt x="641135" y="292818"/>
                  </a:lnTo>
                </a:path>
                <a:path w="756285" h="347980">
                  <a:moveTo>
                    <a:pt x="0" y="347737"/>
                  </a:moveTo>
                  <a:lnTo>
                    <a:pt x="440698" y="34775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611539" y="1391483"/>
              <a:ext cx="74366" cy="63751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1864530" y="1423338"/>
              <a:ext cx="410845" cy="0"/>
            </a:xfrm>
            <a:custGeom>
              <a:avLst/>
              <a:gdLst/>
              <a:ahLst/>
              <a:cxnLst/>
              <a:rect l="l" t="t" r="r" b="b"/>
              <a:pathLst>
                <a:path w="410844" h="0">
                  <a:moveTo>
                    <a:pt x="410824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38356" y="1391483"/>
              <a:ext cx="74377" cy="63751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2611539" y="1512999"/>
              <a:ext cx="440690" cy="0"/>
            </a:xfrm>
            <a:custGeom>
              <a:avLst/>
              <a:gdLst/>
              <a:ahLst/>
              <a:cxnLst/>
              <a:rect l="l" t="t" r="r" b="b"/>
              <a:pathLst>
                <a:path w="440689" h="0">
                  <a:moveTo>
                    <a:pt x="440687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15239" y="1481124"/>
              <a:ext cx="74377" cy="63748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901919" y="1512999"/>
              <a:ext cx="410845" cy="0"/>
            </a:xfrm>
            <a:custGeom>
              <a:avLst/>
              <a:gdLst/>
              <a:ahLst/>
              <a:cxnLst/>
              <a:rect l="l" t="t" r="r" b="b"/>
              <a:pathLst>
                <a:path w="410844" h="0">
                  <a:moveTo>
                    <a:pt x="410814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864530" y="1481124"/>
              <a:ext cx="74377" cy="63748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998015" y="1012544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w="0" h="351155">
                  <a:moveTo>
                    <a:pt x="0" y="351046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2" name="object 4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66133" y="975156"/>
              <a:ext cx="63751" cy="74377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2492015" y="1014157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w="0" h="351155">
                  <a:moveTo>
                    <a:pt x="0" y="351078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60139" y="976789"/>
              <a:ext cx="63751" cy="74377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776154" y="2073331"/>
            <a:ext cx="1310005" cy="5035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W1.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Write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  <a:p>
            <a:pPr marL="12700" marR="5080">
              <a:lnSpc>
                <a:spcPts val="740"/>
              </a:lnSpc>
              <a:spcBef>
                <a:spcPts val="4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W2. Move item x to new primary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W3.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Acknowledge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write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completed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W4.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Tell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backups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2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W5.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Acknowledge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update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792077" y="1684891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W2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778118" y="1505612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W4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031115" y="1505612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W4</a:t>
            </a:r>
            <a:endParaRPr sz="65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373756" y="1744646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W4</a:t>
            </a:r>
            <a:endParaRPr sz="65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06032" y="1087291"/>
            <a:ext cx="3429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R1  </a:t>
            </a:r>
            <a:r>
              <a:rPr dirty="0" sz="650" spc="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598835" y="2073328"/>
            <a:ext cx="845819" cy="22097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R1.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Read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R2.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Response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read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270154" y="1087297"/>
            <a:ext cx="39116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W1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   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W3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824423" y="818378"/>
            <a:ext cx="499109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75565" marR="5080" indent="-6350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New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primary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item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x</a:t>
            </a:r>
            <a:endParaRPr sz="6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001235" y="1296454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W5</a:t>
            </a:r>
            <a:endParaRPr sz="6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777881" y="1296454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W5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6" name="object 56"/>
          <p:cNvGrpSpPr/>
          <p:nvPr/>
        </p:nvGrpSpPr>
        <p:grpSpPr>
          <a:xfrm>
            <a:off x="935399" y="1569900"/>
            <a:ext cx="1588770" cy="364490"/>
            <a:chOff x="935399" y="1569900"/>
            <a:chExt cx="1588770" cy="364490"/>
          </a:xfrm>
        </p:grpSpPr>
        <p:sp>
          <p:nvSpPr>
            <p:cNvPr id="57" name="object 57"/>
            <p:cNvSpPr/>
            <p:nvPr/>
          </p:nvSpPr>
          <p:spPr>
            <a:xfrm>
              <a:off x="938256" y="1572757"/>
              <a:ext cx="1553845" cy="358775"/>
            </a:xfrm>
            <a:custGeom>
              <a:avLst/>
              <a:gdLst/>
              <a:ahLst/>
              <a:cxnLst/>
              <a:rect l="l" t="t" r="r" b="b"/>
              <a:pathLst>
                <a:path w="1553845" h="358775">
                  <a:moveTo>
                    <a:pt x="0" y="0"/>
                  </a:moveTo>
                  <a:lnTo>
                    <a:pt x="0" y="239037"/>
                  </a:lnTo>
                  <a:lnTo>
                    <a:pt x="6068" y="295530"/>
                  </a:lnTo>
                  <a:lnTo>
                    <a:pt x="26141" y="332412"/>
                  </a:lnTo>
                  <a:lnTo>
                    <a:pt x="63022" y="352485"/>
                  </a:lnTo>
                  <a:lnTo>
                    <a:pt x="119512" y="358554"/>
                  </a:lnTo>
                  <a:lnTo>
                    <a:pt x="1434234" y="358554"/>
                  </a:lnTo>
                  <a:lnTo>
                    <a:pt x="1490727" y="352485"/>
                  </a:lnTo>
                  <a:lnTo>
                    <a:pt x="1527612" y="332412"/>
                  </a:lnTo>
                  <a:lnTo>
                    <a:pt x="1547689" y="295530"/>
                  </a:lnTo>
                  <a:lnTo>
                    <a:pt x="1553759" y="239037"/>
                  </a:lnTo>
                  <a:lnTo>
                    <a:pt x="1553759" y="3737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8" name="object 5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60139" y="1572758"/>
              <a:ext cx="63751" cy="74379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998015" y="1572757"/>
              <a:ext cx="1434465" cy="299085"/>
            </a:xfrm>
            <a:custGeom>
              <a:avLst/>
              <a:gdLst/>
              <a:ahLst/>
              <a:cxnLst/>
              <a:rect l="l" t="t" r="r" b="b"/>
              <a:pathLst>
                <a:path w="1434464" h="299085">
                  <a:moveTo>
                    <a:pt x="1434243" y="0"/>
                  </a:moveTo>
                  <a:lnTo>
                    <a:pt x="1434243" y="179279"/>
                  </a:lnTo>
                  <a:lnTo>
                    <a:pt x="1428173" y="235769"/>
                  </a:lnTo>
                  <a:lnTo>
                    <a:pt x="1408096" y="272652"/>
                  </a:lnTo>
                  <a:lnTo>
                    <a:pt x="1371211" y="292729"/>
                  </a:lnTo>
                  <a:lnTo>
                    <a:pt x="1314718" y="298799"/>
                  </a:lnTo>
                  <a:lnTo>
                    <a:pt x="119517" y="298799"/>
                  </a:lnTo>
                  <a:lnTo>
                    <a:pt x="63027" y="292729"/>
                  </a:lnTo>
                  <a:lnTo>
                    <a:pt x="26145" y="272652"/>
                  </a:lnTo>
                  <a:lnTo>
                    <a:pt x="6069" y="235769"/>
                  </a:lnTo>
                  <a:lnTo>
                    <a:pt x="0" y="179279"/>
                  </a:lnTo>
                  <a:lnTo>
                    <a:pt x="0" y="3737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0" name="object 6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66133" y="1572758"/>
              <a:ext cx="63751" cy="74379"/>
            </a:xfrm>
            <a:prstGeom prst="rect">
              <a:avLst/>
            </a:prstGeom>
          </p:spPr>
        </p:pic>
      </p:grpSp>
      <p:sp>
        <p:nvSpPr>
          <p:cNvPr id="61" name="object 61"/>
          <p:cNvSpPr txBox="1"/>
          <p:nvPr/>
        </p:nvSpPr>
        <p:spPr>
          <a:xfrm>
            <a:off x="776154" y="1684895"/>
            <a:ext cx="1524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W5</a:t>
            </a:r>
            <a:endParaRPr sz="650">
              <a:latin typeface="Arial"/>
              <a:cs typeface="Arial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2073696" y="1064807"/>
            <a:ext cx="281940" cy="314325"/>
          </a:xfrm>
          <a:custGeom>
            <a:avLst/>
            <a:gdLst/>
            <a:ahLst/>
            <a:cxnLst/>
            <a:rect l="l" t="t" r="r" b="b"/>
            <a:pathLst>
              <a:path w="281939" h="314325">
                <a:moveTo>
                  <a:pt x="0" y="0"/>
                </a:moveTo>
                <a:lnTo>
                  <a:pt x="281708" y="314153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 txBox="1"/>
          <p:nvPr/>
        </p:nvSpPr>
        <p:spPr>
          <a:xfrm>
            <a:off x="347294" y="2679087"/>
            <a:ext cx="3914775" cy="56324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</a:t>
            </a:r>
            <a:r>
              <a:rPr dirty="0" sz="120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primary-backup</a:t>
            </a:r>
            <a:r>
              <a:rPr dirty="0" sz="120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protocol</a:t>
            </a:r>
            <a:r>
              <a:rPr dirty="0" sz="120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with</a:t>
            </a:r>
            <a:r>
              <a:rPr dirty="0" sz="120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local</a:t>
            </a:r>
            <a:r>
              <a:rPr dirty="0" sz="1200">
                <a:solidFill>
                  <a:srgbClr val="007C00"/>
                </a:solidFill>
                <a:latin typeface="Arial"/>
                <a:cs typeface="Arial"/>
              </a:rPr>
              <a:t> writes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80"/>
              </a:spcBef>
            </a:pPr>
            <a:r>
              <a:rPr dirty="0" sz="1000" spc="-5">
                <a:latin typeface="Arial"/>
                <a:cs typeface="Arial"/>
              </a:rPr>
              <a:t>Mobile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disconnected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(ship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relevant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 spc="-5">
                <a:latin typeface="Arial"/>
                <a:cs typeface="Arial"/>
              </a:rPr>
              <a:t> disconnecting, and update later on).</a:t>
            </a:r>
            <a:endParaRPr sz="10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6713" y="3331252"/>
            <a:ext cx="7226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Local-write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76352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9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 spc="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consistency:</a:t>
            </a:r>
            <a:r>
              <a:rPr dirty="0" sz="600" spc="6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Replicated-write</a:t>
            </a:r>
            <a:r>
              <a:rPr dirty="0" sz="600" spc="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1240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Replicated-write</a:t>
            </a:r>
            <a:r>
              <a:rPr dirty="0" spc="-65"/>
              <a:t> </a:t>
            </a:r>
            <a:r>
              <a:rPr dirty="0" spc="15"/>
              <a:t>protocols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793518" y="2048723"/>
            <a:ext cx="901700" cy="662940"/>
            <a:chOff x="793518" y="2048723"/>
            <a:chExt cx="901700" cy="662940"/>
          </a:xfrm>
        </p:grpSpPr>
        <p:sp>
          <p:nvSpPr>
            <p:cNvPr id="5" name="object 5"/>
            <p:cNvSpPr/>
            <p:nvPr/>
          </p:nvSpPr>
          <p:spPr>
            <a:xfrm>
              <a:off x="796154" y="2051358"/>
              <a:ext cx="896619" cy="657860"/>
            </a:xfrm>
            <a:custGeom>
              <a:avLst/>
              <a:gdLst/>
              <a:ahLst/>
              <a:cxnLst/>
              <a:rect l="l" t="t" r="r" b="b"/>
              <a:pathLst>
                <a:path w="896619" h="657860">
                  <a:moveTo>
                    <a:pt x="0" y="328672"/>
                  </a:moveTo>
                  <a:lnTo>
                    <a:pt x="0" y="567715"/>
                  </a:lnTo>
                  <a:lnTo>
                    <a:pt x="5603" y="606930"/>
                  </a:lnTo>
                  <a:lnTo>
                    <a:pt x="22413" y="634941"/>
                  </a:lnTo>
                  <a:lnTo>
                    <a:pt x="50428" y="651748"/>
                  </a:lnTo>
                  <a:lnTo>
                    <a:pt x="89647" y="657350"/>
                  </a:lnTo>
                  <a:lnTo>
                    <a:pt x="806764" y="657350"/>
                  </a:lnTo>
                  <a:lnTo>
                    <a:pt x="845983" y="651748"/>
                  </a:lnTo>
                  <a:lnTo>
                    <a:pt x="873995" y="634941"/>
                  </a:lnTo>
                  <a:lnTo>
                    <a:pt x="890802" y="606930"/>
                  </a:lnTo>
                  <a:lnTo>
                    <a:pt x="896404" y="567715"/>
                  </a:lnTo>
                  <a:lnTo>
                    <a:pt x="896404" y="89639"/>
                  </a:lnTo>
                  <a:lnTo>
                    <a:pt x="890802" y="50420"/>
                  </a:lnTo>
                  <a:lnTo>
                    <a:pt x="873995" y="22408"/>
                  </a:lnTo>
                  <a:lnTo>
                    <a:pt x="845983" y="5601"/>
                  </a:lnTo>
                  <a:lnTo>
                    <a:pt x="806764" y="0"/>
                  </a:lnTo>
                  <a:lnTo>
                    <a:pt x="567727" y="0"/>
                  </a:lnTo>
                  <a:lnTo>
                    <a:pt x="528509" y="5601"/>
                  </a:lnTo>
                  <a:lnTo>
                    <a:pt x="483690" y="50420"/>
                  </a:lnTo>
                  <a:lnTo>
                    <a:pt x="478088" y="89639"/>
                  </a:lnTo>
                  <a:lnTo>
                    <a:pt x="478088" y="164336"/>
                  </a:lnTo>
                  <a:lnTo>
                    <a:pt x="472484" y="194916"/>
                  </a:lnTo>
                  <a:lnTo>
                    <a:pt x="455675" y="218492"/>
                  </a:lnTo>
                  <a:lnTo>
                    <a:pt x="427663" y="233664"/>
                  </a:lnTo>
                  <a:lnTo>
                    <a:pt x="388448" y="239032"/>
                  </a:lnTo>
                  <a:lnTo>
                    <a:pt x="89647" y="239032"/>
                  </a:lnTo>
                  <a:lnTo>
                    <a:pt x="50428" y="244636"/>
                  </a:lnTo>
                  <a:lnTo>
                    <a:pt x="22413" y="261445"/>
                  </a:lnTo>
                  <a:lnTo>
                    <a:pt x="5603" y="289457"/>
                  </a:lnTo>
                  <a:lnTo>
                    <a:pt x="0" y="32867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96154" y="2081235"/>
              <a:ext cx="657860" cy="120014"/>
            </a:xfrm>
            <a:custGeom>
              <a:avLst/>
              <a:gdLst/>
              <a:ahLst/>
              <a:cxnLst/>
              <a:rect l="l" t="t" r="r" b="b"/>
              <a:pathLst>
                <a:path w="657860" h="120014">
                  <a:moveTo>
                    <a:pt x="597605" y="0"/>
                  </a:moveTo>
                  <a:lnTo>
                    <a:pt x="59762" y="0"/>
                  </a:lnTo>
                  <a:lnTo>
                    <a:pt x="36557" y="4715"/>
                  </a:lnTo>
                  <a:lnTo>
                    <a:pt x="17554" y="17554"/>
                  </a:lnTo>
                  <a:lnTo>
                    <a:pt x="4715" y="36557"/>
                  </a:lnTo>
                  <a:lnTo>
                    <a:pt x="0" y="59763"/>
                  </a:lnTo>
                  <a:lnTo>
                    <a:pt x="4715" y="82965"/>
                  </a:lnTo>
                  <a:lnTo>
                    <a:pt x="17554" y="101964"/>
                  </a:lnTo>
                  <a:lnTo>
                    <a:pt x="36557" y="114802"/>
                  </a:lnTo>
                  <a:lnTo>
                    <a:pt x="59762" y="119517"/>
                  </a:lnTo>
                  <a:lnTo>
                    <a:pt x="597605" y="119517"/>
                  </a:lnTo>
                  <a:lnTo>
                    <a:pt x="620806" y="114802"/>
                  </a:lnTo>
                  <a:lnTo>
                    <a:pt x="639806" y="101964"/>
                  </a:lnTo>
                  <a:lnTo>
                    <a:pt x="652644" y="82965"/>
                  </a:lnTo>
                  <a:lnTo>
                    <a:pt x="657358" y="59763"/>
                  </a:lnTo>
                  <a:lnTo>
                    <a:pt x="652644" y="36557"/>
                  </a:lnTo>
                  <a:lnTo>
                    <a:pt x="639806" y="17554"/>
                  </a:lnTo>
                  <a:lnTo>
                    <a:pt x="620806" y="4715"/>
                  </a:lnTo>
                  <a:lnTo>
                    <a:pt x="597605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96154" y="2081235"/>
              <a:ext cx="657860" cy="120014"/>
            </a:xfrm>
            <a:custGeom>
              <a:avLst/>
              <a:gdLst/>
              <a:ahLst/>
              <a:cxnLst/>
              <a:rect l="l" t="t" r="r" b="b"/>
              <a:pathLst>
                <a:path w="657860" h="120014">
                  <a:moveTo>
                    <a:pt x="59762" y="0"/>
                  </a:moveTo>
                  <a:lnTo>
                    <a:pt x="597605" y="0"/>
                  </a:lnTo>
                  <a:lnTo>
                    <a:pt x="620806" y="4715"/>
                  </a:lnTo>
                  <a:lnTo>
                    <a:pt x="639806" y="17554"/>
                  </a:lnTo>
                  <a:lnTo>
                    <a:pt x="652644" y="36557"/>
                  </a:lnTo>
                  <a:lnTo>
                    <a:pt x="657358" y="59763"/>
                  </a:lnTo>
                  <a:lnTo>
                    <a:pt x="652644" y="82965"/>
                  </a:lnTo>
                  <a:lnTo>
                    <a:pt x="639806" y="101964"/>
                  </a:lnTo>
                  <a:lnTo>
                    <a:pt x="620806" y="114802"/>
                  </a:lnTo>
                  <a:lnTo>
                    <a:pt x="597605" y="119517"/>
                  </a:lnTo>
                  <a:lnTo>
                    <a:pt x="59762" y="119517"/>
                  </a:lnTo>
                  <a:lnTo>
                    <a:pt x="36557" y="114802"/>
                  </a:lnTo>
                  <a:lnTo>
                    <a:pt x="17554" y="101964"/>
                  </a:lnTo>
                  <a:lnTo>
                    <a:pt x="4715" y="82965"/>
                  </a:lnTo>
                  <a:lnTo>
                    <a:pt x="0" y="59763"/>
                  </a:lnTo>
                  <a:lnTo>
                    <a:pt x="4715" y="36557"/>
                  </a:lnTo>
                  <a:lnTo>
                    <a:pt x="17554" y="17554"/>
                  </a:lnTo>
                  <a:lnTo>
                    <a:pt x="36557" y="4715"/>
                  </a:lnTo>
                  <a:lnTo>
                    <a:pt x="59762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1856032" y="2048723"/>
            <a:ext cx="901700" cy="662940"/>
            <a:chOff x="1856032" y="2048723"/>
            <a:chExt cx="901700" cy="662940"/>
          </a:xfrm>
        </p:grpSpPr>
        <p:sp>
          <p:nvSpPr>
            <p:cNvPr id="9" name="object 9"/>
            <p:cNvSpPr/>
            <p:nvPr/>
          </p:nvSpPr>
          <p:spPr>
            <a:xfrm>
              <a:off x="1858667" y="2051358"/>
              <a:ext cx="896619" cy="657860"/>
            </a:xfrm>
            <a:custGeom>
              <a:avLst/>
              <a:gdLst/>
              <a:ahLst/>
              <a:cxnLst/>
              <a:rect l="l" t="t" r="r" b="b"/>
              <a:pathLst>
                <a:path w="896619" h="657860">
                  <a:moveTo>
                    <a:pt x="0" y="567715"/>
                  </a:moveTo>
                  <a:lnTo>
                    <a:pt x="5602" y="606930"/>
                  </a:lnTo>
                  <a:lnTo>
                    <a:pt x="22410" y="634941"/>
                  </a:lnTo>
                  <a:lnTo>
                    <a:pt x="50422" y="651748"/>
                  </a:lnTo>
                  <a:lnTo>
                    <a:pt x="89639" y="657350"/>
                  </a:lnTo>
                  <a:lnTo>
                    <a:pt x="806752" y="657350"/>
                  </a:lnTo>
                  <a:lnTo>
                    <a:pt x="845968" y="651748"/>
                  </a:lnTo>
                  <a:lnTo>
                    <a:pt x="873980" y="634941"/>
                  </a:lnTo>
                  <a:lnTo>
                    <a:pt x="890789" y="606930"/>
                  </a:lnTo>
                  <a:lnTo>
                    <a:pt x="896392" y="567715"/>
                  </a:lnTo>
                  <a:lnTo>
                    <a:pt x="896392" y="89639"/>
                  </a:lnTo>
                  <a:lnTo>
                    <a:pt x="890789" y="50420"/>
                  </a:lnTo>
                  <a:lnTo>
                    <a:pt x="873980" y="22408"/>
                  </a:lnTo>
                  <a:lnTo>
                    <a:pt x="845968" y="5601"/>
                  </a:lnTo>
                  <a:lnTo>
                    <a:pt x="806752" y="0"/>
                  </a:lnTo>
                  <a:lnTo>
                    <a:pt x="767536" y="5601"/>
                  </a:lnTo>
                  <a:lnTo>
                    <a:pt x="739523" y="22408"/>
                  </a:lnTo>
                  <a:lnTo>
                    <a:pt x="722716" y="50420"/>
                  </a:lnTo>
                  <a:lnTo>
                    <a:pt x="717113" y="89639"/>
                  </a:lnTo>
                  <a:lnTo>
                    <a:pt x="717113" y="403378"/>
                  </a:lnTo>
                  <a:lnTo>
                    <a:pt x="711511" y="433958"/>
                  </a:lnTo>
                  <a:lnTo>
                    <a:pt x="694704" y="457534"/>
                  </a:lnTo>
                  <a:lnTo>
                    <a:pt x="666692" y="472706"/>
                  </a:lnTo>
                  <a:lnTo>
                    <a:pt x="627473" y="478075"/>
                  </a:lnTo>
                  <a:lnTo>
                    <a:pt x="89639" y="478075"/>
                  </a:lnTo>
                  <a:lnTo>
                    <a:pt x="50422" y="483678"/>
                  </a:lnTo>
                  <a:lnTo>
                    <a:pt x="22410" y="500487"/>
                  </a:lnTo>
                  <a:lnTo>
                    <a:pt x="5602" y="528499"/>
                  </a:lnTo>
                  <a:lnTo>
                    <a:pt x="0" y="567715"/>
                  </a:lnTo>
                  <a:close/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858667" y="2051358"/>
              <a:ext cx="896619" cy="418465"/>
            </a:xfrm>
            <a:custGeom>
              <a:avLst/>
              <a:gdLst/>
              <a:ahLst/>
              <a:cxnLst/>
              <a:rect l="l" t="t" r="r" b="b"/>
              <a:pathLst>
                <a:path w="896619" h="418464">
                  <a:moveTo>
                    <a:pt x="567714" y="0"/>
                  </a:moveTo>
                  <a:lnTo>
                    <a:pt x="89639" y="0"/>
                  </a:lnTo>
                  <a:lnTo>
                    <a:pt x="50422" y="5601"/>
                  </a:lnTo>
                  <a:lnTo>
                    <a:pt x="22410" y="22408"/>
                  </a:lnTo>
                  <a:lnTo>
                    <a:pt x="5602" y="50420"/>
                  </a:lnTo>
                  <a:lnTo>
                    <a:pt x="0" y="89639"/>
                  </a:lnTo>
                  <a:lnTo>
                    <a:pt x="0" y="328672"/>
                  </a:lnTo>
                  <a:lnTo>
                    <a:pt x="5602" y="367891"/>
                  </a:lnTo>
                  <a:lnTo>
                    <a:pt x="22410" y="395903"/>
                  </a:lnTo>
                  <a:lnTo>
                    <a:pt x="50422" y="412710"/>
                  </a:lnTo>
                  <a:lnTo>
                    <a:pt x="89639" y="418312"/>
                  </a:lnTo>
                  <a:lnTo>
                    <a:pt x="806752" y="418312"/>
                  </a:lnTo>
                  <a:lnTo>
                    <a:pt x="845968" y="412710"/>
                  </a:lnTo>
                  <a:lnTo>
                    <a:pt x="873980" y="395903"/>
                  </a:lnTo>
                  <a:lnTo>
                    <a:pt x="890789" y="367891"/>
                  </a:lnTo>
                  <a:lnTo>
                    <a:pt x="896392" y="328672"/>
                  </a:lnTo>
                  <a:lnTo>
                    <a:pt x="890789" y="289457"/>
                  </a:lnTo>
                  <a:lnTo>
                    <a:pt x="873980" y="261445"/>
                  </a:lnTo>
                  <a:lnTo>
                    <a:pt x="845968" y="244636"/>
                  </a:lnTo>
                  <a:lnTo>
                    <a:pt x="806752" y="239032"/>
                  </a:lnTo>
                  <a:lnTo>
                    <a:pt x="732060" y="239032"/>
                  </a:lnTo>
                  <a:lnTo>
                    <a:pt x="701477" y="233430"/>
                  </a:lnTo>
                  <a:lnTo>
                    <a:pt x="677898" y="216624"/>
                  </a:lnTo>
                  <a:lnTo>
                    <a:pt x="662724" y="188612"/>
                  </a:lnTo>
                  <a:lnTo>
                    <a:pt x="657355" y="149393"/>
                  </a:lnTo>
                  <a:lnTo>
                    <a:pt x="657355" y="89639"/>
                  </a:lnTo>
                  <a:lnTo>
                    <a:pt x="651752" y="50420"/>
                  </a:lnTo>
                  <a:lnTo>
                    <a:pt x="634944" y="22408"/>
                  </a:lnTo>
                  <a:lnTo>
                    <a:pt x="606931" y="5601"/>
                  </a:lnTo>
                  <a:lnTo>
                    <a:pt x="567714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858667" y="2051358"/>
              <a:ext cx="896619" cy="418465"/>
            </a:xfrm>
            <a:custGeom>
              <a:avLst/>
              <a:gdLst/>
              <a:ahLst/>
              <a:cxnLst/>
              <a:rect l="l" t="t" r="r" b="b"/>
              <a:pathLst>
                <a:path w="896619" h="418464">
                  <a:moveTo>
                    <a:pt x="567714" y="0"/>
                  </a:moveTo>
                  <a:lnTo>
                    <a:pt x="89639" y="0"/>
                  </a:lnTo>
                  <a:lnTo>
                    <a:pt x="50422" y="5601"/>
                  </a:lnTo>
                  <a:lnTo>
                    <a:pt x="22410" y="22408"/>
                  </a:lnTo>
                  <a:lnTo>
                    <a:pt x="5602" y="50420"/>
                  </a:lnTo>
                  <a:lnTo>
                    <a:pt x="0" y="89639"/>
                  </a:lnTo>
                  <a:lnTo>
                    <a:pt x="0" y="328672"/>
                  </a:lnTo>
                  <a:lnTo>
                    <a:pt x="5602" y="367891"/>
                  </a:lnTo>
                  <a:lnTo>
                    <a:pt x="22410" y="395903"/>
                  </a:lnTo>
                  <a:lnTo>
                    <a:pt x="50422" y="412710"/>
                  </a:lnTo>
                  <a:lnTo>
                    <a:pt x="89639" y="418312"/>
                  </a:lnTo>
                  <a:lnTo>
                    <a:pt x="806752" y="418312"/>
                  </a:lnTo>
                  <a:lnTo>
                    <a:pt x="845968" y="412710"/>
                  </a:lnTo>
                  <a:lnTo>
                    <a:pt x="873980" y="395903"/>
                  </a:lnTo>
                  <a:lnTo>
                    <a:pt x="890789" y="367891"/>
                  </a:lnTo>
                  <a:lnTo>
                    <a:pt x="896392" y="328672"/>
                  </a:lnTo>
                  <a:lnTo>
                    <a:pt x="890789" y="289457"/>
                  </a:lnTo>
                  <a:lnTo>
                    <a:pt x="873980" y="261445"/>
                  </a:lnTo>
                  <a:lnTo>
                    <a:pt x="845968" y="244636"/>
                  </a:lnTo>
                  <a:lnTo>
                    <a:pt x="806752" y="239032"/>
                  </a:lnTo>
                  <a:lnTo>
                    <a:pt x="732060" y="239032"/>
                  </a:lnTo>
                  <a:lnTo>
                    <a:pt x="701477" y="233430"/>
                  </a:lnTo>
                  <a:lnTo>
                    <a:pt x="677898" y="216624"/>
                  </a:lnTo>
                  <a:lnTo>
                    <a:pt x="662724" y="188612"/>
                  </a:lnTo>
                  <a:lnTo>
                    <a:pt x="657355" y="149393"/>
                  </a:lnTo>
                  <a:lnTo>
                    <a:pt x="657355" y="89639"/>
                  </a:lnTo>
                  <a:lnTo>
                    <a:pt x="651752" y="50420"/>
                  </a:lnTo>
                  <a:lnTo>
                    <a:pt x="634944" y="22408"/>
                  </a:lnTo>
                  <a:lnTo>
                    <a:pt x="606931" y="5601"/>
                  </a:lnTo>
                  <a:lnTo>
                    <a:pt x="567714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2918549" y="2048723"/>
            <a:ext cx="901700" cy="662940"/>
            <a:chOff x="2918549" y="2048723"/>
            <a:chExt cx="901700" cy="662940"/>
          </a:xfrm>
        </p:grpSpPr>
        <p:sp>
          <p:nvSpPr>
            <p:cNvPr id="13" name="object 13"/>
            <p:cNvSpPr/>
            <p:nvPr/>
          </p:nvSpPr>
          <p:spPr>
            <a:xfrm>
              <a:off x="2921185" y="2051358"/>
              <a:ext cx="896619" cy="657860"/>
            </a:xfrm>
            <a:custGeom>
              <a:avLst/>
              <a:gdLst/>
              <a:ahLst/>
              <a:cxnLst/>
              <a:rect l="l" t="t" r="r" b="b"/>
              <a:pathLst>
                <a:path w="896620" h="657860">
                  <a:moveTo>
                    <a:pt x="0" y="89639"/>
                  </a:moveTo>
                  <a:lnTo>
                    <a:pt x="0" y="567715"/>
                  </a:lnTo>
                  <a:lnTo>
                    <a:pt x="5603" y="606930"/>
                  </a:lnTo>
                  <a:lnTo>
                    <a:pt x="22410" y="634941"/>
                  </a:lnTo>
                  <a:lnTo>
                    <a:pt x="50419" y="651748"/>
                  </a:lnTo>
                  <a:lnTo>
                    <a:pt x="89627" y="657350"/>
                  </a:lnTo>
                  <a:lnTo>
                    <a:pt x="806753" y="657350"/>
                  </a:lnTo>
                  <a:lnTo>
                    <a:pt x="845970" y="651748"/>
                  </a:lnTo>
                  <a:lnTo>
                    <a:pt x="873982" y="634941"/>
                  </a:lnTo>
                  <a:lnTo>
                    <a:pt x="890790" y="606930"/>
                  </a:lnTo>
                  <a:lnTo>
                    <a:pt x="896393" y="567715"/>
                  </a:lnTo>
                  <a:lnTo>
                    <a:pt x="896393" y="89639"/>
                  </a:lnTo>
                  <a:lnTo>
                    <a:pt x="890790" y="50420"/>
                  </a:lnTo>
                  <a:lnTo>
                    <a:pt x="873982" y="22408"/>
                  </a:lnTo>
                  <a:lnTo>
                    <a:pt x="845970" y="5601"/>
                  </a:lnTo>
                  <a:lnTo>
                    <a:pt x="806753" y="0"/>
                  </a:lnTo>
                  <a:lnTo>
                    <a:pt x="738071" y="0"/>
                  </a:lnTo>
                  <a:lnTo>
                    <a:pt x="678464" y="0"/>
                  </a:lnTo>
                  <a:lnTo>
                    <a:pt x="89627" y="0"/>
                  </a:lnTo>
                  <a:lnTo>
                    <a:pt x="50419" y="5601"/>
                  </a:lnTo>
                  <a:lnTo>
                    <a:pt x="22410" y="22408"/>
                  </a:lnTo>
                  <a:lnTo>
                    <a:pt x="5603" y="50420"/>
                  </a:lnTo>
                  <a:lnTo>
                    <a:pt x="0" y="89639"/>
                  </a:lnTo>
                  <a:close/>
                </a:path>
              </a:pathLst>
            </a:custGeom>
            <a:ln w="5270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81411" y="2317337"/>
              <a:ext cx="124783" cy="124795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329133" y="565708"/>
            <a:ext cx="3949700" cy="229298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30480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Quorum-based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200">
              <a:latin typeface="Arial"/>
              <a:cs typeface="Arial"/>
            </a:endParaRPr>
          </a:p>
          <a:p>
            <a:pPr marL="27305" marR="20955" indent="254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Ensure that each </a:t>
            </a:r>
            <a:r>
              <a:rPr dirty="0" sz="1000" spc="-10">
                <a:latin typeface="Arial"/>
                <a:cs typeface="Arial"/>
              </a:rPr>
              <a:t>operation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carried out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such a </a:t>
            </a:r>
            <a:r>
              <a:rPr dirty="0" sz="1000" spc="-25">
                <a:latin typeface="Arial"/>
                <a:cs typeface="Arial"/>
              </a:rPr>
              <a:t>way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majority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vote</a:t>
            </a:r>
            <a:r>
              <a:rPr dirty="0" sz="1000" spc="-5">
                <a:latin typeface="Arial"/>
                <a:cs typeface="Arial"/>
              </a:rPr>
              <a:t> is established: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distinguish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read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quorum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write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quorum</a:t>
            </a:r>
            <a:endParaRPr sz="1000">
              <a:latin typeface="Arial"/>
              <a:cs typeface="Arial"/>
            </a:endParaRPr>
          </a:p>
          <a:p>
            <a:pPr marL="25400" marR="17780" indent="635">
              <a:lnSpc>
                <a:spcPts val="1390"/>
              </a:lnSpc>
              <a:spcBef>
                <a:spcPts val="77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examples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voting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algorithm.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(a) 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correct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choice of read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write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set.</a:t>
            </a:r>
            <a:r>
              <a:rPr dirty="0" sz="1200" spc="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(b)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choice that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may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lead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write-write conflicts.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(c)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correct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choice,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known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ROWA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(read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one,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write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all)</a:t>
            </a:r>
            <a:endParaRPr sz="1200">
              <a:latin typeface="Arial"/>
              <a:cs typeface="Arial"/>
            </a:endParaRPr>
          </a:p>
          <a:p>
            <a:pPr algn="just" marL="526415" marR="511809">
              <a:lnSpc>
                <a:spcPct val="214699"/>
              </a:lnSpc>
              <a:spcBef>
                <a:spcPts val="200"/>
              </a:spcBef>
              <a:tabLst>
                <a:tab pos="1588770" algn="l"/>
                <a:tab pos="265112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      </a:t>
            </a:r>
            <a:r>
              <a:rPr dirty="0" sz="650" spc="1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      </a:t>
            </a:r>
            <a:r>
              <a:rPr dirty="0" sz="650" spc="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750" spc="-5" b="1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dirty="0" sz="750" spc="235" b="1">
                <a:solidFill>
                  <a:srgbClr val="231F20"/>
                </a:solidFill>
                <a:latin typeface="Arial"/>
                <a:cs typeface="Arial"/>
              </a:rPr>
              <a:t>  </a:t>
            </a:r>
            <a:r>
              <a:rPr dirty="0" sz="750" spc="24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D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      </a:t>
            </a:r>
            <a:r>
              <a:rPr dirty="0" sz="650" spc="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      </a:t>
            </a:r>
            <a:r>
              <a:rPr dirty="0" sz="650" spc="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C      </a:t>
            </a:r>
            <a:r>
              <a:rPr dirty="0" sz="650" spc="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D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     </a:t>
            </a:r>
            <a:r>
              <a:rPr dirty="0" sz="650" spc="11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      </a:t>
            </a:r>
            <a:r>
              <a:rPr dirty="0" sz="650" spc="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C      </a:t>
            </a:r>
            <a:r>
              <a:rPr dirty="0" sz="650" spc="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E      </a:t>
            </a:r>
            <a:r>
              <a:rPr dirty="0" baseline="4273" sz="975" spc="209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F      </a:t>
            </a:r>
            <a:r>
              <a:rPr dirty="0" baseline="4273" sz="975" spc="277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4273" sz="975" spc="15">
                <a:solidFill>
                  <a:srgbClr val="231F20"/>
                </a:solidFill>
                <a:latin typeface="Arial"/>
                <a:cs typeface="Arial"/>
              </a:rPr>
              <a:t>G      </a:t>
            </a:r>
            <a:r>
              <a:rPr dirty="0" baseline="4273" sz="975" spc="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4273" sz="975" spc="15">
                <a:solidFill>
                  <a:srgbClr val="231F20"/>
                </a:solidFill>
                <a:latin typeface="Arial"/>
                <a:cs typeface="Arial"/>
              </a:rPr>
              <a:t>H	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E      </a:t>
            </a:r>
            <a:r>
              <a:rPr dirty="0" baseline="4273" sz="975" spc="2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F      </a:t>
            </a:r>
            <a:r>
              <a:rPr dirty="0" baseline="4273" sz="975" spc="2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4273" sz="975" spc="15">
                <a:solidFill>
                  <a:srgbClr val="231F20"/>
                </a:solidFill>
                <a:latin typeface="Arial"/>
                <a:cs typeface="Arial"/>
              </a:rPr>
              <a:t>G     </a:t>
            </a:r>
            <a:r>
              <a:rPr dirty="0" baseline="4273" sz="975" spc="26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750" spc="-5" b="1">
                <a:solidFill>
                  <a:srgbClr val="231F20"/>
                </a:solidFill>
                <a:latin typeface="Arial"/>
                <a:cs typeface="Arial"/>
              </a:rPr>
              <a:t>H	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E      </a:t>
            </a:r>
            <a:r>
              <a:rPr dirty="0" baseline="4273" sz="975" spc="89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3703" sz="1125" spc="-7" b="1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dirty="0" baseline="3703" sz="1125" spc="405" b="1">
                <a:solidFill>
                  <a:srgbClr val="231F20"/>
                </a:solidFill>
                <a:latin typeface="Arial"/>
                <a:cs typeface="Arial"/>
              </a:rPr>
              <a:t>  </a:t>
            </a:r>
            <a:r>
              <a:rPr dirty="0" baseline="3703" sz="1125" spc="412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4273" sz="975" spc="15">
                <a:solidFill>
                  <a:srgbClr val="231F20"/>
                </a:solidFill>
                <a:latin typeface="Arial"/>
                <a:cs typeface="Arial"/>
              </a:rPr>
              <a:t>G       H </a:t>
            </a:r>
            <a:r>
              <a:rPr dirty="0" baseline="4273" sz="975" spc="-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4273" sz="9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        </a:t>
            </a:r>
            <a:r>
              <a:rPr dirty="0" sz="650" spc="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J       </a:t>
            </a:r>
            <a:r>
              <a:rPr dirty="0" sz="650" spc="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      </a:t>
            </a:r>
            <a:r>
              <a:rPr dirty="0" sz="650" spc="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	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        </a:t>
            </a:r>
            <a:r>
              <a:rPr dirty="0" sz="650" spc="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J       </a:t>
            </a:r>
            <a:r>
              <a:rPr dirty="0" sz="650" spc="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      </a:t>
            </a:r>
            <a:r>
              <a:rPr dirty="0" sz="650" spc="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	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dirty="0" sz="650" spc="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J</a:t>
            </a:r>
            <a:r>
              <a:rPr dirty="0" sz="650" spc="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650" spc="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550">
              <a:latin typeface="Arial"/>
              <a:cs typeface="Arial"/>
            </a:endParaRPr>
          </a:p>
          <a:p>
            <a:pPr algn="just" marL="526415">
              <a:lnSpc>
                <a:spcPct val="100000"/>
              </a:lnSpc>
              <a:tabLst>
                <a:tab pos="1635760" algn="l"/>
                <a:tab pos="2682240" algn="l"/>
              </a:tabLst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baseline="-27777" sz="75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baseline="-27777" sz="750" spc="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3,   </a:t>
            </a:r>
            <a:r>
              <a:rPr dirty="0" sz="650" spc="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25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baseline="-27777" sz="750" spc="37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750" spc="23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10	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baseline="-27777" sz="75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baseline="-27777" sz="750" spc="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 7,   </a:t>
            </a:r>
            <a:r>
              <a:rPr dirty="0" sz="650" spc="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25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baseline="-27777" sz="750" spc="37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750" spc="23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6	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baseline="-27777" sz="75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baseline="-27777" sz="750" spc="10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1,  </a:t>
            </a:r>
            <a:r>
              <a:rPr dirty="0" sz="650" spc="1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25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baseline="-27777" sz="750" spc="37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dirty="0" baseline="-27777" sz="750" spc="209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12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713" y="3327684"/>
            <a:ext cx="8623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Quorum-based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protocols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985" y="716"/>
            <a:ext cx="82676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13917"/>
            <a:ext cx="1273175" cy="455295"/>
          </a:xfrm>
          <a:prstGeom prst="rect">
            <a:avLst/>
          </a:prstGeom>
        </p:spPr>
        <p:txBody>
          <a:bodyPr wrap="square" lIns="0" tIns="920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4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Conit</a:t>
            </a:r>
            <a:endParaRPr sz="1400">
              <a:latin typeface="Arial"/>
              <a:cs typeface="Arial"/>
            </a:endParaRPr>
          </a:p>
          <a:p>
            <a:pPr marL="707390">
              <a:lnSpc>
                <a:spcPct val="100000"/>
              </a:lnSpc>
              <a:spcBef>
                <a:spcPts val="29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485332" y="598329"/>
            <a:ext cx="1312545" cy="1315085"/>
          </a:xfrm>
          <a:custGeom>
            <a:avLst/>
            <a:gdLst/>
            <a:ahLst/>
            <a:cxnLst/>
            <a:rect l="l" t="t" r="r" b="b"/>
            <a:pathLst>
              <a:path w="1312545" h="1315085">
                <a:moveTo>
                  <a:pt x="0" y="1314715"/>
                </a:moveTo>
                <a:lnTo>
                  <a:pt x="1312038" y="1314715"/>
                </a:lnTo>
                <a:lnTo>
                  <a:pt x="1312038" y="0"/>
                </a:lnTo>
                <a:lnTo>
                  <a:pt x="0" y="0"/>
                </a:lnTo>
                <a:lnTo>
                  <a:pt x="0" y="1314715"/>
                </a:lnTo>
                <a:close/>
              </a:path>
            </a:pathLst>
          </a:custGeom>
          <a:ln w="10541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10801" y="598329"/>
            <a:ext cx="1312545" cy="1315085"/>
          </a:xfrm>
          <a:custGeom>
            <a:avLst/>
            <a:gdLst/>
            <a:ahLst/>
            <a:cxnLst/>
            <a:rect l="l" t="t" r="r" b="b"/>
            <a:pathLst>
              <a:path w="1312545" h="1315085">
                <a:moveTo>
                  <a:pt x="0" y="1314715"/>
                </a:moveTo>
                <a:lnTo>
                  <a:pt x="1312038" y="1314715"/>
                </a:lnTo>
                <a:lnTo>
                  <a:pt x="1312038" y="0"/>
                </a:lnTo>
                <a:lnTo>
                  <a:pt x="0" y="0"/>
                </a:lnTo>
                <a:lnTo>
                  <a:pt x="0" y="1314715"/>
                </a:lnTo>
                <a:close/>
              </a:path>
            </a:pathLst>
          </a:custGeom>
          <a:ln w="10541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689862" y="1349398"/>
            <a:ext cx="3086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95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90830" y="1496372"/>
            <a:ext cx="3086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78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88775" y="1645239"/>
            <a:ext cx="3086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558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926258" y="1193287"/>
          <a:ext cx="706120" cy="56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5430"/>
                <a:gridCol w="431800"/>
              </a:tblGrid>
              <a:tr h="132715"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 spc="9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5,</a:t>
                      </a:r>
                      <a:r>
                        <a:rPr dirty="0" sz="500" spc="-2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45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517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8,</a:t>
                      </a:r>
                      <a:r>
                        <a:rPr dirty="0" sz="500" spc="-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50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517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9,</a:t>
                      </a:r>
                      <a:r>
                        <a:rPr dirty="0" sz="500" spc="-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78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327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&lt;10,</a:t>
                      </a:r>
                      <a:r>
                        <a:rPr dirty="0" sz="500" spc="-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558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 txBox="1"/>
          <p:nvPr/>
        </p:nvSpPr>
        <p:spPr>
          <a:xfrm>
            <a:off x="970957" y="1061439"/>
            <a:ext cx="396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90121" y="1032159"/>
            <a:ext cx="309245" cy="267335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Result</a:t>
            </a:r>
            <a:endParaRPr sz="6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220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45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69135" y="1076406"/>
            <a:ext cx="1196340" cy="777240"/>
          </a:xfrm>
          <a:custGeom>
            <a:avLst/>
            <a:gdLst/>
            <a:ahLst/>
            <a:cxnLst/>
            <a:rect l="l" t="t" r="r" b="b"/>
            <a:pathLst>
              <a:path w="1196339" h="777239">
                <a:moveTo>
                  <a:pt x="0" y="776880"/>
                </a:moveTo>
                <a:lnTo>
                  <a:pt x="1196308" y="776880"/>
                </a:lnTo>
                <a:lnTo>
                  <a:pt x="1196308" y="0"/>
                </a:lnTo>
                <a:lnTo>
                  <a:pt x="0" y="0"/>
                </a:lnTo>
                <a:lnTo>
                  <a:pt x="0" y="776880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167935" y="658088"/>
            <a:ext cx="896619" cy="3587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78105" marR="48260">
              <a:lnSpc>
                <a:spcPts val="740"/>
              </a:lnSpc>
              <a:spcBef>
                <a:spcPts val="36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558 </a:t>
            </a:r>
            <a:r>
              <a:rPr dirty="0" sz="650" spc="1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distance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1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95</a:t>
            </a:r>
            <a:r>
              <a:rPr dirty="0" sz="650" spc="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gas</a:t>
            </a:r>
            <a:endParaRPr sz="650">
              <a:latin typeface="Arial"/>
              <a:cs typeface="Arial"/>
            </a:endParaRPr>
          </a:p>
          <a:p>
            <a:pPr marL="78105">
              <a:lnSpc>
                <a:spcPts val="72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 </a:t>
            </a:r>
            <a:r>
              <a:rPr dirty="0" sz="650" spc="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78  </a:t>
            </a:r>
            <a:r>
              <a:rPr dirty="0" sz="650" spc="1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price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17153" y="771814"/>
            <a:ext cx="2222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Conit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64390" y="1349398"/>
            <a:ext cx="3263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3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70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63139" y="1496408"/>
            <a:ext cx="3263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412</a:t>
            </a:r>
            <a:r>
              <a:rPr dirty="0" sz="5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2600166" y="1193287"/>
          <a:ext cx="704850" cy="412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5430"/>
                <a:gridCol w="430530"/>
              </a:tblGrid>
              <a:tr h="132715">
                <a:tc>
                  <a:txBody>
                    <a:bodyPr/>
                    <a:lstStyle/>
                    <a:p>
                      <a:pPr algn="r" marR="1206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 spc="9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5,</a:t>
                      </a:r>
                      <a:r>
                        <a:rPr dirty="0" sz="500" spc="-2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3302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45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r" marR="1206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 spc="9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6,</a:t>
                      </a:r>
                      <a:r>
                        <a:rPr dirty="0" sz="500" spc="-2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3556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70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1D3D4"/>
                    </a:solidFill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algn="r" marR="13335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dirty="0" sz="500" spc="9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7,</a:t>
                      </a:r>
                      <a:r>
                        <a:rPr dirty="0" sz="500" spc="-2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B&gt;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85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175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315">
                          <a:solidFill>
                            <a:srgbClr val="231F20"/>
                          </a:solidFill>
                          <a:latin typeface="Symbol"/>
                          <a:cs typeface="Symbol"/>
                        </a:rPr>
                        <a:t>�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+</a:t>
                      </a:r>
                      <a:r>
                        <a:rPr dirty="0" sz="500" spc="-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412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857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9" name="object 19"/>
          <p:cNvSpPr txBox="1"/>
          <p:nvPr/>
        </p:nvSpPr>
        <p:spPr>
          <a:xfrm>
            <a:off x="2645487" y="1061444"/>
            <a:ext cx="3962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64651" y="1032169"/>
            <a:ext cx="327025" cy="266700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Result</a:t>
            </a:r>
            <a:endParaRPr sz="6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220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[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500" spc="3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45</a:t>
            </a:r>
            <a:r>
              <a:rPr dirty="0" sz="50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]</a:t>
            </a:r>
            <a:endParaRPr sz="5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543666" y="1076406"/>
            <a:ext cx="1196340" cy="777240"/>
          </a:xfrm>
          <a:custGeom>
            <a:avLst/>
            <a:gdLst/>
            <a:ahLst/>
            <a:cxnLst/>
            <a:rect l="l" t="t" r="r" b="b"/>
            <a:pathLst>
              <a:path w="1196339" h="777239">
                <a:moveTo>
                  <a:pt x="0" y="776880"/>
                </a:moveTo>
                <a:lnTo>
                  <a:pt x="1196308" y="776880"/>
                </a:lnTo>
                <a:lnTo>
                  <a:pt x="1196308" y="0"/>
                </a:lnTo>
                <a:lnTo>
                  <a:pt x="0" y="0"/>
                </a:lnTo>
                <a:lnTo>
                  <a:pt x="0" y="776880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2841207" y="658088"/>
            <a:ext cx="897890" cy="3587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78105" marR="49530">
              <a:lnSpc>
                <a:spcPts val="740"/>
              </a:lnSpc>
              <a:spcBef>
                <a:spcPts val="36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412 </a:t>
            </a:r>
            <a:r>
              <a:rPr dirty="0" sz="650" spc="1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distance </a:t>
            </a:r>
            <a:r>
              <a:rPr dirty="0" sz="650" spc="-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1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45</a:t>
            </a:r>
            <a:r>
              <a:rPr dirty="0" sz="650" spc="1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gas</a:t>
            </a:r>
            <a:endParaRPr sz="650">
              <a:latin typeface="Arial"/>
              <a:cs typeface="Arial"/>
            </a:endParaRPr>
          </a:p>
          <a:p>
            <a:pPr marL="78105">
              <a:lnSpc>
                <a:spcPts val="72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 </a:t>
            </a:r>
            <a:r>
              <a:rPr dirty="0" sz="650" spc="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70  </a:t>
            </a:r>
            <a:r>
              <a:rPr dirty="0" sz="650" spc="1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//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price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6713" y="3331252"/>
            <a:ext cx="7137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The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notion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of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a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conit</a:t>
            </a:r>
            <a:endParaRPr sz="6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85358" y="775240"/>
            <a:ext cx="22225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Conit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92629" y="1916816"/>
            <a:ext cx="601980" cy="2667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175">
              <a:lnSpc>
                <a:spcPct val="121700"/>
              </a:lnSpc>
              <a:spcBef>
                <a:spcPts val="95"/>
              </a:spcBef>
            </a:pP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ector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clock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  Order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deviation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568838" y="1919599"/>
            <a:ext cx="335915" cy="263525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(11,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5)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472083" y="442167"/>
            <a:ext cx="3867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Replica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465910" y="1916821"/>
            <a:ext cx="601980" cy="2667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175">
              <a:lnSpc>
                <a:spcPct val="121700"/>
              </a:lnSpc>
              <a:spcBef>
                <a:spcPts val="95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Vector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clock B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Order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deviation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242119" y="1919604"/>
            <a:ext cx="295275" cy="263525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(0,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8)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09194" y="2176214"/>
            <a:ext cx="3790315" cy="10007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4604">
              <a:lnSpc>
                <a:spcPct val="100000"/>
              </a:lnSpc>
              <a:spcBef>
                <a:spcPts val="110"/>
              </a:spcBef>
              <a:tabLst>
                <a:tab pos="168783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Numerical deviation</a:t>
            </a:r>
            <a:r>
              <a:rPr dirty="0" sz="650" spc="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 (2, 482)	Numerical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deviation</a:t>
            </a:r>
            <a:r>
              <a:rPr dirty="0" sz="650" spc="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(3,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686)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Conit (contains the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variables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25" i="1">
                <a:solidFill>
                  <a:srgbClr val="3333B2"/>
                </a:solidFill>
                <a:latin typeface="Arial"/>
                <a:cs typeface="Arial"/>
              </a:rPr>
              <a:t>g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10" i="1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and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d</a:t>
            </a:r>
            <a:r>
              <a:rPr dirty="0" sz="1200" spc="-22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)</a:t>
            </a:r>
            <a:endParaRPr sz="12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spcBef>
                <a:spcPts val="785"/>
              </a:spcBef>
              <a:buClr>
                <a:srgbClr val="3333B2"/>
              </a:buClr>
              <a:buFont typeface="Arial"/>
              <a:buChar char="►"/>
              <a:tabLst>
                <a:tab pos="328295" algn="l"/>
              </a:tabLst>
            </a:pP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three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pending </a:t>
            </a:r>
            <a:r>
              <a:rPr dirty="0" sz="1000" spc="-5">
                <a:latin typeface="Arial"/>
                <a:cs typeface="Arial"/>
              </a:rPr>
              <a:t>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order </a:t>
            </a:r>
            <a:r>
              <a:rPr dirty="0" sz="1000" spc="-10">
                <a:latin typeface="Arial"/>
                <a:cs typeface="Arial"/>
              </a:rPr>
              <a:t>deviation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=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5"/>
              </a:lnSpc>
              <a:buClr>
                <a:srgbClr val="3333B2"/>
              </a:buClr>
              <a:buFont typeface="Arial"/>
              <a:buChar char="►"/>
              <a:tabLst>
                <a:tab pos="328295" algn="l"/>
              </a:tabLst>
            </a:pP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missed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two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5" i="1">
                <a:latin typeface="Arial"/>
                <a:cs typeface="Arial"/>
              </a:rPr>
              <a:t>B</a:t>
            </a:r>
            <a:r>
              <a:rPr dirty="0" sz="1000" spc="15">
                <a:latin typeface="Arial"/>
                <a:cs typeface="Arial"/>
              </a:rPr>
              <a:t>;</a:t>
            </a:r>
            <a:r>
              <a:rPr dirty="0" sz="1000" spc="-5">
                <a:latin typeface="Arial"/>
                <a:cs typeface="Arial"/>
              </a:rPr>
              <a:t> max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70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+ 412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endParaRPr sz="1000">
              <a:latin typeface="メイリオ"/>
              <a:cs typeface="メイリオ"/>
            </a:endParaRPr>
          </a:p>
          <a:p>
            <a:pPr marL="322580">
              <a:lnSpc>
                <a:spcPts val="1200"/>
              </a:lnSpc>
            </a:pP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2</a:t>
            </a:r>
            <a:r>
              <a:rPr dirty="0" sz="1000" spc="-5" i="1">
                <a:latin typeface="Arial"/>
                <a:cs typeface="Arial"/>
              </a:rPr>
              <a:t>,</a:t>
            </a:r>
            <a:r>
              <a:rPr dirty="0" sz="1000" spc="-17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482</a:t>
            </a:r>
            <a:r>
              <a:rPr dirty="0" sz="1000" spc="5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7354" y="716"/>
            <a:ext cx="11442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Consistent ordering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of 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29159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400" spc="-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notations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9194" y="817394"/>
            <a:ext cx="3733800" cy="18865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Read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write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200">
              <a:latin typeface="Arial"/>
              <a:cs typeface="Arial"/>
            </a:endParaRPr>
          </a:p>
          <a:p>
            <a:pPr marL="32766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Font typeface="Arial"/>
              <a:buChar char="►"/>
              <a:tabLst>
                <a:tab pos="328295" algn="l"/>
              </a:tabLst>
            </a:pPr>
            <a:r>
              <a:rPr dirty="0" sz="1000" spc="-10" i="1">
                <a:latin typeface="Arial"/>
                <a:cs typeface="Arial"/>
              </a:rPr>
              <a:t>W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i="1">
                <a:latin typeface="Arial"/>
                <a:cs typeface="Arial"/>
              </a:rPr>
              <a:t>  </a:t>
            </a:r>
            <a:r>
              <a:rPr dirty="0" sz="1000" spc="-5">
                <a:latin typeface="Arial"/>
                <a:cs typeface="Arial"/>
              </a:rPr>
              <a:t>w</a:t>
            </a:r>
            <a:r>
              <a:rPr dirty="0" sz="1000" spc="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ites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alue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Font typeface="Arial"/>
              <a:buChar char="►"/>
              <a:tabLst>
                <a:tab pos="328295" algn="l"/>
              </a:tabLst>
            </a:pPr>
            <a:r>
              <a:rPr dirty="0" sz="1000" spc="-5" i="1">
                <a:latin typeface="Arial"/>
                <a:cs typeface="Arial"/>
              </a:rPr>
              <a:t>R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20" i="1">
                <a:latin typeface="Arial"/>
                <a:cs typeface="Arial"/>
              </a:rPr>
              <a:t>b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i="1">
                <a:latin typeface="Arial"/>
                <a:cs typeface="Arial"/>
              </a:rPr>
              <a:t>  </a:t>
            </a:r>
            <a:r>
              <a:rPr dirty="0" sz="1000" spc="-5">
                <a:latin typeface="Arial"/>
                <a:cs typeface="Arial"/>
              </a:rPr>
              <a:t>reads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alue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All data items initially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value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NIL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Arial"/>
              <a:cs typeface="Arial"/>
            </a:endParaRPr>
          </a:p>
          <a:p>
            <a:pPr marL="50800">
              <a:lnSpc>
                <a:spcPts val="1410"/>
              </a:lnSpc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Possible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behavior</a:t>
            </a:r>
            <a:endParaRPr sz="1200">
              <a:latin typeface="Arial"/>
              <a:cs typeface="Arial"/>
            </a:endParaRPr>
          </a:p>
          <a:p>
            <a:pPr marL="44450">
              <a:lnSpc>
                <a:spcPts val="1170"/>
              </a:lnSpc>
            </a:pPr>
            <a:r>
              <a:rPr dirty="0" sz="1000" spc="-2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omit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index</a:t>
            </a:r>
            <a:r>
              <a:rPr dirty="0" sz="1000" spc="-5">
                <a:latin typeface="Arial"/>
                <a:cs typeface="Arial"/>
              </a:rPr>
              <a:t> 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possible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draw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according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(x-axis):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Arial"/>
              <a:cs typeface="Arial"/>
            </a:endParaRPr>
          </a:p>
          <a:p>
            <a:pPr marL="927735">
              <a:lnSpc>
                <a:spcPct val="100000"/>
              </a:lnSpc>
              <a:tabLst>
                <a:tab pos="1445895" algn="l"/>
              </a:tabLst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P1:	W(x)a</a:t>
            </a:r>
            <a:endParaRPr sz="950">
              <a:latin typeface="Arial"/>
              <a:cs typeface="Arial"/>
            </a:endParaRPr>
          </a:p>
          <a:p>
            <a:pPr marL="927735">
              <a:lnSpc>
                <a:spcPct val="100000"/>
              </a:lnSpc>
              <a:spcBef>
                <a:spcPts val="204"/>
              </a:spcBef>
              <a:tabLst>
                <a:tab pos="2072639" algn="l"/>
                <a:tab pos="2663190" algn="l"/>
              </a:tabLst>
            </a:pPr>
            <a:r>
              <a:rPr dirty="0" sz="950" spc="5">
                <a:solidFill>
                  <a:srgbClr val="231F20"/>
                </a:solidFill>
                <a:latin typeface="Arial"/>
                <a:cs typeface="Arial"/>
              </a:rPr>
              <a:t>P2:	</a:t>
            </a:r>
            <a:r>
              <a:rPr dirty="0" sz="950">
                <a:solidFill>
                  <a:srgbClr val="231F20"/>
                </a:solidFill>
                <a:latin typeface="Arial"/>
                <a:cs typeface="Arial"/>
              </a:rPr>
              <a:t>R(x)NIL	R(x)a</a:t>
            </a:r>
            <a:endParaRPr sz="95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237202" y="2538931"/>
            <a:ext cx="2138680" cy="0"/>
          </a:xfrm>
          <a:custGeom>
            <a:avLst/>
            <a:gdLst/>
            <a:ahLst/>
            <a:cxnLst/>
            <a:rect l="l" t="t" r="r" b="b"/>
            <a:pathLst>
              <a:path w="2138679" h="0">
                <a:moveTo>
                  <a:pt x="0" y="0"/>
                </a:moveTo>
                <a:lnTo>
                  <a:pt x="2138406" y="0"/>
                </a:lnTo>
              </a:path>
            </a:pathLst>
          </a:custGeom>
          <a:ln w="762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7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7354" y="716"/>
            <a:ext cx="11442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Consistent ordering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of 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891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Sequential</a:t>
            </a:r>
            <a:r>
              <a:rPr dirty="0" sz="14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5914" y="2139738"/>
            <a:ext cx="1479550" cy="0"/>
          </a:xfrm>
          <a:custGeom>
            <a:avLst/>
            <a:gdLst/>
            <a:ahLst/>
            <a:cxnLst/>
            <a:rect l="l" t="t" r="r" b="b"/>
            <a:pathLst>
              <a:path w="1479550" h="0">
                <a:moveTo>
                  <a:pt x="0" y="0"/>
                </a:moveTo>
                <a:lnTo>
                  <a:pt x="1479060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35914" y="2259256"/>
            <a:ext cx="1479550" cy="0"/>
          </a:xfrm>
          <a:custGeom>
            <a:avLst/>
            <a:gdLst/>
            <a:ahLst/>
            <a:cxnLst/>
            <a:rect l="l" t="t" r="r" b="b"/>
            <a:pathLst>
              <a:path w="1479550" h="0">
                <a:moveTo>
                  <a:pt x="0" y="0"/>
                </a:moveTo>
                <a:lnTo>
                  <a:pt x="1479060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35914" y="2378781"/>
            <a:ext cx="1479550" cy="0"/>
          </a:xfrm>
          <a:custGeom>
            <a:avLst/>
            <a:gdLst/>
            <a:ahLst/>
            <a:cxnLst/>
            <a:rect l="l" t="t" r="r" b="b"/>
            <a:pathLst>
              <a:path w="1479550" h="0">
                <a:moveTo>
                  <a:pt x="0" y="0"/>
                </a:moveTo>
                <a:lnTo>
                  <a:pt x="1479060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381268" y="2141369"/>
            <a:ext cx="1479550" cy="0"/>
          </a:xfrm>
          <a:custGeom>
            <a:avLst/>
            <a:gdLst/>
            <a:ahLst/>
            <a:cxnLst/>
            <a:rect l="l" t="t" r="r" b="b"/>
            <a:pathLst>
              <a:path w="1479550" h="0">
                <a:moveTo>
                  <a:pt x="0" y="0"/>
                </a:moveTo>
                <a:lnTo>
                  <a:pt x="1479017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381268" y="2260886"/>
            <a:ext cx="1479550" cy="0"/>
          </a:xfrm>
          <a:custGeom>
            <a:avLst/>
            <a:gdLst/>
            <a:ahLst/>
            <a:cxnLst/>
            <a:rect l="l" t="t" r="r" b="b"/>
            <a:pathLst>
              <a:path w="1479550" h="0">
                <a:moveTo>
                  <a:pt x="0" y="0"/>
                </a:moveTo>
                <a:lnTo>
                  <a:pt x="1479017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381268" y="2380412"/>
            <a:ext cx="1479550" cy="0"/>
          </a:xfrm>
          <a:custGeom>
            <a:avLst/>
            <a:gdLst/>
            <a:ahLst/>
            <a:cxnLst/>
            <a:rect l="l" t="t" r="r" b="b"/>
            <a:pathLst>
              <a:path w="1479550" h="0">
                <a:moveTo>
                  <a:pt x="0" y="0"/>
                </a:moveTo>
                <a:lnTo>
                  <a:pt x="1479017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42290" y="790318"/>
            <a:ext cx="3917950" cy="19284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14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17145" marR="50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 result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as 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all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processes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were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executed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some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sequential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order,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operations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individual 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appear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sequence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order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its program.</a:t>
            </a:r>
            <a:endParaRPr sz="1000">
              <a:latin typeface="Arial"/>
              <a:cs typeface="Arial"/>
            </a:endParaRPr>
          </a:p>
          <a:p>
            <a:pPr marL="17145" marR="142875" indent="-5080">
              <a:lnSpc>
                <a:spcPts val="1390"/>
              </a:lnSpc>
              <a:spcBef>
                <a:spcPts val="725"/>
              </a:spcBef>
              <a:buAutoNum type="alphaLcParenBoth"/>
              <a:tabLst>
                <a:tab pos="240665" algn="l"/>
              </a:tabLst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sequentially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consistent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store.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(b)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store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not sequentially consistent</a:t>
            </a:r>
            <a:endParaRPr sz="1200">
              <a:latin typeface="Arial"/>
              <a:cs typeface="Arial"/>
            </a:endParaRPr>
          </a:p>
          <a:p>
            <a:pPr marL="93345">
              <a:lnSpc>
                <a:spcPts val="705"/>
              </a:lnSpc>
              <a:tabLst>
                <a:tab pos="2038350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P1:</a:t>
            </a:r>
            <a:r>
              <a:rPr dirty="0" sz="650" spc="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W(x)a	P1:</a:t>
            </a:r>
            <a:r>
              <a:rPr dirty="0" sz="650" spc="1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W(x)a</a:t>
            </a:r>
            <a:endParaRPr sz="650">
              <a:latin typeface="Arial"/>
              <a:cs typeface="Arial"/>
            </a:endParaRPr>
          </a:p>
          <a:p>
            <a:pPr marL="93345">
              <a:lnSpc>
                <a:spcPct val="100000"/>
              </a:lnSpc>
              <a:spcBef>
                <a:spcPts val="165"/>
              </a:spcBef>
              <a:tabLst>
                <a:tab pos="496570" algn="l"/>
                <a:tab pos="2038350" algn="l"/>
                <a:tab pos="247205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P2:	W(x)b	P2:	W(x)b</a:t>
            </a:r>
            <a:endParaRPr sz="650">
              <a:latin typeface="Arial"/>
              <a:cs typeface="Arial"/>
            </a:endParaRPr>
          </a:p>
          <a:p>
            <a:pPr marL="93345">
              <a:lnSpc>
                <a:spcPct val="100000"/>
              </a:lnSpc>
              <a:spcBef>
                <a:spcPts val="170"/>
              </a:spcBef>
              <a:tabLst>
                <a:tab pos="810260" algn="l"/>
                <a:tab pos="1288415" algn="l"/>
                <a:tab pos="2038350" algn="l"/>
                <a:tab pos="2755900" algn="l"/>
                <a:tab pos="3234055" algn="l"/>
              </a:tabLst>
            </a:pP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P3: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R(x)b	R(x)a	P3:	R(x)b	R(x)a</a:t>
            </a:r>
            <a:endParaRPr sz="650">
              <a:latin typeface="Arial"/>
              <a:cs typeface="Arial"/>
            </a:endParaRPr>
          </a:p>
          <a:p>
            <a:pPr marL="93345">
              <a:lnSpc>
                <a:spcPct val="100000"/>
              </a:lnSpc>
              <a:spcBef>
                <a:spcPts val="165"/>
              </a:spcBef>
              <a:tabLst>
                <a:tab pos="1019810" algn="l"/>
                <a:tab pos="2038350" algn="l"/>
                <a:tab pos="2980055" algn="l"/>
              </a:tabLst>
            </a:pP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P4:	R(x)b </a:t>
            </a:r>
            <a:r>
              <a:rPr dirty="0" baseline="4273" sz="975" spc="20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R(x)a	P4:	</a:t>
            </a:r>
            <a:r>
              <a:rPr dirty="0" baseline="4273" sz="975" spc="7">
                <a:solidFill>
                  <a:srgbClr val="231F20"/>
                </a:solidFill>
                <a:latin typeface="Arial"/>
                <a:cs typeface="Arial"/>
              </a:rPr>
              <a:t>R(x)a</a:t>
            </a:r>
            <a:r>
              <a:rPr dirty="0" baseline="4273" sz="975" spc="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R(x)b</a:t>
            </a:r>
            <a:endParaRPr sz="650">
              <a:latin typeface="Arial"/>
              <a:cs typeface="Arial"/>
            </a:endParaRPr>
          </a:p>
          <a:p>
            <a:pPr lvl="1" marL="2700655" indent="-1942464">
              <a:lnSpc>
                <a:spcPct val="100000"/>
              </a:lnSpc>
              <a:spcBef>
                <a:spcPts val="509"/>
              </a:spcBef>
              <a:buAutoNum type="alphaLcParenBoth"/>
              <a:tabLst>
                <a:tab pos="2700655" algn="l"/>
                <a:tab pos="2701290" algn="l"/>
              </a:tabLst>
            </a:pPr>
            <a:r>
              <a:rPr dirty="0" sz="1000" spc="-5">
                <a:latin typeface="Arial"/>
                <a:cs typeface="Arial"/>
              </a:rPr>
              <a:t>(b)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7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21088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and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replication: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Data-centric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7354" y="716"/>
            <a:ext cx="11442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Consistent ordering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of operations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32421" y="884796"/>
            <a:ext cx="2543175" cy="19050"/>
          </a:xfrm>
          <a:custGeom>
            <a:avLst/>
            <a:gdLst/>
            <a:ahLst/>
            <a:cxnLst/>
            <a:rect l="l" t="t" r="r" b="b"/>
            <a:pathLst>
              <a:path w="2543175" h="19050">
                <a:moveTo>
                  <a:pt x="2543162" y="0"/>
                </a:moveTo>
                <a:lnTo>
                  <a:pt x="0" y="0"/>
                </a:lnTo>
                <a:lnTo>
                  <a:pt x="0" y="18973"/>
                </a:lnTo>
                <a:lnTo>
                  <a:pt x="2543162" y="18973"/>
                </a:lnTo>
                <a:lnTo>
                  <a:pt x="25431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7200" y="162640"/>
            <a:ext cx="3474720" cy="101155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340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endParaRPr sz="1400">
              <a:latin typeface="Arial"/>
              <a:cs typeface="Arial"/>
            </a:endParaRPr>
          </a:p>
          <a:p>
            <a:pPr marL="297815">
              <a:lnSpc>
                <a:spcPct val="100000"/>
              </a:lnSpc>
              <a:spcBef>
                <a:spcPts val="17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 concurrent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(initial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values: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0)</a:t>
            </a:r>
            <a:endParaRPr sz="1200">
              <a:latin typeface="Arial"/>
              <a:cs typeface="Arial"/>
            </a:endParaRPr>
          </a:p>
          <a:p>
            <a:pPr marL="1044575" marR="17780" indent="5715">
              <a:lnSpc>
                <a:spcPct val="95900"/>
              </a:lnSpc>
              <a:spcBef>
                <a:spcPts val="775"/>
              </a:spcBef>
              <a:tabLst>
                <a:tab pos="1892300" algn="l"/>
                <a:tab pos="2740025" algn="l"/>
              </a:tabLst>
            </a:pP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1	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2	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25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P</a:t>
            </a:r>
            <a:r>
              <a:rPr dirty="0" baseline="-15873" sz="1050" spc="7" i="1">
                <a:latin typeface="Arial"/>
                <a:cs typeface="Arial"/>
              </a:rPr>
              <a:t>3 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95">
                <a:latin typeface="Times New Roman"/>
                <a:cs typeface="Times New Roman"/>
              </a:rPr>
              <a:t>x</a:t>
            </a:r>
            <a:r>
              <a:rPr dirty="0" sz="1000" spc="185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100" i="1">
                <a:latin typeface="メイリオ"/>
                <a:cs typeface="メイリオ"/>
              </a:rPr>
              <a:t> </a:t>
            </a:r>
            <a:r>
              <a:rPr dirty="0" sz="1000" spc="155">
                <a:latin typeface="Times New Roman"/>
                <a:cs typeface="Times New Roman"/>
              </a:rPr>
              <a:t>1;	</a:t>
            </a:r>
            <a:r>
              <a:rPr dirty="0" sz="1000" spc="95">
                <a:latin typeface="Times New Roman"/>
                <a:cs typeface="Times New Roman"/>
              </a:rPr>
              <a:t>y</a:t>
            </a:r>
            <a:r>
              <a:rPr dirty="0" sz="1000" spc="185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100" i="1">
                <a:latin typeface="メイリオ"/>
                <a:cs typeface="メイリオ"/>
              </a:rPr>
              <a:t> </a:t>
            </a:r>
            <a:r>
              <a:rPr dirty="0" sz="1000" spc="155">
                <a:latin typeface="Times New Roman"/>
                <a:cs typeface="Times New Roman"/>
              </a:rPr>
              <a:t>1;	</a:t>
            </a:r>
            <a:r>
              <a:rPr dirty="0" sz="1000" spc="150">
                <a:latin typeface="Times New Roman"/>
                <a:cs typeface="Times New Roman"/>
              </a:rPr>
              <a:t>z</a:t>
            </a:r>
            <a:r>
              <a:rPr dirty="0" sz="1000" spc="17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←</a:t>
            </a:r>
            <a:r>
              <a:rPr dirty="0" sz="1000" spc="85" i="1">
                <a:latin typeface="メイリオ"/>
                <a:cs typeface="メイリオ"/>
              </a:rPr>
              <a:t> </a:t>
            </a:r>
            <a:r>
              <a:rPr dirty="0" sz="1000" spc="155">
                <a:latin typeface="Times New Roman"/>
                <a:cs typeface="Times New Roman"/>
              </a:rPr>
              <a:t>1; </a:t>
            </a:r>
            <a:r>
              <a:rPr dirty="0" sz="1000" spc="1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</a:t>
            </a:r>
            <a:r>
              <a:rPr dirty="0" sz="1000" spc="160">
                <a:latin typeface="Times New Roman"/>
                <a:cs typeface="Times New Roman"/>
              </a:rPr>
              <a:t>r</a:t>
            </a:r>
            <a:r>
              <a:rPr dirty="0" sz="1000" spc="215">
                <a:latin typeface="Times New Roman"/>
                <a:cs typeface="Times New Roman"/>
              </a:rPr>
              <a:t>i</a:t>
            </a:r>
            <a:r>
              <a:rPr dirty="0" sz="1000" spc="-5">
                <a:latin typeface="Times New Roman"/>
                <a:cs typeface="Times New Roman"/>
              </a:rPr>
              <a:t>n</a:t>
            </a:r>
            <a:r>
              <a:rPr dirty="0" sz="1000" spc="215">
                <a:latin typeface="Times New Roman"/>
                <a:cs typeface="Times New Roman"/>
              </a:rPr>
              <a:t>t</a:t>
            </a:r>
            <a:r>
              <a:rPr dirty="0" sz="1000" spc="160">
                <a:latin typeface="Times New Roman"/>
                <a:cs typeface="Times New Roman"/>
              </a:rPr>
              <a:t>(</a:t>
            </a:r>
            <a:r>
              <a:rPr dirty="0" sz="1000" spc="-5">
                <a:latin typeface="Times New Roman"/>
                <a:cs typeface="Times New Roman"/>
              </a:rPr>
              <a:t>y</a:t>
            </a:r>
            <a:r>
              <a:rPr dirty="0" sz="1000" spc="245">
                <a:latin typeface="Times New Roman"/>
                <a:cs typeface="Times New Roman"/>
              </a:rPr>
              <a:t>,</a:t>
            </a:r>
            <a:r>
              <a:rPr dirty="0" sz="1000" spc="50">
                <a:latin typeface="Times New Roman"/>
                <a:cs typeface="Times New Roman"/>
              </a:rPr>
              <a:t>z</a:t>
            </a:r>
            <a:r>
              <a:rPr dirty="0" sz="1000" spc="160">
                <a:latin typeface="Times New Roman"/>
                <a:cs typeface="Times New Roman"/>
              </a:rPr>
              <a:t>)</a:t>
            </a:r>
            <a:r>
              <a:rPr dirty="0" sz="1000" spc="315">
                <a:latin typeface="Times New Roman"/>
                <a:cs typeface="Times New Roman"/>
              </a:rPr>
              <a:t>;</a:t>
            </a:r>
            <a:r>
              <a:rPr dirty="0" sz="1000">
                <a:latin typeface="Times New Roman"/>
                <a:cs typeface="Times New Roman"/>
              </a:rPr>
              <a:t>	</a:t>
            </a:r>
            <a:r>
              <a:rPr dirty="0" sz="1000" spc="-5">
                <a:latin typeface="Times New Roman"/>
                <a:cs typeface="Times New Roman"/>
              </a:rPr>
              <a:t>p</a:t>
            </a:r>
            <a:r>
              <a:rPr dirty="0" sz="1000" spc="160">
                <a:latin typeface="Times New Roman"/>
                <a:cs typeface="Times New Roman"/>
              </a:rPr>
              <a:t>r</a:t>
            </a:r>
            <a:r>
              <a:rPr dirty="0" sz="1000" spc="215">
                <a:latin typeface="Times New Roman"/>
                <a:cs typeface="Times New Roman"/>
              </a:rPr>
              <a:t>i</a:t>
            </a:r>
            <a:r>
              <a:rPr dirty="0" sz="1000" spc="-5">
                <a:latin typeface="Times New Roman"/>
                <a:cs typeface="Times New Roman"/>
              </a:rPr>
              <a:t>n</a:t>
            </a:r>
            <a:r>
              <a:rPr dirty="0" sz="1000" spc="215">
                <a:latin typeface="Times New Roman"/>
                <a:cs typeface="Times New Roman"/>
              </a:rPr>
              <a:t>t</a:t>
            </a:r>
            <a:r>
              <a:rPr dirty="0" sz="1000" spc="160">
                <a:latin typeface="Times New Roman"/>
                <a:cs typeface="Times New Roman"/>
              </a:rPr>
              <a:t>(</a:t>
            </a:r>
            <a:r>
              <a:rPr dirty="0" sz="1000" spc="-5">
                <a:latin typeface="Times New Roman"/>
                <a:cs typeface="Times New Roman"/>
              </a:rPr>
              <a:t>x</a:t>
            </a:r>
            <a:r>
              <a:rPr dirty="0" sz="1000" spc="245">
                <a:latin typeface="Times New Roman"/>
                <a:cs typeface="Times New Roman"/>
              </a:rPr>
              <a:t>,</a:t>
            </a:r>
            <a:r>
              <a:rPr dirty="0" sz="1000" spc="50">
                <a:latin typeface="Times New Roman"/>
                <a:cs typeface="Times New Roman"/>
              </a:rPr>
              <a:t>z</a:t>
            </a:r>
            <a:r>
              <a:rPr dirty="0" sz="1000" spc="160">
                <a:latin typeface="Times New Roman"/>
                <a:cs typeface="Times New Roman"/>
              </a:rPr>
              <a:t>)</a:t>
            </a:r>
            <a:r>
              <a:rPr dirty="0" sz="1000" spc="315">
                <a:latin typeface="Times New Roman"/>
                <a:cs typeface="Times New Roman"/>
              </a:rPr>
              <a:t>;</a:t>
            </a:r>
            <a:r>
              <a:rPr dirty="0" sz="1000">
                <a:latin typeface="Times New Roman"/>
                <a:cs typeface="Times New Roman"/>
              </a:rPr>
              <a:t>	</a:t>
            </a:r>
            <a:r>
              <a:rPr dirty="0" sz="1000" spc="-5">
                <a:latin typeface="Times New Roman"/>
                <a:cs typeface="Times New Roman"/>
              </a:rPr>
              <a:t>p</a:t>
            </a:r>
            <a:r>
              <a:rPr dirty="0" sz="1000" spc="160">
                <a:latin typeface="Times New Roman"/>
                <a:cs typeface="Times New Roman"/>
              </a:rPr>
              <a:t>r</a:t>
            </a:r>
            <a:r>
              <a:rPr dirty="0" sz="1000" spc="215">
                <a:latin typeface="Times New Roman"/>
                <a:cs typeface="Times New Roman"/>
              </a:rPr>
              <a:t>i</a:t>
            </a:r>
            <a:r>
              <a:rPr dirty="0" sz="1000" spc="-5">
                <a:latin typeface="Times New Roman"/>
                <a:cs typeface="Times New Roman"/>
              </a:rPr>
              <a:t>n</a:t>
            </a:r>
            <a:r>
              <a:rPr dirty="0" sz="1000" spc="215">
                <a:latin typeface="Times New Roman"/>
                <a:cs typeface="Times New Roman"/>
              </a:rPr>
              <a:t>t</a:t>
            </a:r>
            <a:r>
              <a:rPr dirty="0" sz="1000" spc="160">
                <a:latin typeface="Times New Roman"/>
                <a:cs typeface="Times New Roman"/>
              </a:rPr>
              <a:t>(</a:t>
            </a:r>
            <a:r>
              <a:rPr dirty="0" sz="1000" spc="-5">
                <a:latin typeface="Times New Roman"/>
                <a:cs typeface="Times New Roman"/>
              </a:rPr>
              <a:t>x</a:t>
            </a:r>
            <a:r>
              <a:rPr dirty="0" sz="1000" spc="245">
                <a:latin typeface="Times New Roman"/>
                <a:cs typeface="Times New Roman"/>
              </a:rPr>
              <a:t>,</a:t>
            </a:r>
            <a:r>
              <a:rPr dirty="0" sz="1000" spc="-5">
                <a:latin typeface="Times New Roman"/>
                <a:cs typeface="Times New Roman"/>
              </a:rPr>
              <a:t>y</a:t>
            </a:r>
            <a:r>
              <a:rPr dirty="0" sz="1000" spc="160">
                <a:latin typeface="Times New Roman"/>
                <a:cs typeface="Times New Roman"/>
              </a:rPr>
              <a:t>)</a:t>
            </a:r>
            <a:r>
              <a:rPr dirty="0" sz="1000" spc="315">
                <a:latin typeface="Times New Roman"/>
                <a:cs typeface="Times New Roman"/>
              </a:rPr>
              <a:t>;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713" y="3331252"/>
            <a:ext cx="80200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Sequential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consistency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25963" y="3331252"/>
            <a:ext cx="2159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9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37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(3rd Edition)</dc:title>
  <dcterms:created xsi:type="dcterms:W3CDTF">2022-03-20T07:21:30Z</dcterms:created>
  <dcterms:modified xsi:type="dcterms:W3CDTF">2022-03-20T07:21:30Z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2022-03-20T00:00:00Z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2022-03-20T00:00:00Z</vt:filetime>
  </property>
</Properties>
</file>