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png" ContentType="image/png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</p:sldIdLst>
  <p:sldSz cx="4610100" cy="3460750"/>
  <p:notesSz cx="4610100" cy="3460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Relationship Id="rId74" Type="http://schemas.openxmlformats.org/officeDocument/2006/relationships/slide" Target="slides/slide69.xml"/><Relationship Id="rId75" Type="http://schemas.openxmlformats.org/officeDocument/2006/relationships/slide" Target="slides/slide70.xml"/><Relationship Id="rId76" Type="http://schemas.openxmlformats.org/officeDocument/2006/relationships/slide" Target="slides/slide71.xml"/><Relationship Id="rId77" Type="http://schemas.openxmlformats.org/officeDocument/2006/relationships/slide" Target="slides/slide72.xml"/><Relationship Id="rId78" Type="http://schemas.openxmlformats.org/officeDocument/2006/relationships/slide" Target="slides/slide73.xml"/><Relationship Id="rId79" Type="http://schemas.openxmlformats.org/officeDocument/2006/relationships/slide" Target="slides/slide74.xml"/><Relationship Id="rId80" Type="http://schemas.openxmlformats.org/officeDocument/2006/relationships/slide" Target="slides/slide75.xml"/><Relationship Id="rId81" Type="http://schemas.openxmlformats.org/officeDocument/2006/relationships/slide" Target="slides/slide76.xml"/><Relationship Id="rId82" Type="http://schemas.openxmlformats.org/officeDocument/2006/relationships/slide" Target="slides/slide77.xml"/><Relationship Id="rId83" Type="http://schemas.openxmlformats.org/officeDocument/2006/relationships/slide" Target="slides/slide78.xml"/><Relationship Id="rId84" Type="http://schemas.openxmlformats.org/officeDocument/2006/relationships/slide" Target="slides/slide79.xml"/><Relationship Id="rId85" Type="http://schemas.openxmlformats.org/officeDocument/2006/relationships/slide" Target="slides/slide80.xml"/><Relationship Id="rId86" Type="http://schemas.openxmlformats.org/officeDocument/2006/relationships/slide" Target="slides/slide81.xml"/><Relationship Id="rId87" Type="http://schemas.openxmlformats.org/officeDocument/2006/relationships/slide" Target="slides/slide82.xml"/><Relationship Id="rId88" Type="http://schemas.openxmlformats.org/officeDocument/2006/relationships/slide" Target="slides/slide83.xml"/><Relationship Id="rId89" Type="http://schemas.openxmlformats.org/officeDocument/2006/relationships/slide" Target="slides/slide84.xml"/><Relationship Id="rId90" Type="http://schemas.openxmlformats.org/officeDocument/2006/relationships/slide" Target="slides/slide85.xml"/><Relationship Id="rId91" Type="http://schemas.openxmlformats.org/officeDocument/2006/relationships/slide" Target="slides/slide86.xml"/><Relationship Id="rId92" Type="http://schemas.openxmlformats.org/officeDocument/2006/relationships/slide" Target="slides/slide87.xml"/><Relationship Id="rId93" Type="http://schemas.openxmlformats.org/officeDocument/2006/relationships/slide" Target="slides/slide88.xml"/><Relationship Id="rId94" Type="http://schemas.openxmlformats.org/officeDocument/2006/relationships/slide" Target="slides/slide89.xml"/><Relationship Id="rId95" Type="http://schemas.openxmlformats.org/officeDocument/2006/relationships/slide" Target="slides/slide90.xml"/><Relationship Id="rId96" Type="http://schemas.openxmlformats.org/officeDocument/2006/relationships/slide" Target="slides/slide91.xml"/><Relationship Id="rId97" Type="http://schemas.openxmlformats.org/officeDocument/2006/relationships/slide" Target="slides/slide92.xml"/><Relationship Id="rId98" Type="http://schemas.openxmlformats.org/officeDocument/2006/relationships/slide" Target="slides/slide93.xml"/><Relationship Id="rId99" Type="http://schemas.openxmlformats.org/officeDocument/2006/relationships/slide" Target="slides/slide94.xml"/><Relationship Id="rId100" Type="http://schemas.openxmlformats.org/officeDocument/2006/relationships/slide" Target="slides/slide95.xml"/><Relationship Id="rId101" Type="http://schemas.openxmlformats.org/officeDocument/2006/relationships/slide" Target="slides/slide96.xml"/><Relationship Id="rId102" Type="http://schemas.openxmlformats.org/officeDocument/2006/relationships/slide" Target="slides/slide97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5300" y="188846"/>
            <a:ext cx="4419498" cy="244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300" y="188846"/>
            <a:ext cx="2247900" cy="244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7728" y="864375"/>
            <a:ext cx="3716020" cy="1201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567434" y="3218497"/>
            <a:ext cx="1475232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30505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258348" y="3331252"/>
            <a:ext cx="283210" cy="1193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8.xml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.xml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3.xml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Relationship Id="rId11" Type="http://schemas.openxmlformats.org/officeDocument/2006/relationships/image" Target="../media/image8.png"/><Relationship Id="rId12" Type="http://schemas.openxmlformats.org/officeDocument/2006/relationships/image" Target="../media/image9.png"/><Relationship Id="rId13" Type="http://schemas.openxmlformats.org/officeDocument/2006/relationships/image" Target="../media/image10.pn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15.xml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15.xml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15.xml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18.xml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18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18.xml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18.xml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22.xml"/><Relationship Id="rId5" Type="http://schemas.openxmlformats.org/officeDocument/2006/relationships/slide" Target="slide23.xml"/></Relationships>

</file>

<file path=ppt/slides/_rels/slide4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46.xml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3" Type="http://schemas.openxmlformats.org/officeDocument/2006/relationships/image" Target="../media/image19.png"/><Relationship Id="rId14" Type="http://schemas.openxmlformats.org/officeDocument/2006/relationships/image" Target="../media/image20.png"/><Relationship Id="rId15" Type="http://schemas.openxmlformats.org/officeDocument/2006/relationships/image" Target="../media/image21.png"/></Relationships>

</file>

<file path=ppt/slides/_rels/slide4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46.xml"/></Relationships>

</file>

<file path=ppt/slides/_rels/slide4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46.xml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openxmlformats.org/officeDocument/2006/relationships/image" Target="../media/image25.png"/><Relationship Id="rId9" Type="http://schemas.openxmlformats.org/officeDocument/2006/relationships/image" Target="../media/image26.png"/><Relationship Id="rId10" Type="http://schemas.openxmlformats.org/officeDocument/2006/relationships/image" Target="../media/image27.png"/><Relationship Id="rId11" Type="http://schemas.openxmlformats.org/officeDocument/2006/relationships/image" Target="../media/image28.png"/><Relationship Id="rId12" Type="http://schemas.openxmlformats.org/officeDocument/2006/relationships/image" Target="../media/image29.png"/><Relationship Id="rId13" Type="http://schemas.openxmlformats.org/officeDocument/2006/relationships/slide" Target="slide48.xml"/></Relationships>

</file>

<file path=ppt/slides/_rels/slide4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46.xml"/><Relationship Id="rId5" Type="http://schemas.openxmlformats.org/officeDocument/2006/relationships/image" Target="../media/image24.png"/><Relationship Id="rId6" Type="http://schemas.openxmlformats.org/officeDocument/2006/relationships/image" Target="../media/image30.png"/><Relationship Id="rId7" Type="http://schemas.openxmlformats.org/officeDocument/2006/relationships/image" Target="../media/image23.png"/><Relationship Id="rId8" Type="http://schemas.openxmlformats.org/officeDocument/2006/relationships/image" Target="../media/image31.png"/><Relationship Id="rId9" Type="http://schemas.openxmlformats.org/officeDocument/2006/relationships/image" Target="../media/image32.png"/><Relationship Id="rId10" Type="http://schemas.openxmlformats.org/officeDocument/2006/relationships/image" Target="../media/image33.png"/><Relationship Id="rId11" Type="http://schemas.openxmlformats.org/officeDocument/2006/relationships/image" Target="../media/image34.png"/><Relationship Id="rId12" Type="http://schemas.openxmlformats.org/officeDocument/2006/relationships/image" Target="../media/image35.png"/><Relationship Id="rId13" Type="http://schemas.openxmlformats.org/officeDocument/2006/relationships/image" Target="../media/image36.png"/><Relationship Id="rId14" Type="http://schemas.openxmlformats.org/officeDocument/2006/relationships/image" Target="../media/image37.png"/><Relationship Id="rId15" Type="http://schemas.openxmlformats.org/officeDocument/2006/relationships/image" Target="../media/image38.png"/><Relationship Id="rId16" Type="http://schemas.openxmlformats.org/officeDocument/2006/relationships/image" Target="../media/image39.png"/><Relationship Id="rId17" Type="http://schemas.openxmlformats.org/officeDocument/2006/relationships/image" Target="../media/image40.png"/><Relationship Id="rId18" Type="http://schemas.openxmlformats.org/officeDocument/2006/relationships/image" Target="../media/image41.png"/><Relationship Id="rId19" Type="http://schemas.openxmlformats.org/officeDocument/2006/relationships/image" Target="../media/image42.png"/><Relationship Id="rId20" Type="http://schemas.openxmlformats.org/officeDocument/2006/relationships/image" Target="../media/image43.png"/><Relationship Id="rId21" Type="http://schemas.openxmlformats.org/officeDocument/2006/relationships/image" Target="../media/image44.png"/><Relationship Id="rId22" Type="http://schemas.openxmlformats.org/officeDocument/2006/relationships/image" Target="../media/image45.png"/><Relationship Id="rId23" Type="http://schemas.openxmlformats.org/officeDocument/2006/relationships/image" Target="../media/image46.png"/><Relationship Id="rId24" Type="http://schemas.openxmlformats.org/officeDocument/2006/relationships/image" Target="../media/image47.png"/><Relationship Id="rId25" Type="http://schemas.openxmlformats.org/officeDocument/2006/relationships/image" Target="../media/image48.png"/><Relationship Id="rId26" Type="http://schemas.openxmlformats.org/officeDocument/2006/relationships/image" Target="../media/image49.png"/><Relationship Id="rId27" Type="http://schemas.openxmlformats.org/officeDocument/2006/relationships/image" Target="../media/image50.png"/><Relationship Id="rId28" Type="http://schemas.openxmlformats.org/officeDocument/2006/relationships/image" Target="../media/image51.png"/><Relationship Id="rId29" Type="http://schemas.openxmlformats.org/officeDocument/2006/relationships/slide" Target="slide49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/Relationships>

</file>

<file path=ppt/slides/_rels/slide5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50.xml"/></Relationships>

</file>

<file path=ppt/slides/_rels/slide5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50.xml"/><Relationship Id="rId5" Type="http://schemas.openxmlformats.org/officeDocument/2006/relationships/slide" Target="slide51.xml"/></Relationships>

</file>

<file path=ppt/slides/_rels/slide5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50.xml"/><Relationship Id="rId5" Type="http://schemas.openxmlformats.org/officeDocument/2006/relationships/slide" Target="slide52.xml"/></Relationships>

</file>

<file path=ppt/slides/_rels/slide5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50.xml"/><Relationship Id="rId5" Type="http://schemas.openxmlformats.org/officeDocument/2006/relationships/slide" Target="slide52.xml"/></Relationships>

</file>

<file path=ppt/slides/_rels/slide5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50.xml"/><Relationship Id="rId5" Type="http://schemas.openxmlformats.org/officeDocument/2006/relationships/slide" Target="slide52.xml"/></Relationships>

</file>

<file path=ppt/slides/_rels/slide5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55.xml"/></Relationships>

</file>

<file path=ppt/slides/_rels/slide5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4.xml"/><Relationship Id="rId4" Type="http://schemas.openxmlformats.org/officeDocument/2006/relationships/slide" Target="slide55.xml"/></Relationships>

</file>

<file path=ppt/slides/_rels/slide5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57.xml"/></Relationships>

</file>

<file path=ppt/slides/_rels/slide5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57.xml"/></Relationships>

</file>

<file path=ppt/slides/_rels/slide5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57.xml"/><Relationship Id="rId4" Type="http://schemas.openxmlformats.org/officeDocument/2006/relationships/image" Target="../media/image28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7" Type="http://schemas.openxmlformats.org/officeDocument/2006/relationships/image" Target="../media/image54.png"/><Relationship Id="rId8" Type="http://schemas.openxmlformats.org/officeDocument/2006/relationships/image" Target="../media/image55.png"/><Relationship Id="rId9" Type="http://schemas.openxmlformats.org/officeDocument/2006/relationships/image" Target="../media/image56.png"/><Relationship Id="rId10" Type="http://schemas.openxmlformats.org/officeDocument/2006/relationships/slide" Target="slide59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/Relationships>

</file>

<file path=ppt/slides/_rels/slide6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7.xml"/><Relationship Id="rId4" Type="http://schemas.openxmlformats.org/officeDocument/2006/relationships/slide" Target="slide59.xml"/></Relationships>

</file>

<file path=ppt/slides/_rels/slide6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7.xml"/><Relationship Id="rId4" Type="http://schemas.openxmlformats.org/officeDocument/2006/relationships/slide" Target="slide59.xml"/></Relationships>

</file>

<file path=ppt/slides/_rels/slide6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57.xml"/><Relationship Id="rId4" Type="http://schemas.openxmlformats.org/officeDocument/2006/relationships/slide" Target="slide62.xml"/></Relationships>

</file>

<file path=ppt/slides/_rels/slide6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57.xml"/><Relationship Id="rId4" Type="http://schemas.openxmlformats.org/officeDocument/2006/relationships/slide" Target="slide63.xml"/></Relationships>

</file>

<file path=ppt/slides/_rels/slide6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64.xml"/><Relationship Id="rId4" Type="http://schemas.openxmlformats.org/officeDocument/2006/relationships/image" Target="../media/image57.png"/><Relationship Id="rId5" Type="http://schemas.openxmlformats.org/officeDocument/2006/relationships/image" Target="../media/image58.png"/></Relationships>

</file>

<file path=ppt/slides/_rels/slide6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64.xml"/></Relationships>

</file>

<file path=ppt/slides/_rels/slide6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64.xml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62.png"/><Relationship Id="rId8" Type="http://schemas.openxmlformats.org/officeDocument/2006/relationships/image" Target="../media/image63.png"/><Relationship Id="rId9" Type="http://schemas.openxmlformats.org/officeDocument/2006/relationships/image" Target="../media/image64.png"/><Relationship Id="rId10" Type="http://schemas.openxmlformats.org/officeDocument/2006/relationships/image" Target="../media/image65.png"/><Relationship Id="rId11" Type="http://schemas.openxmlformats.org/officeDocument/2006/relationships/image" Target="../media/image66.png"/><Relationship Id="rId12" Type="http://schemas.openxmlformats.org/officeDocument/2006/relationships/image" Target="../media/image67.png"/></Relationships>

</file>

<file path=ppt/slides/_rels/slide6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67.xml"/></Relationships>

</file>

<file path=ppt/slides/_rels/slide6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67.xml"/></Relationships>

</file>

<file path=ppt/slides/_rels/slide6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67.xml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7" Type="http://schemas.openxmlformats.org/officeDocument/2006/relationships/image" Target="../media/image71.png"/><Relationship Id="rId8" Type="http://schemas.openxmlformats.org/officeDocument/2006/relationships/image" Target="../media/image72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/Relationships>

</file>

<file path=ppt/slides/_rels/slide7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" Target="slide2.xml"/><Relationship Id="rId3" Type="http://schemas.openxmlformats.org/officeDocument/2006/relationships/slide" Target="slide67.xml"/></Relationships>

</file>

<file path=ppt/slides/_rels/slide7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67.xml"/></Relationships>

</file>

<file path=ppt/slides/_rels/slide7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67.xml"/></Relationships>

</file>

<file path=ppt/slides/_rels/slide7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67.xml"/></Relationships>

</file>

<file path=ppt/slides/_rels/slide7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67.xml"/></Relationships>

</file>

<file path=ppt/slides/_rels/slide7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67.xml"/></Relationships>

</file>

<file path=ppt/slides/_rels/slide7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67.xml"/></Relationships>

</file>

<file path=ppt/slides/_rels/slide7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67.xml"/></Relationships>

</file>

<file path=ppt/slides/_rels/slide7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67.xml"/></Relationships>

</file>

<file path=ppt/slides/_rels/slide7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9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.xml"/></Relationships>

</file>

<file path=ppt/slides/_rels/slide8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9.xml"/><Relationship Id="rId4" Type="http://schemas.openxmlformats.org/officeDocument/2006/relationships/slide" Target="slide80.xml"/><Relationship Id="rId5" Type="http://schemas.openxmlformats.org/officeDocument/2006/relationships/image" Target="../media/image73.png"/><Relationship Id="rId6" Type="http://schemas.openxmlformats.org/officeDocument/2006/relationships/image" Target="../media/image74.png"/><Relationship Id="rId7" Type="http://schemas.openxmlformats.org/officeDocument/2006/relationships/image" Target="../media/image75.png"/><Relationship Id="rId8" Type="http://schemas.openxmlformats.org/officeDocument/2006/relationships/image" Target="../media/image76.png"/><Relationship Id="rId9" Type="http://schemas.openxmlformats.org/officeDocument/2006/relationships/image" Target="../media/image77.png"/><Relationship Id="rId10" Type="http://schemas.openxmlformats.org/officeDocument/2006/relationships/image" Target="../media/image78.png"/><Relationship Id="rId11" Type="http://schemas.openxmlformats.org/officeDocument/2006/relationships/image" Target="../media/image79.png"/><Relationship Id="rId12" Type="http://schemas.openxmlformats.org/officeDocument/2006/relationships/image" Target="../media/image80.png"/><Relationship Id="rId13" Type="http://schemas.openxmlformats.org/officeDocument/2006/relationships/image" Target="../media/image81.png"/></Relationships>

</file>

<file path=ppt/slides/_rels/slide8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9.xml"/><Relationship Id="rId4" Type="http://schemas.openxmlformats.org/officeDocument/2006/relationships/slide" Target="slide80.xml"/><Relationship Id="rId5" Type="http://schemas.openxmlformats.org/officeDocument/2006/relationships/slide" Target="slide81.xml"/></Relationships>

</file>

<file path=ppt/slides/_rels/slide8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9.xml"/><Relationship Id="rId4" Type="http://schemas.openxmlformats.org/officeDocument/2006/relationships/slide" Target="slide80.xml"/><Relationship Id="rId5" Type="http://schemas.openxmlformats.org/officeDocument/2006/relationships/slide" Target="slide81.xml"/></Relationships>

</file>

<file path=ppt/slides/_rels/slide8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9.xml"/><Relationship Id="rId4" Type="http://schemas.openxmlformats.org/officeDocument/2006/relationships/slide" Target="slide80.xml"/><Relationship Id="rId5" Type="http://schemas.openxmlformats.org/officeDocument/2006/relationships/slide" Target="slide81.xml"/></Relationships>

</file>

<file path=ppt/slides/_rels/slide8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9.xml"/><Relationship Id="rId4" Type="http://schemas.openxmlformats.org/officeDocument/2006/relationships/slide" Target="slide80.xml"/><Relationship Id="rId5" Type="http://schemas.openxmlformats.org/officeDocument/2006/relationships/slide" Target="slide81.xml"/></Relationships>

</file>

<file path=ppt/slides/_rels/slide8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9.xml"/><Relationship Id="rId4" Type="http://schemas.openxmlformats.org/officeDocument/2006/relationships/slide" Target="slide80.xml"/><Relationship Id="rId5" Type="http://schemas.openxmlformats.org/officeDocument/2006/relationships/slide" Target="slide81.xml"/></Relationships>

</file>

<file path=ppt/slides/_rels/slide8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9.xml"/><Relationship Id="rId4" Type="http://schemas.openxmlformats.org/officeDocument/2006/relationships/slide" Target="slide80.xml"/><Relationship Id="rId5" Type="http://schemas.openxmlformats.org/officeDocument/2006/relationships/image" Target="../media/image82.png"/><Relationship Id="rId6" Type="http://schemas.openxmlformats.org/officeDocument/2006/relationships/image" Target="../media/image83.png"/><Relationship Id="rId7" Type="http://schemas.openxmlformats.org/officeDocument/2006/relationships/image" Target="../media/image84.png"/><Relationship Id="rId8" Type="http://schemas.openxmlformats.org/officeDocument/2006/relationships/image" Target="../media/image85.png"/><Relationship Id="rId9" Type="http://schemas.openxmlformats.org/officeDocument/2006/relationships/image" Target="../media/image86.png"/><Relationship Id="rId10" Type="http://schemas.openxmlformats.org/officeDocument/2006/relationships/image" Target="../media/image87.png"/><Relationship Id="rId11" Type="http://schemas.openxmlformats.org/officeDocument/2006/relationships/image" Target="../media/image88.png"/><Relationship Id="rId12" Type="http://schemas.openxmlformats.org/officeDocument/2006/relationships/image" Target="../media/image89.png"/><Relationship Id="rId13" Type="http://schemas.openxmlformats.org/officeDocument/2006/relationships/image" Target="../media/image90.png"/><Relationship Id="rId14" Type="http://schemas.openxmlformats.org/officeDocument/2006/relationships/slide" Target="slide86.xml"/></Relationships>

</file>

<file path=ppt/slides/_rels/slide8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9.xml"/><Relationship Id="rId4" Type="http://schemas.openxmlformats.org/officeDocument/2006/relationships/slide" Target="slide80.xml"/><Relationship Id="rId5" Type="http://schemas.openxmlformats.org/officeDocument/2006/relationships/slide" Target="slide86.xml"/></Relationships>

</file>

<file path=ppt/slides/_rels/slide8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9.xml"/><Relationship Id="rId4" Type="http://schemas.openxmlformats.org/officeDocument/2006/relationships/slide" Target="slide80.xml"/><Relationship Id="rId5" Type="http://schemas.openxmlformats.org/officeDocument/2006/relationships/slide" Target="slide86.xml"/></Relationships>

</file>

<file path=ppt/slides/_rels/slide8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9.xml"/><Relationship Id="rId4" Type="http://schemas.openxmlformats.org/officeDocument/2006/relationships/slide" Target="slide80.xml"/><Relationship Id="rId5" Type="http://schemas.openxmlformats.org/officeDocument/2006/relationships/slide" Target="slide86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8.xml"/></Relationships>

</file>

<file path=ppt/slides/_rels/slide9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9.xml"/><Relationship Id="rId4" Type="http://schemas.openxmlformats.org/officeDocument/2006/relationships/slide" Target="slide80.xml"/><Relationship Id="rId5" Type="http://schemas.openxmlformats.org/officeDocument/2006/relationships/slide" Target="slide86.xml"/></Relationships>

</file>

<file path=ppt/slides/_rels/slide9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9.xml"/><Relationship Id="rId4" Type="http://schemas.openxmlformats.org/officeDocument/2006/relationships/slide" Target="slide80.xml"/><Relationship Id="rId5" Type="http://schemas.openxmlformats.org/officeDocument/2006/relationships/slide" Target="slide86.xml"/></Relationships>

</file>

<file path=ppt/slides/_rels/slide9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9.xml"/><Relationship Id="rId4" Type="http://schemas.openxmlformats.org/officeDocument/2006/relationships/slide" Target="slide80.xml"/><Relationship Id="rId5" Type="http://schemas.openxmlformats.org/officeDocument/2006/relationships/slide" Target="slide86.xml"/></Relationships>

</file>

<file path=ppt/slides/_rels/slide9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9.xml"/><Relationship Id="rId4" Type="http://schemas.openxmlformats.org/officeDocument/2006/relationships/slide" Target="slide93.xml"/></Relationships>

</file>

<file path=ppt/slides/_rels/slide9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9.xml"/><Relationship Id="rId4" Type="http://schemas.openxmlformats.org/officeDocument/2006/relationships/slide" Target="slide93.xml"/><Relationship Id="rId5" Type="http://schemas.openxmlformats.org/officeDocument/2006/relationships/image" Target="../media/image91.png"/><Relationship Id="rId6" Type="http://schemas.openxmlformats.org/officeDocument/2006/relationships/image" Target="../media/image92.png"/><Relationship Id="rId7" Type="http://schemas.openxmlformats.org/officeDocument/2006/relationships/image" Target="../media/image93.png"/><Relationship Id="rId8" Type="http://schemas.openxmlformats.org/officeDocument/2006/relationships/image" Target="../media/image94.png"/><Relationship Id="rId9" Type="http://schemas.openxmlformats.org/officeDocument/2006/relationships/image" Target="../media/image95.png"/><Relationship Id="rId10" Type="http://schemas.openxmlformats.org/officeDocument/2006/relationships/image" Target="../media/image96.png"/><Relationship Id="rId11" Type="http://schemas.openxmlformats.org/officeDocument/2006/relationships/image" Target="../media/image97.png"/><Relationship Id="rId12" Type="http://schemas.openxmlformats.org/officeDocument/2006/relationships/image" Target="../media/image98.png"/><Relationship Id="rId13" Type="http://schemas.openxmlformats.org/officeDocument/2006/relationships/image" Target="../media/image99.png"/><Relationship Id="rId14" Type="http://schemas.openxmlformats.org/officeDocument/2006/relationships/image" Target="../media/image100.png"/><Relationship Id="rId15" Type="http://schemas.openxmlformats.org/officeDocument/2006/relationships/image" Target="../media/image101.png"/></Relationships>

</file>

<file path=ppt/slides/_rels/slide9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9.xml"/><Relationship Id="rId4" Type="http://schemas.openxmlformats.org/officeDocument/2006/relationships/slide" Target="slide93.xml"/></Relationships>

</file>

<file path=ppt/slides/_rels/slide9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9.xml"/><Relationship Id="rId4" Type="http://schemas.openxmlformats.org/officeDocument/2006/relationships/slide" Target="slide93.xml"/></Relationships>

</file>

<file path=ppt/slides/_rels/slide9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9.xml"/><Relationship Id="rId4" Type="http://schemas.openxmlformats.org/officeDocument/2006/relationships/slide" Target="slide9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2303" y="503866"/>
            <a:ext cx="1783714" cy="554355"/>
          </a:xfrm>
          <a:prstGeom prst="rect">
            <a:avLst/>
          </a:prstGeom>
        </p:spPr>
        <p:txBody>
          <a:bodyPr wrap="square" lIns="0" tIns="11049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870"/>
              </a:spcBef>
            </a:pPr>
            <a:r>
              <a:rPr dirty="0" sz="1400" spc="10" b="1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-35" b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 b="1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 algn="ctr" marL="3810">
              <a:lnSpc>
                <a:spcPct val="100000"/>
              </a:lnSpc>
              <a:spcBef>
                <a:spcPts val="509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(3rd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Edition)</a:t>
            </a:r>
            <a:endParaRPr sz="1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67523" y="2243770"/>
            <a:ext cx="2273300" cy="52133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latin typeface="Arial"/>
                <a:cs typeface="Arial"/>
              </a:rPr>
              <a:t>Chapter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15">
                <a:latin typeface="Arial"/>
                <a:cs typeface="Arial"/>
              </a:rPr>
              <a:t>08:</a:t>
            </a:r>
            <a:r>
              <a:rPr dirty="0" sz="1400" spc="7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Fault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Tolerance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869"/>
              </a:spcBef>
            </a:pPr>
            <a:r>
              <a:rPr dirty="0" sz="1100" spc="-20">
                <a:latin typeface="Arial"/>
                <a:cs typeface="Arial"/>
              </a:rPr>
              <a:t>Version:</a:t>
            </a:r>
            <a:r>
              <a:rPr dirty="0" sz="1100" spc="60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March </a:t>
            </a:r>
            <a:r>
              <a:rPr dirty="0" sz="1100" spc="-5">
                <a:latin typeface="Arial"/>
                <a:cs typeface="Arial"/>
              </a:rPr>
              <a:t>20,</a:t>
            </a:r>
            <a:r>
              <a:rPr dirty="0" sz="1100" spc="-10">
                <a:latin typeface="Arial"/>
                <a:cs typeface="Arial"/>
              </a:rPr>
              <a:t> 2022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8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5601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1911" y="716"/>
            <a:ext cx="5194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F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ailure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4163060" cy="262064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Dependability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versus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security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300">
              <a:latin typeface="Arial"/>
              <a:cs typeface="Arial"/>
            </a:endParaRPr>
          </a:p>
          <a:p>
            <a:pPr marL="2895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Omission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versus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commission</a:t>
            </a:r>
            <a:endParaRPr sz="1200">
              <a:latin typeface="Arial"/>
              <a:cs typeface="Arial"/>
            </a:endParaRPr>
          </a:p>
          <a:p>
            <a:pPr marL="289560" marR="71755" indent="-4445">
              <a:lnSpc>
                <a:spcPts val="1200"/>
              </a:lnSpc>
              <a:spcBef>
                <a:spcPts val="15"/>
              </a:spcBef>
            </a:pPr>
            <a:r>
              <a:rPr dirty="0" sz="1000">
                <a:latin typeface="Arial"/>
                <a:cs typeface="Arial"/>
              </a:rPr>
              <a:t>Arbitrary </a:t>
            </a:r>
            <a:r>
              <a:rPr dirty="0" sz="1000" spc="-10">
                <a:latin typeface="Arial"/>
                <a:cs typeface="Arial"/>
              </a:rPr>
              <a:t>failures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sometimes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qualified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malicious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better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make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following</a:t>
            </a:r>
            <a:r>
              <a:rPr dirty="0" sz="1000" spc="-5">
                <a:latin typeface="Arial"/>
                <a:cs typeface="Arial"/>
              </a:rPr>
              <a:t> distinction:</a:t>
            </a:r>
            <a:endParaRPr sz="1000">
              <a:latin typeface="Arial"/>
              <a:cs typeface="Arial"/>
            </a:endParaRPr>
          </a:p>
          <a:p>
            <a:pPr marL="567055" marR="248920" indent="-168275">
              <a:lnSpc>
                <a:spcPct val="100000"/>
              </a:lnSpc>
              <a:spcBef>
                <a:spcPts val="55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Omission failures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component </a:t>
            </a:r>
            <a:r>
              <a:rPr dirty="0" sz="1000" spc="-10">
                <a:latin typeface="Arial"/>
                <a:cs typeface="Arial"/>
              </a:rPr>
              <a:t>fails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</a:t>
            </a:r>
            <a:r>
              <a:rPr dirty="0" sz="1000" spc="-5">
                <a:latin typeface="Arial"/>
                <a:cs typeface="Arial"/>
              </a:rPr>
              <a:t> 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action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should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taken</a:t>
            </a:r>
            <a:endParaRPr sz="1000">
              <a:latin typeface="Arial"/>
              <a:cs typeface="Arial"/>
            </a:endParaRPr>
          </a:p>
          <a:p>
            <a:pPr marL="567055" marR="69215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Commission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failure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component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should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taken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100">
              <a:latin typeface="Arial"/>
              <a:cs typeface="Arial"/>
            </a:endParaRPr>
          </a:p>
          <a:p>
            <a:pPr marL="289560">
              <a:lnSpc>
                <a:spcPts val="141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89560" marR="177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Note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deliberate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failures,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omission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commission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failures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typically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security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problems.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Distinguishing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deliberate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failures</a:t>
            </a:r>
            <a:r>
              <a:rPr dirty="0" sz="1000" spc="-5">
                <a:latin typeface="Arial"/>
                <a:cs typeface="Arial"/>
              </a:rPr>
              <a:t> and unintentional ones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is,</a:t>
            </a:r>
            <a:r>
              <a:rPr dirty="0" sz="1000" spc="-5">
                <a:latin typeface="Arial"/>
                <a:cs typeface="Arial"/>
              </a:rPr>
              <a:t> in general, impossible.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67479" algn="l"/>
              </a:tabLst>
            </a:pPr>
            <a:r>
              <a:rPr dirty="0" sz="600" spc="-3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ance: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ance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F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ailure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22491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Halting</a:t>
            </a:r>
            <a:r>
              <a:rPr dirty="0" spc="-55"/>
              <a:t> </a:t>
            </a:r>
            <a:r>
              <a:rPr dirty="0" spc="5"/>
              <a:t>failures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9590" y="463344"/>
            <a:ext cx="3934460" cy="11791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984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Scenario</a:t>
            </a:r>
            <a:endParaRPr sz="1200">
              <a:latin typeface="Arial"/>
              <a:cs typeface="Arial"/>
            </a:endParaRPr>
          </a:p>
          <a:p>
            <a:pPr marL="29845" marR="270510">
              <a:lnSpc>
                <a:spcPts val="1200"/>
              </a:lnSpc>
              <a:spcBef>
                <a:spcPts val="10"/>
              </a:spcBef>
            </a:pPr>
            <a:r>
              <a:rPr dirty="0" sz="1000" spc="-5" i="1">
                <a:latin typeface="Arial"/>
                <a:cs typeface="Arial"/>
              </a:rPr>
              <a:t>C </a:t>
            </a:r>
            <a:r>
              <a:rPr dirty="0" sz="1000" spc="-5">
                <a:latin typeface="Arial"/>
                <a:cs typeface="Arial"/>
              </a:rPr>
              <a:t>no longer perceives </a:t>
            </a:r>
            <a:r>
              <a:rPr dirty="0" sz="1000" spc="-10">
                <a:latin typeface="Arial"/>
                <a:cs typeface="Arial"/>
              </a:rPr>
              <a:t>any </a:t>
            </a:r>
            <a:r>
              <a:rPr dirty="0" sz="1000" spc="-5">
                <a:latin typeface="Arial"/>
                <a:cs typeface="Arial"/>
              </a:rPr>
              <a:t>activity from 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baseline="27777" sz="1050" spc="-7" i="1">
                <a:latin typeface="メイリオ"/>
                <a:cs typeface="メイリオ"/>
              </a:rPr>
              <a:t>∗</a:t>
            </a:r>
            <a:r>
              <a:rPr dirty="0" baseline="27777" sz="105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— 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halting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failure</a:t>
            </a:r>
            <a:r>
              <a:rPr dirty="0" sz="1000" spc="-10">
                <a:latin typeface="Arial"/>
                <a:cs typeface="Arial"/>
              </a:rPr>
              <a:t>? </a:t>
            </a:r>
            <a:r>
              <a:rPr dirty="0" sz="1000" spc="-5">
                <a:latin typeface="Arial"/>
                <a:cs typeface="Arial"/>
              </a:rPr>
              <a:t> Distinguishing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crash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omission/timing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failure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impossible.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Asynchronous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versus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synchronous systems</a:t>
            </a:r>
            <a:endParaRPr sz="1200">
              <a:latin typeface="Arial"/>
              <a:cs typeface="Arial"/>
            </a:endParaRPr>
          </a:p>
          <a:p>
            <a:pPr marL="307340" indent="-168275">
              <a:lnSpc>
                <a:spcPct val="1000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30797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Asynchronous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system:</a:t>
            </a:r>
            <a:r>
              <a:rPr dirty="0" sz="1000" spc="6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assumptions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about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execution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4395" y="1616638"/>
            <a:ext cx="36366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Arial"/>
                <a:cs typeface="Arial"/>
              </a:rPr>
              <a:t>speeds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message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delivery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times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cannot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reliably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detect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crash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1304" y="1692548"/>
            <a:ext cx="3747135" cy="481330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05740">
              <a:lnSpc>
                <a:spcPct val="100000"/>
              </a:lnSpc>
              <a:spcBef>
                <a:spcPts val="695"/>
              </a:spcBef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failures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Synchronous system:</a:t>
            </a:r>
            <a:r>
              <a:rPr dirty="0" sz="1000" spc="7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 </a:t>
            </a:r>
            <a:r>
              <a:rPr dirty="0" sz="1000" spc="-10">
                <a:latin typeface="Arial"/>
                <a:cs typeface="Arial"/>
              </a:rPr>
              <a:t>execution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speeds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24395" y="2148045"/>
            <a:ext cx="34893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delivery times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bounded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we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can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reliably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detect omission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31304" y="2223954"/>
            <a:ext cx="3830320" cy="633095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05740">
              <a:lnSpc>
                <a:spcPct val="100000"/>
              </a:lnSpc>
              <a:spcBef>
                <a:spcPts val="695"/>
              </a:spcBef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and</a:t>
            </a:r>
            <a:r>
              <a:rPr dirty="0" sz="1000" spc="-3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timing</a:t>
            </a:r>
            <a:r>
              <a:rPr dirty="0" sz="1000" spc="-2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failures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205740" marR="3048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In practice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partially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synchronous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systems:</a:t>
            </a:r>
            <a:r>
              <a:rPr dirty="0" sz="1000" spc="6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the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time,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assume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 to 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synchronous, </a:t>
            </a:r>
            <a:r>
              <a:rPr dirty="0" sz="1000" spc="-10">
                <a:latin typeface="Arial"/>
                <a:cs typeface="Arial"/>
              </a:rPr>
              <a:t>yet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there is</a:t>
            </a:r>
            <a:endParaRPr sz="1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24395" y="2831279"/>
            <a:ext cx="33521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no bound on the time that a system is asynchronous </a:t>
            </a:r>
            <a:r>
              <a:rPr dirty="0" sz="1000" spc="-5" i="1">
                <a:latin typeface="メイリオ"/>
                <a:cs typeface="メイリオ"/>
              </a:rPr>
              <a:t>→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can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normally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reliably detect crash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failures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10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5601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1911" y="716"/>
            <a:ext cx="5194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F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ailure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073910" cy="77470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Halting</a:t>
            </a:r>
            <a:r>
              <a:rPr dirty="0" sz="14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failures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350">
              <a:latin typeface="Arial"/>
              <a:cs typeface="Arial"/>
            </a:endParaRPr>
          </a:p>
          <a:p>
            <a:pPr marL="259079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we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make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616115" y="1074674"/>
          <a:ext cx="3378835" cy="159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0744"/>
                <a:gridCol w="2489200"/>
              </a:tblGrid>
              <a:tr h="19367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Halting</a:t>
                      </a:r>
                      <a:r>
                        <a:rPr dirty="0" sz="1000" spc="-3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 b="1">
                          <a:latin typeface="Arial"/>
                          <a:cs typeface="Arial"/>
                        </a:rPr>
                        <a:t>type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Description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000" spc="-1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Fail-stop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Crash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failures,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but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reliably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detectable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845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1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Fail-noisy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4953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5">
                          <a:latin typeface="Arial"/>
                          <a:cs typeface="Arial"/>
                        </a:rPr>
                        <a:t>Crash</a:t>
                      </a:r>
                      <a:r>
                        <a:rPr dirty="0" sz="1000" spc="18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failures,</a:t>
                      </a:r>
                      <a:r>
                        <a:rPr dirty="0" sz="1000" spc="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eventually</a:t>
                      </a:r>
                      <a:r>
                        <a:rPr dirty="0" sz="1000" spc="19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reliably</a:t>
                      </a:r>
                      <a:r>
                        <a:rPr dirty="0" sz="1000" spc="19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de- </a:t>
                      </a:r>
                      <a:r>
                        <a:rPr dirty="0" sz="1000" spc="-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tectable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845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1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Fail-silent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7048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Omission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or crash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failures:</a:t>
                      </a:r>
                      <a:r>
                        <a:rPr dirty="0" sz="1000" spc="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clients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cannot </a:t>
                      </a:r>
                      <a:r>
                        <a:rPr dirty="0" sz="1000" spc="-2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tell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what went wrong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909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15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Fail-safe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4953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20">
                          <a:latin typeface="Arial"/>
                          <a:cs typeface="Arial"/>
                        </a:rPr>
                        <a:t>Arbitrary,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yet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benign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failures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(i.e.,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they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can- </a:t>
                      </a:r>
                      <a:r>
                        <a:rPr dirty="0" sz="1000" spc="-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not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do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any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harm)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669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Fail-arbitrary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Arbitrary,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with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malicious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failures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fast">
    <p:fade thruBlk="0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11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5601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66438" y="716"/>
            <a:ext cx="10750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Failure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masking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by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redundancy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57683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Redundancy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failure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masking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7195" y="872728"/>
            <a:ext cx="3969385" cy="16738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Types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redundancy</a:t>
            </a:r>
            <a:endParaRPr sz="1200">
              <a:latin typeface="Arial"/>
              <a:cs typeface="Arial"/>
            </a:endParaRPr>
          </a:p>
          <a:p>
            <a:pPr marL="319405" marR="30480" indent="-168275">
              <a:lnSpc>
                <a:spcPct val="1000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320040" algn="l"/>
              </a:tabLst>
            </a:pP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Information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redundancy</a:t>
            </a:r>
            <a:r>
              <a:rPr dirty="0" sz="1000" spc="-1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Add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extra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data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units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errors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 spc="-10">
                <a:latin typeface="Arial"/>
                <a:cs typeface="Arial"/>
              </a:rPr>
              <a:t> recovered</a:t>
            </a:r>
            <a:r>
              <a:rPr dirty="0" sz="1000" spc="-5">
                <a:latin typeface="Arial"/>
                <a:cs typeface="Arial"/>
              </a:rPr>
              <a:t> when bits are garbled.</a:t>
            </a:r>
            <a:endParaRPr sz="1000">
              <a:latin typeface="Arial"/>
              <a:cs typeface="Arial"/>
            </a:endParaRPr>
          </a:p>
          <a:p>
            <a:pPr marL="319405" marR="137795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32004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Time redundancy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Design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system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performed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again if anything went wrong.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Typically</a:t>
            </a:r>
            <a:r>
              <a:rPr dirty="0" sz="1000" spc="-5">
                <a:latin typeface="Arial"/>
                <a:cs typeface="Arial"/>
              </a:rPr>
              <a:t> used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faults </a:t>
            </a:r>
            <a:r>
              <a:rPr dirty="0" sz="1000" spc="-5">
                <a:latin typeface="Arial"/>
                <a:cs typeface="Arial"/>
              </a:rPr>
              <a:t>are transient or </a:t>
            </a:r>
            <a:r>
              <a:rPr dirty="0" sz="1000">
                <a:latin typeface="Arial"/>
                <a:cs typeface="Arial"/>
              </a:rPr>
              <a:t>intermittent.</a:t>
            </a:r>
            <a:endParaRPr sz="1000">
              <a:latin typeface="Arial"/>
              <a:cs typeface="Arial"/>
            </a:endParaRPr>
          </a:p>
          <a:p>
            <a:pPr algn="just" marL="319405" marR="197485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320040" algn="l"/>
              </a:tabLst>
            </a:pP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Physical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redundancy</a:t>
            </a:r>
            <a:r>
              <a:rPr dirty="0" sz="1000" spc="-5">
                <a:latin typeface="Arial"/>
                <a:cs typeface="Arial"/>
              </a:rPr>
              <a:t>: add equipment or processes in order to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allow one or more components to </a:t>
            </a:r>
            <a:r>
              <a:rPr dirty="0" sz="1000" spc="-10">
                <a:latin typeface="Arial"/>
                <a:cs typeface="Arial"/>
              </a:rPr>
              <a:t>fail. </a:t>
            </a:r>
            <a:r>
              <a:rPr dirty="0" sz="1000" spc="-5">
                <a:latin typeface="Arial"/>
                <a:cs typeface="Arial"/>
              </a:rPr>
              <a:t>This type is </a:t>
            </a:r>
            <a:r>
              <a:rPr dirty="0" sz="1000" spc="-10">
                <a:latin typeface="Arial"/>
                <a:cs typeface="Arial"/>
              </a:rPr>
              <a:t>extensively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distributed systems.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26714" y="716"/>
            <a:ext cx="10147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by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groups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73220" cy="11182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Process</a:t>
            </a:r>
            <a:r>
              <a:rPr dirty="0" sz="14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resilience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65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  <a:spcBef>
                <a:spcPts val="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idea</a:t>
            </a:r>
            <a:endParaRPr sz="1200">
              <a:latin typeface="Arial"/>
              <a:cs typeface="Arial"/>
            </a:endParaRPr>
          </a:p>
          <a:p>
            <a:pPr marL="264160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Protect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against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malfunctioning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</a:t>
            </a:r>
            <a:r>
              <a:rPr dirty="0" sz="1000" spc="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through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process</a:t>
            </a:r>
            <a:r>
              <a:rPr dirty="0" sz="1000" spc="1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replication</a:t>
            </a:r>
            <a:r>
              <a:rPr dirty="0" sz="1000" spc="-5">
                <a:latin typeface="Arial"/>
                <a:cs typeface="Arial"/>
              </a:rPr>
              <a:t>,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organizing multiple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 into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process group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Distinguish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flat groups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hierarchical groups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653970" y="1610987"/>
            <a:ext cx="1201420" cy="1201420"/>
            <a:chOff x="653970" y="1610987"/>
            <a:chExt cx="1201420" cy="1201420"/>
          </a:xfrm>
        </p:grpSpPr>
        <p:sp>
          <p:nvSpPr>
            <p:cNvPr id="6" name="object 6"/>
            <p:cNvSpPr/>
            <p:nvPr/>
          </p:nvSpPr>
          <p:spPr>
            <a:xfrm>
              <a:off x="656828" y="1613845"/>
              <a:ext cx="1195705" cy="1195705"/>
            </a:xfrm>
            <a:custGeom>
              <a:avLst/>
              <a:gdLst/>
              <a:ahLst/>
              <a:cxnLst/>
              <a:rect l="l" t="t" r="r" b="b"/>
              <a:pathLst>
                <a:path w="1195705" h="1195705">
                  <a:moveTo>
                    <a:pt x="597601" y="0"/>
                  </a:moveTo>
                  <a:lnTo>
                    <a:pt x="646490" y="1987"/>
                  </a:lnTo>
                  <a:lnTo>
                    <a:pt x="694314" y="7845"/>
                  </a:lnTo>
                  <a:lnTo>
                    <a:pt x="740916" y="17419"/>
                  </a:lnTo>
                  <a:lnTo>
                    <a:pt x="786140" y="30552"/>
                  </a:lnTo>
                  <a:lnTo>
                    <a:pt x="829831" y="47089"/>
                  </a:lnTo>
                  <a:lnTo>
                    <a:pt x="871832" y="66873"/>
                  </a:lnTo>
                  <a:lnTo>
                    <a:pt x="911988" y="89749"/>
                  </a:lnTo>
                  <a:lnTo>
                    <a:pt x="950143" y="115561"/>
                  </a:lnTo>
                  <a:lnTo>
                    <a:pt x="986141" y="144154"/>
                  </a:lnTo>
                  <a:lnTo>
                    <a:pt x="1019826" y="175371"/>
                  </a:lnTo>
                  <a:lnTo>
                    <a:pt x="1051043" y="209056"/>
                  </a:lnTo>
                  <a:lnTo>
                    <a:pt x="1079636" y="245055"/>
                  </a:lnTo>
                  <a:lnTo>
                    <a:pt x="1105448" y="283210"/>
                  </a:lnTo>
                  <a:lnTo>
                    <a:pt x="1128324" y="323366"/>
                  </a:lnTo>
                  <a:lnTo>
                    <a:pt x="1148109" y="365368"/>
                  </a:lnTo>
                  <a:lnTo>
                    <a:pt x="1164645" y="409059"/>
                  </a:lnTo>
                  <a:lnTo>
                    <a:pt x="1177779" y="454284"/>
                  </a:lnTo>
                  <a:lnTo>
                    <a:pt x="1187352" y="500887"/>
                  </a:lnTo>
                  <a:lnTo>
                    <a:pt x="1193211" y="548712"/>
                  </a:lnTo>
                  <a:lnTo>
                    <a:pt x="1195198" y="597602"/>
                  </a:lnTo>
                  <a:lnTo>
                    <a:pt x="1193211" y="646493"/>
                  </a:lnTo>
                  <a:lnTo>
                    <a:pt x="1187352" y="694317"/>
                  </a:lnTo>
                  <a:lnTo>
                    <a:pt x="1177779" y="740919"/>
                  </a:lnTo>
                  <a:lnTo>
                    <a:pt x="1164645" y="786143"/>
                  </a:lnTo>
                  <a:lnTo>
                    <a:pt x="1148109" y="829834"/>
                  </a:lnTo>
                  <a:lnTo>
                    <a:pt x="1128324" y="871835"/>
                  </a:lnTo>
                  <a:lnTo>
                    <a:pt x="1105448" y="911991"/>
                  </a:lnTo>
                  <a:lnTo>
                    <a:pt x="1079636" y="950146"/>
                  </a:lnTo>
                  <a:lnTo>
                    <a:pt x="1051043" y="986144"/>
                  </a:lnTo>
                  <a:lnTo>
                    <a:pt x="1019826" y="1019829"/>
                  </a:lnTo>
                  <a:lnTo>
                    <a:pt x="986141" y="1051046"/>
                  </a:lnTo>
                  <a:lnTo>
                    <a:pt x="950143" y="1079638"/>
                  </a:lnTo>
                  <a:lnTo>
                    <a:pt x="911988" y="1105450"/>
                  </a:lnTo>
                  <a:lnTo>
                    <a:pt x="871832" y="1128326"/>
                  </a:lnTo>
                  <a:lnTo>
                    <a:pt x="829831" y="1148110"/>
                  </a:lnTo>
                  <a:lnTo>
                    <a:pt x="786140" y="1164646"/>
                  </a:lnTo>
                  <a:lnTo>
                    <a:pt x="740916" y="1177779"/>
                  </a:lnTo>
                  <a:lnTo>
                    <a:pt x="694314" y="1187353"/>
                  </a:lnTo>
                  <a:lnTo>
                    <a:pt x="646490" y="1193211"/>
                  </a:lnTo>
                  <a:lnTo>
                    <a:pt x="597601" y="1195199"/>
                  </a:lnTo>
                  <a:lnTo>
                    <a:pt x="548709" y="1193211"/>
                  </a:lnTo>
                  <a:lnTo>
                    <a:pt x="500884" y="1187353"/>
                  </a:lnTo>
                  <a:lnTo>
                    <a:pt x="454281" y="1177779"/>
                  </a:lnTo>
                  <a:lnTo>
                    <a:pt x="409056" y="1164646"/>
                  </a:lnTo>
                  <a:lnTo>
                    <a:pt x="365365" y="1148110"/>
                  </a:lnTo>
                  <a:lnTo>
                    <a:pt x="323363" y="1128326"/>
                  </a:lnTo>
                  <a:lnTo>
                    <a:pt x="283207" y="1105450"/>
                  </a:lnTo>
                  <a:lnTo>
                    <a:pt x="245052" y="1079638"/>
                  </a:lnTo>
                  <a:lnTo>
                    <a:pt x="209054" y="1051046"/>
                  </a:lnTo>
                  <a:lnTo>
                    <a:pt x="175368" y="1019829"/>
                  </a:lnTo>
                  <a:lnTo>
                    <a:pt x="144152" y="986144"/>
                  </a:lnTo>
                  <a:lnTo>
                    <a:pt x="115560" y="950146"/>
                  </a:lnTo>
                  <a:lnTo>
                    <a:pt x="89748" y="911991"/>
                  </a:lnTo>
                  <a:lnTo>
                    <a:pt x="66872" y="871835"/>
                  </a:lnTo>
                  <a:lnTo>
                    <a:pt x="47088" y="829834"/>
                  </a:lnTo>
                  <a:lnTo>
                    <a:pt x="30552" y="786143"/>
                  </a:lnTo>
                  <a:lnTo>
                    <a:pt x="17419" y="740919"/>
                  </a:lnTo>
                  <a:lnTo>
                    <a:pt x="7845" y="694317"/>
                  </a:lnTo>
                  <a:lnTo>
                    <a:pt x="1987" y="646493"/>
                  </a:lnTo>
                  <a:lnTo>
                    <a:pt x="0" y="597602"/>
                  </a:lnTo>
                  <a:lnTo>
                    <a:pt x="1987" y="548712"/>
                  </a:lnTo>
                  <a:lnTo>
                    <a:pt x="7845" y="500887"/>
                  </a:lnTo>
                  <a:lnTo>
                    <a:pt x="17419" y="454284"/>
                  </a:lnTo>
                  <a:lnTo>
                    <a:pt x="30552" y="409059"/>
                  </a:lnTo>
                  <a:lnTo>
                    <a:pt x="47088" y="365368"/>
                  </a:lnTo>
                  <a:lnTo>
                    <a:pt x="66872" y="323366"/>
                  </a:lnTo>
                  <a:lnTo>
                    <a:pt x="89748" y="283210"/>
                  </a:lnTo>
                  <a:lnTo>
                    <a:pt x="115560" y="245055"/>
                  </a:lnTo>
                  <a:lnTo>
                    <a:pt x="144152" y="209056"/>
                  </a:lnTo>
                  <a:lnTo>
                    <a:pt x="175368" y="175371"/>
                  </a:lnTo>
                  <a:lnTo>
                    <a:pt x="209054" y="144154"/>
                  </a:lnTo>
                  <a:lnTo>
                    <a:pt x="245052" y="115561"/>
                  </a:lnTo>
                  <a:lnTo>
                    <a:pt x="283207" y="89749"/>
                  </a:lnTo>
                  <a:lnTo>
                    <a:pt x="323363" y="66873"/>
                  </a:lnTo>
                  <a:lnTo>
                    <a:pt x="365365" y="47089"/>
                  </a:lnTo>
                  <a:lnTo>
                    <a:pt x="409056" y="30552"/>
                  </a:lnTo>
                  <a:lnTo>
                    <a:pt x="454281" y="17419"/>
                  </a:lnTo>
                  <a:lnTo>
                    <a:pt x="500884" y="7845"/>
                  </a:lnTo>
                  <a:lnTo>
                    <a:pt x="548709" y="1987"/>
                  </a:lnTo>
                  <a:lnTo>
                    <a:pt x="597601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902133" y="1845062"/>
              <a:ext cx="709295" cy="685800"/>
            </a:xfrm>
            <a:custGeom>
              <a:avLst/>
              <a:gdLst/>
              <a:ahLst/>
              <a:cxnLst/>
              <a:rect l="l" t="t" r="r" b="b"/>
              <a:pathLst>
                <a:path w="709294" h="685800">
                  <a:moveTo>
                    <a:pt x="142217" y="685284"/>
                  </a:moveTo>
                  <a:lnTo>
                    <a:pt x="708668" y="259440"/>
                  </a:lnTo>
                </a:path>
                <a:path w="709294" h="685800">
                  <a:moveTo>
                    <a:pt x="142217" y="685284"/>
                  </a:moveTo>
                  <a:lnTo>
                    <a:pt x="351212" y="4471"/>
                  </a:lnTo>
                </a:path>
                <a:path w="709294" h="685800">
                  <a:moveTo>
                    <a:pt x="581587" y="680058"/>
                  </a:moveTo>
                  <a:lnTo>
                    <a:pt x="354037" y="0"/>
                  </a:lnTo>
                </a:path>
                <a:path w="709294" h="685800">
                  <a:moveTo>
                    <a:pt x="708668" y="259448"/>
                  </a:moveTo>
                  <a:lnTo>
                    <a:pt x="354037" y="0"/>
                  </a:lnTo>
                </a:path>
                <a:path w="709294" h="685800">
                  <a:moveTo>
                    <a:pt x="142217" y="685284"/>
                  </a:moveTo>
                  <a:lnTo>
                    <a:pt x="4" y="260250"/>
                  </a:lnTo>
                </a:path>
                <a:path w="709294" h="685800">
                  <a:moveTo>
                    <a:pt x="581587" y="680063"/>
                  </a:moveTo>
                  <a:lnTo>
                    <a:pt x="4" y="260250"/>
                  </a:lnTo>
                </a:path>
                <a:path w="709294" h="685800">
                  <a:moveTo>
                    <a:pt x="708664" y="259448"/>
                  </a:moveTo>
                  <a:lnTo>
                    <a:pt x="0" y="260243"/>
                  </a:lnTo>
                </a:path>
                <a:path w="709294" h="685800">
                  <a:moveTo>
                    <a:pt x="354037" y="0"/>
                  </a:moveTo>
                  <a:lnTo>
                    <a:pt x="0" y="260250"/>
                  </a:lnTo>
                </a:path>
                <a:path w="709294" h="685800">
                  <a:moveTo>
                    <a:pt x="581587" y="680063"/>
                  </a:moveTo>
                  <a:lnTo>
                    <a:pt x="137571" y="682022"/>
                  </a:lnTo>
                </a:path>
                <a:path w="709294" h="685800">
                  <a:moveTo>
                    <a:pt x="708668" y="259448"/>
                  </a:moveTo>
                  <a:lnTo>
                    <a:pt x="581578" y="68005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0136" y="2013313"/>
              <a:ext cx="183997" cy="183992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64173" y="1753064"/>
              <a:ext cx="184000" cy="18399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18802" y="2012505"/>
              <a:ext cx="184003" cy="18400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91720" y="2433123"/>
              <a:ext cx="183998" cy="18399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52351" y="2438347"/>
              <a:ext cx="184000" cy="183997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813731" y="1396138"/>
            <a:ext cx="4051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Flat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group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940690" y="1524204"/>
            <a:ext cx="85090" cy="133985"/>
          </a:xfrm>
          <a:custGeom>
            <a:avLst/>
            <a:gdLst/>
            <a:ahLst/>
            <a:cxnLst/>
            <a:rect l="l" t="t" r="r" b="b"/>
            <a:pathLst>
              <a:path w="85090" h="133985">
                <a:moveTo>
                  <a:pt x="0" y="0"/>
                </a:moveTo>
                <a:lnTo>
                  <a:pt x="84652" y="133976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5" name="object 15"/>
          <p:cNvGrpSpPr/>
          <p:nvPr/>
        </p:nvGrpSpPr>
        <p:grpSpPr>
          <a:xfrm>
            <a:off x="2282362" y="1610987"/>
            <a:ext cx="1201420" cy="1201420"/>
            <a:chOff x="2282362" y="1610987"/>
            <a:chExt cx="1201420" cy="1201420"/>
          </a:xfrm>
        </p:grpSpPr>
        <p:sp>
          <p:nvSpPr>
            <p:cNvPr id="16" name="object 16"/>
            <p:cNvSpPr/>
            <p:nvPr/>
          </p:nvSpPr>
          <p:spPr>
            <a:xfrm>
              <a:off x="2285220" y="1613845"/>
              <a:ext cx="1195705" cy="1195705"/>
            </a:xfrm>
            <a:custGeom>
              <a:avLst/>
              <a:gdLst/>
              <a:ahLst/>
              <a:cxnLst/>
              <a:rect l="l" t="t" r="r" b="b"/>
              <a:pathLst>
                <a:path w="1195704" h="1195705">
                  <a:moveTo>
                    <a:pt x="597600" y="0"/>
                  </a:moveTo>
                  <a:lnTo>
                    <a:pt x="646490" y="1987"/>
                  </a:lnTo>
                  <a:lnTo>
                    <a:pt x="694314" y="7845"/>
                  </a:lnTo>
                  <a:lnTo>
                    <a:pt x="740916" y="17419"/>
                  </a:lnTo>
                  <a:lnTo>
                    <a:pt x="786140" y="30552"/>
                  </a:lnTo>
                  <a:lnTo>
                    <a:pt x="829830" y="47089"/>
                  </a:lnTo>
                  <a:lnTo>
                    <a:pt x="871831" y="66873"/>
                  </a:lnTo>
                  <a:lnTo>
                    <a:pt x="911987" y="89749"/>
                  </a:lnTo>
                  <a:lnTo>
                    <a:pt x="950142" y="115561"/>
                  </a:lnTo>
                  <a:lnTo>
                    <a:pt x="986140" y="144154"/>
                  </a:lnTo>
                  <a:lnTo>
                    <a:pt x="1019826" y="175371"/>
                  </a:lnTo>
                  <a:lnTo>
                    <a:pt x="1051042" y="209056"/>
                  </a:lnTo>
                  <a:lnTo>
                    <a:pt x="1079635" y="245055"/>
                  </a:lnTo>
                  <a:lnTo>
                    <a:pt x="1105447" y="283210"/>
                  </a:lnTo>
                  <a:lnTo>
                    <a:pt x="1128323" y="323366"/>
                  </a:lnTo>
                  <a:lnTo>
                    <a:pt x="1148108" y="365368"/>
                  </a:lnTo>
                  <a:lnTo>
                    <a:pt x="1164644" y="409059"/>
                  </a:lnTo>
                  <a:lnTo>
                    <a:pt x="1177777" y="454284"/>
                  </a:lnTo>
                  <a:lnTo>
                    <a:pt x="1187351" y="500887"/>
                  </a:lnTo>
                  <a:lnTo>
                    <a:pt x="1193210" y="548712"/>
                  </a:lnTo>
                  <a:lnTo>
                    <a:pt x="1195197" y="597602"/>
                  </a:lnTo>
                  <a:lnTo>
                    <a:pt x="1193210" y="646493"/>
                  </a:lnTo>
                  <a:lnTo>
                    <a:pt x="1187351" y="694317"/>
                  </a:lnTo>
                  <a:lnTo>
                    <a:pt x="1177777" y="740919"/>
                  </a:lnTo>
                  <a:lnTo>
                    <a:pt x="1164644" y="786143"/>
                  </a:lnTo>
                  <a:lnTo>
                    <a:pt x="1148108" y="829834"/>
                  </a:lnTo>
                  <a:lnTo>
                    <a:pt x="1128323" y="871835"/>
                  </a:lnTo>
                  <a:lnTo>
                    <a:pt x="1105447" y="911991"/>
                  </a:lnTo>
                  <a:lnTo>
                    <a:pt x="1079635" y="950146"/>
                  </a:lnTo>
                  <a:lnTo>
                    <a:pt x="1051042" y="986144"/>
                  </a:lnTo>
                  <a:lnTo>
                    <a:pt x="1019826" y="1019829"/>
                  </a:lnTo>
                  <a:lnTo>
                    <a:pt x="986140" y="1051046"/>
                  </a:lnTo>
                  <a:lnTo>
                    <a:pt x="950142" y="1079638"/>
                  </a:lnTo>
                  <a:lnTo>
                    <a:pt x="911987" y="1105450"/>
                  </a:lnTo>
                  <a:lnTo>
                    <a:pt x="871831" y="1128326"/>
                  </a:lnTo>
                  <a:lnTo>
                    <a:pt x="829830" y="1148110"/>
                  </a:lnTo>
                  <a:lnTo>
                    <a:pt x="786140" y="1164646"/>
                  </a:lnTo>
                  <a:lnTo>
                    <a:pt x="740916" y="1177779"/>
                  </a:lnTo>
                  <a:lnTo>
                    <a:pt x="694314" y="1187353"/>
                  </a:lnTo>
                  <a:lnTo>
                    <a:pt x="646490" y="1193211"/>
                  </a:lnTo>
                  <a:lnTo>
                    <a:pt x="597600" y="1195199"/>
                  </a:lnTo>
                  <a:lnTo>
                    <a:pt x="548710" y="1193211"/>
                  </a:lnTo>
                  <a:lnTo>
                    <a:pt x="500885" y="1187353"/>
                  </a:lnTo>
                  <a:lnTo>
                    <a:pt x="454282" y="1177779"/>
                  </a:lnTo>
                  <a:lnTo>
                    <a:pt x="409057" y="1164646"/>
                  </a:lnTo>
                  <a:lnTo>
                    <a:pt x="365366" y="1148110"/>
                  </a:lnTo>
                  <a:lnTo>
                    <a:pt x="323365" y="1128326"/>
                  </a:lnTo>
                  <a:lnTo>
                    <a:pt x="283209" y="1105450"/>
                  </a:lnTo>
                  <a:lnTo>
                    <a:pt x="245053" y="1079638"/>
                  </a:lnTo>
                  <a:lnTo>
                    <a:pt x="209055" y="1051046"/>
                  </a:lnTo>
                  <a:lnTo>
                    <a:pt x="175370" y="1019829"/>
                  </a:lnTo>
                  <a:lnTo>
                    <a:pt x="144153" y="986144"/>
                  </a:lnTo>
                  <a:lnTo>
                    <a:pt x="115561" y="950146"/>
                  </a:lnTo>
                  <a:lnTo>
                    <a:pt x="89749" y="911991"/>
                  </a:lnTo>
                  <a:lnTo>
                    <a:pt x="66873" y="871835"/>
                  </a:lnTo>
                  <a:lnTo>
                    <a:pt x="47088" y="829834"/>
                  </a:lnTo>
                  <a:lnTo>
                    <a:pt x="30552" y="786143"/>
                  </a:lnTo>
                  <a:lnTo>
                    <a:pt x="17419" y="740919"/>
                  </a:lnTo>
                  <a:lnTo>
                    <a:pt x="7845" y="694317"/>
                  </a:lnTo>
                  <a:lnTo>
                    <a:pt x="1987" y="646493"/>
                  </a:lnTo>
                  <a:lnTo>
                    <a:pt x="0" y="597602"/>
                  </a:lnTo>
                  <a:lnTo>
                    <a:pt x="1987" y="548712"/>
                  </a:lnTo>
                  <a:lnTo>
                    <a:pt x="7845" y="500887"/>
                  </a:lnTo>
                  <a:lnTo>
                    <a:pt x="17419" y="454284"/>
                  </a:lnTo>
                  <a:lnTo>
                    <a:pt x="30552" y="409059"/>
                  </a:lnTo>
                  <a:lnTo>
                    <a:pt x="47088" y="365368"/>
                  </a:lnTo>
                  <a:lnTo>
                    <a:pt x="66873" y="323366"/>
                  </a:lnTo>
                  <a:lnTo>
                    <a:pt x="89749" y="283210"/>
                  </a:lnTo>
                  <a:lnTo>
                    <a:pt x="115561" y="245055"/>
                  </a:lnTo>
                  <a:lnTo>
                    <a:pt x="144153" y="209056"/>
                  </a:lnTo>
                  <a:lnTo>
                    <a:pt x="175370" y="175371"/>
                  </a:lnTo>
                  <a:lnTo>
                    <a:pt x="209055" y="144154"/>
                  </a:lnTo>
                  <a:lnTo>
                    <a:pt x="245053" y="115561"/>
                  </a:lnTo>
                  <a:lnTo>
                    <a:pt x="283209" y="89749"/>
                  </a:lnTo>
                  <a:lnTo>
                    <a:pt x="323365" y="66873"/>
                  </a:lnTo>
                  <a:lnTo>
                    <a:pt x="365366" y="47089"/>
                  </a:lnTo>
                  <a:lnTo>
                    <a:pt x="409057" y="30552"/>
                  </a:lnTo>
                  <a:lnTo>
                    <a:pt x="454282" y="17419"/>
                  </a:lnTo>
                  <a:lnTo>
                    <a:pt x="500885" y="7845"/>
                  </a:lnTo>
                  <a:lnTo>
                    <a:pt x="548710" y="1987"/>
                  </a:lnTo>
                  <a:lnTo>
                    <a:pt x="597600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528482" y="1868803"/>
              <a:ext cx="709295" cy="685800"/>
            </a:xfrm>
            <a:custGeom>
              <a:avLst/>
              <a:gdLst/>
              <a:ahLst/>
              <a:cxnLst/>
              <a:rect l="l" t="t" r="r" b="b"/>
              <a:pathLst>
                <a:path w="709294" h="685800">
                  <a:moveTo>
                    <a:pt x="142225" y="685280"/>
                  </a:moveTo>
                  <a:lnTo>
                    <a:pt x="351213" y="4468"/>
                  </a:lnTo>
                </a:path>
                <a:path w="709294" h="685800">
                  <a:moveTo>
                    <a:pt x="581588" y="680055"/>
                  </a:moveTo>
                  <a:lnTo>
                    <a:pt x="354045" y="0"/>
                  </a:lnTo>
                </a:path>
                <a:path w="709294" h="685800">
                  <a:moveTo>
                    <a:pt x="708670" y="259440"/>
                  </a:moveTo>
                  <a:lnTo>
                    <a:pt x="354045" y="0"/>
                  </a:lnTo>
                </a:path>
                <a:path w="709294" h="685800">
                  <a:moveTo>
                    <a:pt x="354045" y="0"/>
                  </a:moveTo>
                  <a:lnTo>
                    <a:pt x="0" y="26024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36487" y="2037052"/>
              <a:ext cx="183999" cy="18399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790524" y="1776805"/>
              <a:ext cx="183996" cy="18399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145151" y="2036249"/>
              <a:ext cx="183998" cy="18399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018069" y="2456863"/>
              <a:ext cx="183993" cy="183997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578703" y="2462085"/>
              <a:ext cx="184000" cy="184000"/>
            </a:xfrm>
            <a:prstGeom prst="rect">
              <a:avLst/>
            </a:prstGeom>
          </p:spPr>
        </p:pic>
      </p:grpSp>
      <p:sp>
        <p:nvSpPr>
          <p:cNvPr id="23" name="object 23"/>
          <p:cNvSpPr txBox="1"/>
          <p:nvPr/>
        </p:nvSpPr>
        <p:spPr>
          <a:xfrm>
            <a:off x="1993933" y="1440958"/>
            <a:ext cx="7099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Hierarchical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group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099494" y="1470835"/>
            <a:ext cx="4660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Coordinator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667218" y="2053498"/>
            <a:ext cx="2959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orker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2404737" y="1583961"/>
            <a:ext cx="1240155" cy="538480"/>
          </a:xfrm>
          <a:custGeom>
            <a:avLst/>
            <a:gdLst/>
            <a:ahLst/>
            <a:cxnLst/>
            <a:rect l="l" t="t" r="r" b="b"/>
            <a:pathLst>
              <a:path w="1240154" h="538480">
                <a:moveTo>
                  <a:pt x="0" y="0"/>
                </a:moveTo>
                <a:lnTo>
                  <a:pt x="107624" y="162057"/>
                </a:lnTo>
              </a:path>
              <a:path w="1240154" h="538480">
                <a:moveTo>
                  <a:pt x="821705" y="14947"/>
                </a:moveTo>
                <a:lnTo>
                  <a:pt x="557372" y="235847"/>
                </a:lnTo>
              </a:path>
              <a:path w="1240154" h="538480">
                <a:moveTo>
                  <a:pt x="926314" y="538019"/>
                </a:moveTo>
                <a:lnTo>
                  <a:pt x="1240014" y="537842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66713" y="3331252"/>
            <a:ext cx="6711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Group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organization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15029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Failure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masking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and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replication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Groups</a:t>
            </a:r>
            <a:r>
              <a:rPr dirty="0" spc="-5"/>
              <a:t> </a:t>
            </a:r>
            <a:r>
              <a:rPr dirty="0" spc="15"/>
              <a:t>and</a:t>
            </a:r>
            <a:r>
              <a:rPr dirty="0" spc="-5"/>
              <a:t> </a:t>
            </a:r>
            <a:r>
              <a:rPr dirty="0" spc="5"/>
              <a:t>failure</a:t>
            </a:r>
            <a:r>
              <a:rPr dirty="0" spc="-5"/>
              <a:t> </a:t>
            </a:r>
            <a:r>
              <a:rPr dirty="0" spc="15"/>
              <a:t>masking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1350" y="401337"/>
            <a:ext cx="3918585" cy="566420"/>
          </a:xfrm>
          <a:prstGeom prst="rect">
            <a:avLst/>
          </a:prstGeom>
        </p:spPr>
        <p:txBody>
          <a:bodyPr wrap="square" lIns="0" tIns="41910" rIns="0" bIns="0" rtlCol="0" vert="horz">
            <a:spAutoFit/>
          </a:bodyPr>
          <a:lstStyle/>
          <a:p>
            <a:pPr marL="18415">
              <a:lnSpc>
                <a:spcPct val="100000"/>
              </a:lnSpc>
              <a:spcBef>
                <a:spcPts val="330"/>
              </a:spcBef>
            </a:pP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k</a:t>
            </a:r>
            <a:r>
              <a:rPr dirty="0" sz="1200" spc="-215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-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f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ault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tole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r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roup</a:t>
            </a:r>
            <a:endParaRPr sz="1200">
              <a:latin typeface="Arial"/>
              <a:cs typeface="Arial"/>
            </a:endParaRPr>
          </a:p>
          <a:p>
            <a:pPr marL="18415" marR="5080" indent="-6350">
              <a:lnSpc>
                <a:spcPct val="100000"/>
              </a:lnSpc>
              <a:spcBef>
                <a:spcPts val="190"/>
              </a:spcBef>
            </a:pPr>
            <a:r>
              <a:rPr dirty="0" sz="1000" spc="-15">
                <a:latin typeface="Arial"/>
                <a:cs typeface="Arial"/>
              </a:rPr>
              <a:t>When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group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mask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k</a:t>
            </a:r>
            <a:r>
              <a:rPr dirty="0" sz="1000" spc="10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concurrent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member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failures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</a:t>
            </a:r>
            <a:r>
              <a:rPr dirty="0" sz="1000" spc="-10" i="1">
                <a:latin typeface="Arial"/>
                <a:cs typeface="Arial"/>
              </a:rPr>
              <a:t>k</a:t>
            </a:r>
            <a:r>
              <a:rPr dirty="0" sz="1000" spc="10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called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degree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of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fault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tolerance</a:t>
            </a:r>
            <a:r>
              <a:rPr dirty="0" sz="1000" spc="-5">
                <a:latin typeface="Arial"/>
                <a:cs typeface="Arial"/>
              </a:rPr>
              <a:t>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15029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Failure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masking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and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replication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Groups</a:t>
            </a:r>
            <a:r>
              <a:rPr dirty="0" spc="-5"/>
              <a:t> </a:t>
            </a:r>
            <a:r>
              <a:rPr dirty="0" spc="15"/>
              <a:t>and</a:t>
            </a:r>
            <a:r>
              <a:rPr dirty="0" spc="-5"/>
              <a:t> </a:t>
            </a:r>
            <a:r>
              <a:rPr dirty="0" spc="5"/>
              <a:t>failure</a:t>
            </a:r>
            <a:r>
              <a:rPr dirty="0" spc="-5"/>
              <a:t> </a:t>
            </a:r>
            <a:r>
              <a:rPr dirty="0" spc="15"/>
              <a:t>masking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8650" y="401337"/>
            <a:ext cx="3943985" cy="1737360"/>
          </a:xfrm>
          <a:prstGeom prst="rect">
            <a:avLst/>
          </a:prstGeom>
        </p:spPr>
        <p:txBody>
          <a:bodyPr wrap="square" lIns="0" tIns="41910" rIns="0" bIns="0" rtlCol="0" vert="horz">
            <a:spAutoFit/>
          </a:bodyPr>
          <a:lstStyle/>
          <a:p>
            <a:pPr marL="31115">
              <a:lnSpc>
                <a:spcPct val="100000"/>
              </a:lnSpc>
              <a:spcBef>
                <a:spcPts val="330"/>
              </a:spcBef>
            </a:pP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k</a:t>
            </a:r>
            <a:r>
              <a:rPr dirty="0" sz="1200" spc="-215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-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f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ault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tole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r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roup</a:t>
            </a:r>
            <a:endParaRPr sz="1200">
              <a:latin typeface="Arial"/>
              <a:cs typeface="Arial"/>
            </a:endParaRPr>
          </a:p>
          <a:p>
            <a:pPr marL="31115" marR="17780" indent="-6350">
              <a:lnSpc>
                <a:spcPct val="100000"/>
              </a:lnSpc>
              <a:spcBef>
                <a:spcPts val="190"/>
              </a:spcBef>
            </a:pPr>
            <a:r>
              <a:rPr dirty="0" sz="1000" spc="-15">
                <a:latin typeface="Arial"/>
                <a:cs typeface="Arial"/>
              </a:rPr>
              <a:t>When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group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mask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k</a:t>
            </a:r>
            <a:r>
              <a:rPr dirty="0" sz="1000" spc="10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concurrent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member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failures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</a:t>
            </a:r>
            <a:r>
              <a:rPr dirty="0" sz="1000" spc="-10" i="1">
                <a:latin typeface="Arial"/>
                <a:cs typeface="Arial"/>
              </a:rPr>
              <a:t>k</a:t>
            </a:r>
            <a:r>
              <a:rPr dirty="0" sz="1000" spc="10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called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degree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of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fault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tolerance</a:t>
            </a:r>
            <a:r>
              <a:rPr dirty="0" sz="1000" spc="-5">
                <a:latin typeface="Arial"/>
                <a:cs typeface="Arial"/>
              </a:rPr>
              <a:t>).</a:t>
            </a:r>
            <a:endParaRPr sz="1000">
              <a:latin typeface="Arial"/>
              <a:cs typeface="Arial"/>
            </a:endParaRPr>
          </a:p>
          <a:p>
            <a:pPr marL="31115">
              <a:lnSpc>
                <a:spcPct val="100000"/>
              </a:lnSpc>
              <a:spcBef>
                <a:spcPts val="409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H</a:t>
            </a:r>
            <a:r>
              <a:rPr dirty="0" sz="1200" spc="-25">
                <a:solidFill>
                  <a:srgbClr val="FA0000"/>
                </a:solidFill>
                <a:latin typeface="Arial"/>
                <a:cs typeface="Arial"/>
              </a:rPr>
              <a:t>o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w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large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does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a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FA0000"/>
                </a:solidFill>
                <a:latin typeface="Arial"/>
                <a:cs typeface="Arial"/>
              </a:rPr>
              <a:t>k</a:t>
            </a:r>
            <a:r>
              <a:rPr dirty="0" sz="1200" spc="-215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-</a:t>
            </a:r>
            <a:r>
              <a:rPr dirty="0" sz="1200" spc="-45">
                <a:solidFill>
                  <a:srgbClr val="FA0000"/>
                </a:solidFill>
                <a:latin typeface="Arial"/>
                <a:cs typeface="Arial"/>
              </a:rPr>
              <a:t>f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ault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tole</a:t>
            </a:r>
            <a:r>
              <a:rPr dirty="0" sz="1200" spc="-20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ant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FA0000"/>
                </a:solidFill>
                <a:latin typeface="Arial"/>
                <a:cs typeface="Arial"/>
              </a:rPr>
              <a:t>g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roup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need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to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be?</a:t>
            </a:r>
            <a:endParaRPr sz="1200">
              <a:latin typeface="Arial"/>
              <a:cs typeface="Arial"/>
            </a:endParaRPr>
          </a:p>
          <a:p>
            <a:pPr algn="just" marL="307975" marR="92075" indent="-168275">
              <a:lnSpc>
                <a:spcPct val="100000"/>
              </a:lnSpc>
              <a:spcBef>
                <a:spcPts val="790"/>
              </a:spcBef>
              <a:buClr>
                <a:srgbClr val="FA0000"/>
              </a:buClr>
              <a:buChar char="►"/>
              <a:tabLst>
                <a:tab pos="308610" algn="l"/>
              </a:tabLst>
            </a:pPr>
            <a:r>
              <a:rPr dirty="0" sz="1000" spc="-5">
                <a:latin typeface="Arial"/>
                <a:cs typeface="Arial"/>
              </a:rPr>
              <a:t>With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halting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failures </a:t>
            </a:r>
            <a:r>
              <a:rPr dirty="0" sz="1000" spc="-5">
                <a:latin typeface="Arial"/>
                <a:cs typeface="Arial"/>
              </a:rPr>
              <a:t>(crash/omission/timing failures): </a:t>
            </a:r>
            <a:r>
              <a:rPr dirty="0" sz="1000" spc="-10">
                <a:latin typeface="Arial"/>
                <a:cs typeface="Arial"/>
              </a:rPr>
              <a:t>we </a:t>
            </a:r>
            <a:r>
              <a:rPr dirty="0" sz="1000" spc="-5">
                <a:latin typeface="Arial"/>
                <a:cs typeface="Arial"/>
              </a:rPr>
              <a:t>need a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total of </a:t>
            </a:r>
            <a:r>
              <a:rPr dirty="0" sz="1000" spc="-5" i="1">
                <a:latin typeface="Arial"/>
                <a:cs typeface="Arial"/>
              </a:rPr>
              <a:t>k </a:t>
            </a:r>
            <a:r>
              <a:rPr dirty="0" sz="1000" spc="190">
                <a:latin typeface="Arial"/>
                <a:cs typeface="Arial"/>
              </a:rPr>
              <a:t>+ </a:t>
            </a:r>
            <a:r>
              <a:rPr dirty="0" sz="1000" spc="-5">
                <a:latin typeface="Arial"/>
                <a:cs typeface="Arial"/>
              </a:rPr>
              <a:t>1 members as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no member will produce an incorrect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result, so the result of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one member is good enough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algn="just" marL="307975" marR="304165" indent="-168275">
              <a:lnSpc>
                <a:spcPct val="100000"/>
              </a:lnSpc>
              <a:spcBef>
                <a:spcPts val="585"/>
              </a:spcBef>
              <a:buClr>
                <a:srgbClr val="FA0000"/>
              </a:buClr>
              <a:buChar char="►"/>
              <a:tabLst>
                <a:tab pos="308610" algn="l"/>
              </a:tabLst>
            </a:pP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arbit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</a:t>
            </a:r>
            <a:r>
              <a:rPr dirty="0" sz="1000" spc="20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y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35">
                <a:solidFill>
                  <a:srgbClr val="FA0000"/>
                </a:solidFill>
                <a:latin typeface="Arial"/>
                <a:cs typeface="Arial"/>
              </a:rPr>
              <a:t>f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ailures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</a:t>
            </a:r>
            <a:r>
              <a:rPr dirty="0" sz="1000" spc="-5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2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40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members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 </a:t>
            </a:r>
            <a:r>
              <a:rPr dirty="0" sz="1000" spc="-5">
                <a:latin typeface="Arial"/>
                <a:cs typeface="Arial"/>
              </a:rPr>
              <a:t>correct result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 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obtained through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majority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vote.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15029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Failure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masking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and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replication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Groups</a:t>
            </a:r>
            <a:r>
              <a:rPr dirty="0" spc="-5"/>
              <a:t> </a:t>
            </a:r>
            <a:r>
              <a:rPr dirty="0" spc="15"/>
              <a:t>and</a:t>
            </a:r>
            <a:r>
              <a:rPr dirty="0" spc="-5"/>
              <a:t> </a:t>
            </a:r>
            <a:r>
              <a:rPr dirty="0" spc="5"/>
              <a:t>failure</a:t>
            </a:r>
            <a:r>
              <a:rPr dirty="0" spc="-5"/>
              <a:t> </a:t>
            </a:r>
            <a:r>
              <a:rPr dirty="0" spc="15"/>
              <a:t>masking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9194" y="401337"/>
            <a:ext cx="3976370" cy="2858770"/>
          </a:xfrm>
          <a:prstGeom prst="rect">
            <a:avLst/>
          </a:prstGeom>
        </p:spPr>
        <p:txBody>
          <a:bodyPr wrap="square" lIns="0" tIns="4191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330"/>
              </a:spcBef>
            </a:pP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k</a:t>
            </a:r>
            <a:r>
              <a:rPr dirty="0" sz="1200" spc="-215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-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f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ault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tole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r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roup</a:t>
            </a:r>
            <a:endParaRPr sz="1200">
              <a:latin typeface="Arial"/>
              <a:cs typeface="Arial"/>
            </a:endParaRPr>
          </a:p>
          <a:p>
            <a:pPr marL="50800" marR="30480" indent="-6350">
              <a:lnSpc>
                <a:spcPct val="100000"/>
              </a:lnSpc>
              <a:spcBef>
                <a:spcPts val="190"/>
              </a:spcBef>
            </a:pPr>
            <a:r>
              <a:rPr dirty="0" sz="1000" spc="-15">
                <a:latin typeface="Arial"/>
                <a:cs typeface="Arial"/>
              </a:rPr>
              <a:t>When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group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mask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k</a:t>
            </a:r>
            <a:r>
              <a:rPr dirty="0" sz="1000" spc="10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concurrent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member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failures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</a:t>
            </a:r>
            <a:r>
              <a:rPr dirty="0" sz="1000" spc="-10" i="1">
                <a:latin typeface="Arial"/>
                <a:cs typeface="Arial"/>
              </a:rPr>
              <a:t>k</a:t>
            </a:r>
            <a:r>
              <a:rPr dirty="0" sz="1000" spc="10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called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degree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of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fault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tolerance</a:t>
            </a:r>
            <a:r>
              <a:rPr dirty="0" sz="1000" spc="-5">
                <a:latin typeface="Arial"/>
                <a:cs typeface="Arial"/>
              </a:rPr>
              <a:t>).</a:t>
            </a:r>
            <a:endParaRPr sz="10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409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H</a:t>
            </a:r>
            <a:r>
              <a:rPr dirty="0" sz="1200" spc="-25">
                <a:solidFill>
                  <a:srgbClr val="FA0000"/>
                </a:solidFill>
                <a:latin typeface="Arial"/>
                <a:cs typeface="Arial"/>
              </a:rPr>
              <a:t>o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w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large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does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a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FA0000"/>
                </a:solidFill>
                <a:latin typeface="Arial"/>
                <a:cs typeface="Arial"/>
              </a:rPr>
              <a:t>k</a:t>
            </a:r>
            <a:r>
              <a:rPr dirty="0" sz="1200" spc="-215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-</a:t>
            </a:r>
            <a:r>
              <a:rPr dirty="0" sz="1200" spc="-45">
                <a:solidFill>
                  <a:srgbClr val="FA0000"/>
                </a:solidFill>
                <a:latin typeface="Arial"/>
                <a:cs typeface="Arial"/>
              </a:rPr>
              <a:t>f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ault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tole</a:t>
            </a:r>
            <a:r>
              <a:rPr dirty="0" sz="1200" spc="-20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ant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FA0000"/>
                </a:solidFill>
                <a:latin typeface="Arial"/>
                <a:cs typeface="Arial"/>
              </a:rPr>
              <a:t>g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roup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need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to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be?</a:t>
            </a:r>
            <a:endParaRPr sz="1200">
              <a:latin typeface="Arial"/>
              <a:cs typeface="Arial"/>
            </a:endParaRPr>
          </a:p>
          <a:p>
            <a:pPr algn="just" marL="327660" marR="104775" indent="-168275">
              <a:lnSpc>
                <a:spcPct val="100000"/>
              </a:lnSpc>
              <a:spcBef>
                <a:spcPts val="790"/>
              </a:spcBef>
              <a:buClr>
                <a:srgbClr val="FA0000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With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halting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failures </a:t>
            </a:r>
            <a:r>
              <a:rPr dirty="0" sz="1000" spc="-5">
                <a:latin typeface="Arial"/>
                <a:cs typeface="Arial"/>
              </a:rPr>
              <a:t>(crash/omission/timing failures): </a:t>
            </a:r>
            <a:r>
              <a:rPr dirty="0" sz="1000" spc="-10">
                <a:latin typeface="Arial"/>
                <a:cs typeface="Arial"/>
              </a:rPr>
              <a:t>we </a:t>
            </a:r>
            <a:r>
              <a:rPr dirty="0" sz="1000" spc="-5">
                <a:latin typeface="Arial"/>
                <a:cs typeface="Arial"/>
              </a:rPr>
              <a:t>need a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total of </a:t>
            </a:r>
            <a:r>
              <a:rPr dirty="0" sz="1000" spc="-5" i="1">
                <a:latin typeface="Arial"/>
                <a:cs typeface="Arial"/>
              </a:rPr>
              <a:t>k </a:t>
            </a:r>
            <a:r>
              <a:rPr dirty="0" sz="1000" spc="190">
                <a:latin typeface="Arial"/>
                <a:cs typeface="Arial"/>
              </a:rPr>
              <a:t>+ </a:t>
            </a:r>
            <a:r>
              <a:rPr dirty="0" sz="1000" spc="-5">
                <a:latin typeface="Arial"/>
                <a:cs typeface="Arial"/>
              </a:rPr>
              <a:t>1 members as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no member will produce an incorrect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result, so the result of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one member is good enough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algn="just" marL="327660" marR="316865" indent="-168275">
              <a:lnSpc>
                <a:spcPct val="100000"/>
              </a:lnSpc>
              <a:spcBef>
                <a:spcPts val="585"/>
              </a:spcBef>
              <a:buClr>
                <a:srgbClr val="FA0000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arbit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</a:t>
            </a:r>
            <a:r>
              <a:rPr dirty="0" sz="1000" spc="20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y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35">
                <a:solidFill>
                  <a:srgbClr val="FA0000"/>
                </a:solidFill>
                <a:latin typeface="Arial"/>
                <a:cs typeface="Arial"/>
              </a:rPr>
              <a:t>f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ailures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</a:t>
            </a:r>
            <a:r>
              <a:rPr dirty="0" sz="1000" spc="-5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2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40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members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 </a:t>
            </a:r>
            <a:r>
              <a:rPr dirty="0" sz="1000" spc="-5">
                <a:latin typeface="Arial"/>
                <a:cs typeface="Arial"/>
              </a:rPr>
              <a:t>correct result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 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obtained through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majority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vote.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Font typeface="Arial"/>
              <a:buChar char="►"/>
            </a:pPr>
            <a:endParaRPr sz="105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Important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200">
              <a:latin typeface="Arial"/>
              <a:cs typeface="Arial"/>
            </a:endParaRPr>
          </a:p>
          <a:p>
            <a:pPr marL="327660" indent="-168275">
              <a:lnSpc>
                <a:spcPts val="12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members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identical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All members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commands in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 order</a:t>
            </a:r>
            <a:endParaRPr sz="1000">
              <a:latin typeface="Arial"/>
              <a:cs typeface="Arial"/>
            </a:endParaRPr>
          </a:p>
          <a:p>
            <a:pPr marL="50800" marR="156210">
              <a:lnSpc>
                <a:spcPct val="100000"/>
              </a:lnSpc>
              <a:spcBef>
                <a:spcPts val="595"/>
              </a:spcBef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Result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exactly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thing.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930702" y="716"/>
            <a:ext cx="16109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Consensus in faulty systems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with crash failures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93726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Consensus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1053756"/>
            <a:ext cx="3913504" cy="1281430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Prerequisite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In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fault-tolerant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group,</a:t>
            </a:r>
            <a:r>
              <a:rPr dirty="0" sz="1000" spc="-5">
                <a:latin typeface="Arial"/>
                <a:cs typeface="Arial"/>
              </a:rPr>
              <a:t> 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nonfaulty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executes</a:t>
            </a:r>
            <a:r>
              <a:rPr dirty="0" sz="1000" spc="-5">
                <a:latin typeface="Arial"/>
                <a:cs typeface="Arial"/>
              </a:rPr>
              <a:t> the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 commands,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 </a:t>
            </a:r>
            <a:r>
              <a:rPr dirty="0" sz="1000" spc="-10">
                <a:latin typeface="Arial"/>
                <a:cs typeface="Arial"/>
              </a:rPr>
              <a:t>order,</a:t>
            </a:r>
            <a:r>
              <a:rPr dirty="0" sz="1000" spc="-5">
                <a:latin typeface="Arial"/>
                <a:cs typeface="Arial"/>
              </a:rPr>
              <a:t> 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every</a:t>
            </a:r>
            <a:r>
              <a:rPr dirty="0" sz="1000" spc="-5">
                <a:latin typeface="Arial"/>
                <a:cs typeface="Arial"/>
              </a:rPr>
              <a:t> other </a:t>
            </a:r>
            <a:r>
              <a:rPr dirty="0" sz="1000" spc="-10">
                <a:latin typeface="Arial"/>
                <a:cs typeface="Arial"/>
              </a:rPr>
              <a:t>nonfaulty </a:t>
            </a:r>
            <a:r>
              <a:rPr dirty="0" sz="1000" spc="-5">
                <a:latin typeface="Arial"/>
                <a:cs typeface="Arial"/>
              </a:rPr>
              <a:t> process.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ts val="1410"/>
              </a:lnSpc>
              <a:spcBef>
                <a:spcPts val="680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Reformulation</a:t>
            </a:r>
            <a:endParaRPr sz="1200">
              <a:latin typeface="Arial"/>
              <a:cs typeface="Arial"/>
            </a:endParaRPr>
          </a:p>
          <a:p>
            <a:pPr marL="12700" marR="459105">
              <a:lnSpc>
                <a:spcPts val="1200"/>
              </a:lnSpc>
              <a:spcBef>
                <a:spcPts val="15"/>
              </a:spcBef>
            </a:pPr>
            <a:r>
              <a:rPr dirty="0" sz="1000" spc="-10">
                <a:latin typeface="Arial"/>
                <a:cs typeface="Arial"/>
              </a:rPr>
              <a:t>Nonfaulty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group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members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consensus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command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15">
                <a:latin typeface="Arial"/>
                <a:cs typeface="Arial"/>
              </a:rPr>
              <a:t>execute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next.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876550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Consensus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in faulty systems with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crash failures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20281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Flooding-based</a:t>
            </a:r>
            <a:r>
              <a:rPr dirty="0" spc="-30"/>
              <a:t> </a:t>
            </a:r>
            <a:r>
              <a:rPr dirty="0" spc="15"/>
              <a:t>consensus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63191"/>
            <a:ext cx="3683000" cy="1142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200">
              <a:latin typeface="Arial"/>
              <a:cs typeface="Arial"/>
            </a:endParaRPr>
          </a:p>
          <a:p>
            <a:pPr marL="302260" indent="-168275">
              <a:lnSpc>
                <a:spcPct val="1000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g</a:t>
            </a:r>
            <a:r>
              <a:rPr dirty="0" sz="1000" spc="-5">
                <a:latin typeface="Arial"/>
                <a:cs typeface="Arial"/>
              </a:rPr>
              <a:t>roup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P</a:t>
            </a:r>
            <a:r>
              <a:rPr dirty="0" sz="1000" spc="-60" b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105" i="1">
                <a:latin typeface="メイリオ"/>
                <a:cs typeface="メイリオ"/>
              </a:rPr>
              <a:t>{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5873" sz="1050" spc="97" i="1">
                <a:latin typeface="Arial"/>
                <a:cs typeface="Arial"/>
              </a:rPr>
              <a:t>1</a:t>
            </a:r>
            <a:r>
              <a:rPr dirty="0" sz="1000" spc="105" i="1">
                <a:latin typeface="Arial"/>
                <a:cs typeface="Arial"/>
              </a:rPr>
              <a:t>,...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1904" sz="1050" spc="120" i="1">
                <a:latin typeface="Arial"/>
                <a:cs typeface="Arial"/>
              </a:rPr>
              <a:t>n</a:t>
            </a:r>
            <a:r>
              <a:rPr dirty="0" sz="1000" spc="-105" i="1">
                <a:latin typeface="メイリオ"/>
                <a:cs typeface="メイリオ"/>
              </a:rPr>
              <a:t>}</a:t>
            </a:r>
            <a:endParaRPr sz="1000">
              <a:latin typeface="メイリオ"/>
              <a:cs typeface="メイリオ"/>
            </a:endParaRPr>
          </a:p>
          <a:p>
            <a:pPr marL="30226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Fail-stop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failure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semantics,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i.e.,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reliable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failure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detection</a:t>
            </a:r>
            <a:endParaRPr sz="1000">
              <a:latin typeface="Arial"/>
              <a:cs typeface="Arial"/>
            </a:endParaRPr>
          </a:p>
          <a:p>
            <a:pPr marL="30226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A 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contacts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execute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command</a:t>
            </a:r>
            <a:endParaRPr sz="1000">
              <a:latin typeface="Arial"/>
              <a:cs typeface="Arial"/>
            </a:endParaRPr>
          </a:p>
          <a:p>
            <a:pPr marL="30226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Every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maintains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list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proposed commands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0970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Basic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concepts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12966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Dependability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128" y="438045"/>
            <a:ext cx="3726815" cy="3530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Basics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component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provides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services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clients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6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provide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services,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765624"/>
            <a:ext cx="36683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component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require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services </a:t>
            </a:r>
            <a:r>
              <a:rPr dirty="0" sz="1000" spc="-5">
                <a:latin typeface="Arial"/>
                <a:cs typeface="Arial"/>
              </a:rPr>
              <a:t>from other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components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65404" rIns="0" bIns="0" rtlCol="0" vert="horz">
            <a:spAutoFit/>
          </a:bodyPr>
          <a:lstStyle/>
          <a:p>
            <a:pPr marL="41910">
              <a:lnSpc>
                <a:spcPct val="100000"/>
              </a:lnSpc>
              <a:spcBef>
                <a:spcPts val="515"/>
              </a:spcBef>
            </a:pPr>
            <a:r>
              <a:rPr dirty="0" spc="-5"/>
              <a:t>component </a:t>
            </a:r>
            <a:r>
              <a:rPr dirty="0" spc="-15"/>
              <a:t>may</a:t>
            </a:r>
            <a:r>
              <a:rPr dirty="0" spc="-5"/>
              <a:t> </a:t>
            </a:r>
            <a:r>
              <a:rPr dirty="0" spc="-5">
                <a:solidFill>
                  <a:srgbClr val="FA0000"/>
                </a:solidFill>
              </a:rPr>
              <a:t>depend</a:t>
            </a:r>
            <a:r>
              <a:rPr dirty="0">
                <a:solidFill>
                  <a:srgbClr val="FA0000"/>
                </a:solidFill>
              </a:rPr>
              <a:t> </a:t>
            </a:r>
            <a:r>
              <a:rPr dirty="0" spc="-5"/>
              <a:t>on some other</a:t>
            </a:r>
            <a:r>
              <a:rPr dirty="0"/>
              <a:t> </a:t>
            </a:r>
            <a:r>
              <a:rPr dirty="0" spc="-5"/>
              <a:t>component.</a:t>
            </a:r>
          </a:p>
          <a:p>
            <a:pPr marL="41910">
              <a:lnSpc>
                <a:spcPct val="100000"/>
              </a:lnSpc>
              <a:spcBef>
                <a:spcPts val="495"/>
              </a:spcBef>
            </a:pPr>
            <a:r>
              <a:rPr dirty="0" sz="1200" spc="-5">
                <a:solidFill>
                  <a:srgbClr val="3333B2"/>
                </a:solidFill>
              </a:rPr>
              <a:t>Specifically</a:t>
            </a:r>
            <a:endParaRPr sz="1200"/>
          </a:p>
          <a:p>
            <a:pPr marL="41910" marR="30480" indent="-4445">
              <a:lnSpc>
                <a:spcPct val="100000"/>
              </a:lnSpc>
              <a:spcBef>
                <a:spcPts val="180"/>
              </a:spcBef>
            </a:pPr>
            <a:r>
              <a:rPr dirty="0" spc="-5"/>
              <a:t>A component </a:t>
            </a:r>
            <a:r>
              <a:rPr dirty="0" spc="-5" i="1">
                <a:latin typeface="Arial"/>
                <a:cs typeface="Arial"/>
              </a:rPr>
              <a:t>C</a:t>
            </a:r>
            <a:r>
              <a:rPr dirty="0" spc="60" i="1">
                <a:latin typeface="Arial"/>
                <a:cs typeface="Arial"/>
              </a:rPr>
              <a:t> </a:t>
            </a:r>
            <a:r>
              <a:rPr dirty="0" spc="-5"/>
              <a:t>depends on</a:t>
            </a:r>
            <a:r>
              <a:rPr dirty="0"/>
              <a:t> </a:t>
            </a:r>
            <a:r>
              <a:rPr dirty="0" spc="-5" i="1">
                <a:latin typeface="Arial"/>
                <a:cs typeface="Arial"/>
              </a:rPr>
              <a:t>C</a:t>
            </a:r>
            <a:r>
              <a:rPr dirty="0" baseline="27777" sz="1050" spc="-7" i="1">
                <a:latin typeface="メイリオ"/>
                <a:cs typeface="メイリオ"/>
              </a:rPr>
              <a:t>∗</a:t>
            </a:r>
            <a:r>
              <a:rPr dirty="0" baseline="27777" sz="1050" spc="127" i="1">
                <a:latin typeface="メイリオ"/>
                <a:cs typeface="メイリオ"/>
              </a:rPr>
              <a:t> </a:t>
            </a:r>
            <a:r>
              <a:rPr dirty="0" sz="1000" spc="-5"/>
              <a:t>if</a:t>
            </a:r>
            <a:r>
              <a:rPr dirty="0" sz="1000"/>
              <a:t> </a:t>
            </a:r>
            <a:r>
              <a:rPr dirty="0" sz="1000" spc="-5"/>
              <a:t>the </a:t>
            </a:r>
            <a:r>
              <a:rPr dirty="0" sz="1000" spc="-5">
                <a:solidFill>
                  <a:srgbClr val="0000FA"/>
                </a:solidFill>
              </a:rPr>
              <a:t>correctness </a:t>
            </a:r>
            <a:r>
              <a:rPr dirty="0" sz="1000" spc="-5"/>
              <a:t>of</a:t>
            </a:r>
            <a:r>
              <a:rPr dirty="0" sz="1000"/>
              <a:t> </a:t>
            </a:r>
            <a:r>
              <a:rPr dirty="0" sz="1000" i="1">
                <a:latin typeface="Arial"/>
                <a:cs typeface="Arial"/>
              </a:rPr>
              <a:t>C</a:t>
            </a:r>
            <a:r>
              <a:rPr dirty="0" sz="1000"/>
              <a:t>’s</a:t>
            </a:r>
            <a:r>
              <a:rPr dirty="0" sz="1000" spc="-5"/>
              <a:t> behavior </a:t>
            </a:r>
            <a:r>
              <a:rPr dirty="0" sz="1000" spc="-260"/>
              <a:t> </a:t>
            </a:r>
            <a:r>
              <a:rPr dirty="0" sz="1000" spc="-5"/>
              <a:t>depends on the</a:t>
            </a:r>
            <a:r>
              <a:rPr dirty="0" sz="1000"/>
              <a:t> </a:t>
            </a:r>
            <a:r>
              <a:rPr dirty="0" sz="1000" spc="-5"/>
              <a:t>correctness of</a:t>
            </a:r>
            <a:r>
              <a:rPr dirty="0" sz="1000"/>
              <a:t> 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baseline="27777" sz="1050" spc="-7" i="1">
                <a:latin typeface="メイリオ"/>
                <a:cs typeface="メイリオ"/>
              </a:rPr>
              <a:t>∗</a:t>
            </a:r>
            <a:r>
              <a:rPr dirty="0" sz="1000" spc="-5"/>
              <a:t>’s </a:t>
            </a:r>
            <a:r>
              <a:rPr dirty="0" sz="1000" spc="-10"/>
              <a:t>behavior.</a:t>
            </a:r>
            <a:r>
              <a:rPr dirty="0" sz="1000" spc="65"/>
              <a:t> </a:t>
            </a:r>
            <a:r>
              <a:rPr dirty="0" sz="1000" spc="-5"/>
              <a:t>(Components are </a:t>
            </a:r>
            <a:r>
              <a:rPr dirty="0" sz="1000"/>
              <a:t> </a:t>
            </a:r>
            <a:r>
              <a:rPr dirty="0" sz="1000" spc="-5"/>
              <a:t>processes</a:t>
            </a:r>
            <a:r>
              <a:rPr dirty="0" sz="1000" spc="-10"/>
              <a:t> </a:t>
            </a:r>
            <a:r>
              <a:rPr dirty="0" sz="1000" spc="-5"/>
              <a:t>or channels.)</a:t>
            </a:r>
            <a:endParaRPr sz="1000">
              <a:latin typeface="メイリオ"/>
              <a:cs typeface="メイリオ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876550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Consensus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in faulty systems with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crash failures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20281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Flooding-based</a:t>
            </a:r>
            <a:r>
              <a:rPr dirty="0" spc="-30"/>
              <a:t> </a:t>
            </a:r>
            <a:r>
              <a:rPr dirty="0" spc="15"/>
              <a:t>consensus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894" y="463191"/>
            <a:ext cx="3708400" cy="15163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2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g</a:t>
            </a:r>
            <a:r>
              <a:rPr dirty="0" sz="1000" spc="-5">
                <a:latin typeface="Arial"/>
                <a:cs typeface="Arial"/>
              </a:rPr>
              <a:t>roup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P</a:t>
            </a:r>
            <a:r>
              <a:rPr dirty="0" sz="1000" spc="-60" b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105" i="1">
                <a:latin typeface="メイリオ"/>
                <a:cs typeface="メイリオ"/>
              </a:rPr>
              <a:t>{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5873" sz="1050" spc="97" i="1">
                <a:latin typeface="Arial"/>
                <a:cs typeface="Arial"/>
              </a:rPr>
              <a:t>1</a:t>
            </a:r>
            <a:r>
              <a:rPr dirty="0" sz="1000" spc="105" i="1">
                <a:latin typeface="Arial"/>
                <a:cs typeface="Arial"/>
              </a:rPr>
              <a:t>,...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1904" sz="1050" spc="120" i="1">
                <a:latin typeface="Arial"/>
                <a:cs typeface="Arial"/>
              </a:rPr>
              <a:t>n</a:t>
            </a:r>
            <a:r>
              <a:rPr dirty="0" sz="1000" spc="-105" i="1">
                <a:latin typeface="メイリオ"/>
                <a:cs typeface="メイリオ"/>
              </a:rPr>
              <a:t>}</a:t>
            </a:r>
            <a:endParaRPr sz="1000">
              <a:latin typeface="メイリオ"/>
              <a:cs typeface="メイリオ"/>
            </a:endParaRPr>
          </a:p>
          <a:p>
            <a:pPr marL="31496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Fail-stop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failure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semantics,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i.e.,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reliable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failure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detection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A 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contacts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execute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command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Every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maintains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list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proposed commands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algorithm (based on rounds)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52100" y="2129925"/>
            <a:ext cx="5143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10" b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4192" y="2054407"/>
            <a:ext cx="36239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1.</a:t>
            </a:r>
            <a:r>
              <a:rPr dirty="0" sz="1000" spc="2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round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r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9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multicasts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known</a:t>
            </a:r>
            <a:r>
              <a:rPr dirty="0" sz="1000" spc="-5">
                <a:latin typeface="Arial"/>
                <a:cs typeface="Arial"/>
              </a:rPr>
              <a:t> set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commands </a:t>
            </a:r>
            <a:r>
              <a:rPr dirty="0" sz="1000" spc="5" b="1">
                <a:latin typeface="Arial"/>
                <a:cs typeface="Arial"/>
              </a:rPr>
              <a:t>C</a:t>
            </a:r>
            <a:r>
              <a:rPr dirty="0" baseline="27777" sz="1050" spc="7" b="1">
                <a:latin typeface="Arial"/>
                <a:cs typeface="Arial"/>
              </a:rPr>
              <a:t>r</a:t>
            </a:r>
            <a:r>
              <a:rPr dirty="0" baseline="27777" sz="1050" spc="202" b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1492" y="2130342"/>
            <a:ext cx="3712845" cy="481330"/>
          </a:xfrm>
          <a:prstGeom prst="rect">
            <a:avLst/>
          </a:prstGeom>
        </p:spPr>
        <p:txBody>
          <a:bodyPr wrap="square" lIns="0" tIns="87630" rIns="0" bIns="0" rtlCol="0" vert="horz">
            <a:spAutoFit/>
          </a:bodyPr>
          <a:lstStyle/>
          <a:p>
            <a:pPr marL="225425">
              <a:lnSpc>
                <a:spcPct val="100000"/>
              </a:lnSpc>
              <a:spcBef>
                <a:spcPts val="690"/>
              </a:spcBef>
            </a:pPr>
            <a:r>
              <a:rPr dirty="0" sz="1000" spc="-5">
                <a:latin typeface="Arial"/>
                <a:cs typeface="Arial"/>
              </a:rPr>
              <a:t>others</a:t>
            </a:r>
            <a:endParaRPr sz="10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595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2.</a:t>
            </a:r>
            <a:r>
              <a:rPr dirty="0" sz="1000" spc="2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end of </a:t>
            </a:r>
            <a:r>
              <a:rPr dirty="0" sz="1000" spc="-5" i="1">
                <a:latin typeface="Arial"/>
                <a:cs typeface="Arial"/>
              </a:rPr>
              <a:t>r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3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merges all received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commands into a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80427" y="2663732"/>
            <a:ext cx="5143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10" b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8995" y="2585814"/>
            <a:ext cx="6356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Arial"/>
                <a:cs typeface="Arial"/>
              </a:rPr>
              <a:t>new</a:t>
            </a:r>
            <a:r>
              <a:rPr dirty="0" sz="1000" spc="-45">
                <a:latin typeface="Arial"/>
                <a:cs typeface="Arial"/>
              </a:rPr>
              <a:t> </a:t>
            </a:r>
            <a:r>
              <a:rPr dirty="0" sz="1000" spc="45" b="1">
                <a:latin typeface="Arial"/>
                <a:cs typeface="Arial"/>
              </a:rPr>
              <a:t>C</a:t>
            </a:r>
            <a:r>
              <a:rPr dirty="0" baseline="31746" sz="1050" spc="67" b="1">
                <a:latin typeface="Arial"/>
                <a:cs typeface="Arial"/>
              </a:rPr>
              <a:t>r</a:t>
            </a:r>
            <a:r>
              <a:rPr dirty="0" baseline="31746" sz="1050" spc="67">
                <a:latin typeface="Arial"/>
                <a:cs typeface="Arial"/>
              </a:rPr>
              <a:t>+</a:t>
            </a:r>
            <a:r>
              <a:rPr dirty="0" baseline="31746" sz="1050" spc="67" b="1">
                <a:latin typeface="Arial"/>
                <a:cs typeface="Arial"/>
              </a:rPr>
              <a:t>1</a:t>
            </a:r>
            <a:r>
              <a:rPr dirty="0" sz="1000" spc="4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4192" y="2813563"/>
            <a:ext cx="34048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3.</a:t>
            </a:r>
            <a:r>
              <a:rPr dirty="0" sz="1000" spc="2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Next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command </a:t>
            </a:r>
            <a:r>
              <a:rPr dirty="0" sz="1000" i="1">
                <a:latin typeface="Arial"/>
                <a:cs typeface="Arial"/>
              </a:rPr>
              <a:t>cmd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3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selected through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globally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shared,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33561" y="3022418"/>
            <a:ext cx="4635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5" i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833916" y="2945545"/>
            <a:ext cx="18732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5" b="1">
                <a:latin typeface="Arial"/>
                <a:cs typeface="Arial"/>
              </a:rPr>
              <a:t>r</a:t>
            </a:r>
            <a:r>
              <a:rPr dirty="0" sz="700" spc="165">
                <a:latin typeface="Arial"/>
                <a:cs typeface="Arial"/>
              </a:rPr>
              <a:t>+</a:t>
            </a:r>
            <a:r>
              <a:rPr dirty="0" sz="700" spc="20" b="1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833916" y="3043309"/>
            <a:ext cx="5143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10" b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24395" y="2965391"/>
            <a:ext cx="24872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390140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dete</a:t>
            </a:r>
            <a:r>
              <a:rPr dirty="0" sz="1000" spc="15">
                <a:solidFill>
                  <a:srgbClr val="0000FA"/>
                </a:solidFill>
                <a:latin typeface="Arial"/>
                <a:cs typeface="Arial"/>
              </a:rPr>
              <a:t>r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ministic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function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cmd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←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select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b="1">
                <a:latin typeface="Arial"/>
                <a:cs typeface="Arial"/>
              </a:rPr>
              <a:t>C</a:t>
            </a:r>
            <a:r>
              <a:rPr dirty="0" sz="1000" b="1">
                <a:latin typeface="Arial"/>
                <a:cs typeface="Arial"/>
              </a:rPr>
              <a:t>	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876550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Consensus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in faulty systems with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crash failures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302514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Flooding-based</a:t>
            </a:r>
            <a:r>
              <a:rPr dirty="0" spc="-5"/>
              <a:t> </a:t>
            </a:r>
            <a:r>
              <a:rPr dirty="0" spc="15"/>
              <a:t>consensus:</a:t>
            </a:r>
            <a:r>
              <a:rPr dirty="0" spc="90"/>
              <a:t> </a:t>
            </a:r>
            <a:r>
              <a:rPr dirty="0" spc="15"/>
              <a:t>Example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1280773" y="663488"/>
            <a:ext cx="2216150" cy="940435"/>
            <a:chOff x="1280773" y="663488"/>
            <a:chExt cx="2216150" cy="940435"/>
          </a:xfrm>
        </p:grpSpPr>
        <p:sp>
          <p:nvSpPr>
            <p:cNvPr id="5" name="object 5"/>
            <p:cNvSpPr/>
            <p:nvPr/>
          </p:nvSpPr>
          <p:spPr>
            <a:xfrm>
              <a:off x="1285218" y="984135"/>
              <a:ext cx="1748155" cy="598170"/>
            </a:xfrm>
            <a:custGeom>
              <a:avLst/>
              <a:gdLst/>
              <a:ahLst/>
              <a:cxnLst/>
              <a:rect l="l" t="t" r="r" b="b"/>
              <a:pathLst>
                <a:path w="1748155" h="598169">
                  <a:moveTo>
                    <a:pt x="0" y="597607"/>
                  </a:moveTo>
                  <a:lnTo>
                    <a:pt x="1748001" y="597607"/>
                  </a:lnTo>
                </a:path>
                <a:path w="1748155" h="598169">
                  <a:moveTo>
                    <a:pt x="0" y="298803"/>
                  </a:moveTo>
                  <a:lnTo>
                    <a:pt x="1748001" y="298803"/>
                  </a:lnTo>
                </a:path>
                <a:path w="1748155" h="598169">
                  <a:moveTo>
                    <a:pt x="0" y="0"/>
                  </a:moveTo>
                  <a:lnTo>
                    <a:pt x="851590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285218" y="685331"/>
              <a:ext cx="271780" cy="0"/>
            </a:xfrm>
            <a:custGeom>
              <a:avLst/>
              <a:gdLst/>
              <a:ahLst/>
              <a:cxnLst/>
              <a:rect l="l" t="t" r="r" b="b"/>
              <a:pathLst>
                <a:path w="271780" h="0">
                  <a:moveTo>
                    <a:pt x="0" y="0"/>
                  </a:moveTo>
                  <a:lnTo>
                    <a:pt x="271499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540335" y="66348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226450" y="984135"/>
              <a:ext cx="1242695" cy="0"/>
            </a:xfrm>
            <a:custGeom>
              <a:avLst/>
              <a:gdLst/>
              <a:ahLst/>
              <a:cxnLst/>
              <a:rect l="l" t="t" r="r" b="b"/>
              <a:pathLst>
                <a:path w="1242695" h="0">
                  <a:moveTo>
                    <a:pt x="0" y="0"/>
                  </a:moveTo>
                  <a:lnTo>
                    <a:pt x="1242609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452677" y="96229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122861" y="1282938"/>
              <a:ext cx="346710" cy="0"/>
            </a:xfrm>
            <a:custGeom>
              <a:avLst/>
              <a:gdLst/>
              <a:ahLst/>
              <a:cxnLst/>
              <a:rect l="l" t="t" r="r" b="b"/>
              <a:pathLst>
                <a:path w="346710" h="0">
                  <a:moveTo>
                    <a:pt x="0" y="0"/>
                  </a:moveTo>
                  <a:lnTo>
                    <a:pt x="346198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452677" y="126109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122861" y="1581742"/>
              <a:ext cx="346710" cy="0"/>
            </a:xfrm>
            <a:custGeom>
              <a:avLst/>
              <a:gdLst/>
              <a:ahLst/>
              <a:cxnLst/>
              <a:rect l="l" t="t" r="r" b="b"/>
              <a:pathLst>
                <a:path w="346710" h="0">
                  <a:moveTo>
                    <a:pt x="0" y="0"/>
                  </a:moveTo>
                  <a:lnTo>
                    <a:pt x="346198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452677" y="155989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1107776" y="1490314"/>
            <a:ext cx="17145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800" spc="-25" i="1">
                <a:latin typeface="Times New Roman"/>
                <a:cs typeface="Times New Roman"/>
              </a:rPr>
              <a:t>P</a:t>
            </a:r>
            <a:r>
              <a:rPr dirty="0" baseline="-13888" sz="900" spc="-37">
                <a:latin typeface="Times New Roman"/>
                <a:cs typeface="Times New Roman"/>
              </a:rPr>
              <a:t>4</a:t>
            </a:r>
            <a:endParaRPr baseline="-13888" sz="9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07776" y="1191708"/>
            <a:ext cx="17145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800" spc="-25" i="1">
                <a:latin typeface="Times New Roman"/>
                <a:cs typeface="Times New Roman"/>
              </a:rPr>
              <a:t>P</a:t>
            </a:r>
            <a:r>
              <a:rPr dirty="0" baseline="-13888" sz="900" spc="-37">
                <a:latin typeface="Times New Roman"/>
                <a:cs typeface="Times New Roman"/>
              </a:rPr>
              <a:t>3</a:t>
            </a:r>
            <a:endParaRPr baseline="-13888" sz="9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95076" y="593918"/>
            <a:ext cx="196850" cy="450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25"/>
              </a:spcBef>
            </a:pPr>
            <a:r>
              <a:rPr dirty="0" sz="800" spc="-25" i="1">
                <a:latin typeface="Times New Roman"/>
                <a:cs typeface="Times New Roman"/>
              </a:rPr>
              <a:t>P</a:t>
            </a:r>
            <a:r>
              <a:rPr dirty="0" baseline="-13888" sz="900" spc="-37">
                <a:latin typeface="Times New Roman"/>
                <a:cs typeface="Times New Roman"/>
              </a:rPr>
              <a:t>1</a:t>
            </a:r>
            <a:endParaRPr baseline="-13888"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5"/>
              </a:spcBef>
            </a:pPr>
            <a:r>
              <a:rPr dirty="0" sz="800" spc="-25" i="1">
                <a:latin typeface="Times New Roman"/>
                <a:cs typeface="Times New Roman"/>
              </a:rPr>
              <a:t>P</a:t>
            </a:r>
            <a:r>
              <a:rPr dirty="0" baseline="-13888" sz="900" spc="-37">
                <a:latin typeface="Times New Roman"/>
                <a:cs typeface="Times New Roman"/>
              </a:rPr>
              <a:t>2</a:t>
            </a:r>
            <a:endParaRPr baseline="-13888" sz="900">
              <a:latin typeface="Times New Roman"/>
              <a:cs typeface="Times New Roman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1432397" y="566318"/>
            <a:ext cx="796290" cy="1017905"/>
            <a:chOff x="1432397" y="566318"/>
            <a:chExt cx="796290" cy="1017905"/>
          </a:xfrm>
        </p:grpSpPr>
        <p:sp>
          <p:nvSpPr>
            <p:cNvPr id="18" name="object 18"/>
            <p:cNvSpPr/>
            <p:nvPr/>
          </p:nvSpPr>
          <p:spPr>
            <a:xfrm>
              <a:off x="1452026" y="571715"/>
              <a:ext cx="243204" cy="212090"/>
            </a:xfrm>
            <a:custGeom>
              <a:avLst/>
              <a:gdLst/>
              <a:ahLst/>
              <a:cxnLst/>
              <a:rect l="l" t="t" r="r" b="b"/>
              <a:pathLst>
                <a:path w="243205" h="212090">
                  <a:moveTo>
                    <a:pt x="131995" y="0"/>
                  </a:moveTo>
                  <a:lnTo>
                    <a:pt x="115065" y="67100"/>
                  </a:lnTo>
                  <a:lnTo>
                    <a:pt x="73550" y="43964"/>
                  </a:lnTo>
                  <a:lnTo>
                    <a:pt x="89126" y="88865"/>
                  </a:lnTo>
                  <a:lnTo>
                    <a:pt x="0" y="90341"/>
                  </a:lnTo>
                  <a:lnTo>
                    <a:pt x="83246" y="122211"/>
                  </a:lnTo>
                  <a:lnTo>
                    <a:pt x="44782" y="163967"/>
                  </a:lnTo>
                  <a:lnTo>
                    <a:pt x="100177" y="151534"/>
                  </a:lnTo>
                  <a:lnTo>
                    <a:pt x="96365" y="211506"/>
                  </a:lnTo>
                  <a:lnTo>
                    <a:pt x="131995" y="163116"/>
                  </a:lnTo>
                  <a:lnTo>
                    <a:pt x="164893" y="204002"/>
                  </a:lnTo>
                  <a:lnTo>
                    <a:pt x="163813" y="151534"/>
                  </a:lnTo>
                  <a:lnTo>
                    <a:pt x="242677" y="177517"/>
                  </a:lnTo>
                  <a:lnTo>
                    <a:pt x="180744" y="122211"/>
                  </a:lnTo>
                  <a:lnTo>
                    <a:pt x="211698" y="99562"/>
                  </a:lnTo>
                  <a:lnTo>
                    <a:pt x="174864" y="88865"/>
                  </a:lnTo>
                  <a:lnTo>
                    <a:pt x="212291" y="17923"/>
                  </a:lnTo>
                  <a:lnTo>
                    <a:pt x="148925" y="67100"/>
                  </a:lnTo>
                  <a:lnTo>
                    <a:pt x="131995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452026" y="571715"/>
              <a:ext cx="243204" cy="212090"/>
            </a:xfrm>
            <a:custGeom>
              <a:avLst/>
              <a:gdLst/>
              <a:ahLst/>
              <a:cxnLst/>
              <a:rect l="l" t="t" r="r" b="b"/>
              <a:pathLst>
                <a:path w="243205" h="212090">
                  <a:moveTo>
                    <a:pt x="131995" y="0"/>
                  </a:moveTo>
                  <a:lnTo>
                    <a:pt x="115065" y="67100"/>
                  </a:lnTo>
                  <a:lnTo>
                    <a:pt x="73550" y="43964"/>
                  </a:lnTo>
                  <a:lnTo>
                    <a:pt x="89126" y="88865"/>
                  </a:lnTo>
                  <a:lnTo>
                    <a:pt x="0" y="90341"/>
                  </a:lnTo>
                  <a:lnTo>
                    <a:pt x="83246" y="122211"/>
                  </a:lnTo>
                  <a:lnTo>
                    <a:pt x="44782" y="163967"/>
                  </a:lnTo>
                  <a:lnTo>
                    <a:pt x="100177" y="151534"/>
                  </a:lnTo>
                  <a:lnTo>
                    <a:pt x="96365" y="211506"/>
                  </a:lnTo>
                  <a:lnTo>
                    <a:pt x="131995" y="163116"/>
                  </a:lnTo>
                  <a:lnTo>
                    <a:pt x="164893" y="204002"/>
                  </a:lnTo>
                  <a:lnTo>
                    <a:pt x="163813" y="151534"/>
                  </a:lnTo>
                  <a:lnTo>
                    <a:pt x="242677" y="177517"/>
                  </a:lnTo>
                  <a:lnTo>
                    <a:pt x="180744" y="122211"/>
                  </a:lnTo>
                  <a:lnTo>
                    <a:pt x="211698" y="99562"/>
                  </a:lnTo>
                  <a:lnTo>
                    <a:pt x="174864" y="88865"/>
                  </a:lnTo>
                  <a:lnTo>
                    <a:pt x="212291" y="17923"/>
                  </a:lnTo>
                  <a:lnTo>
                    <a:pt x="148925" y="67100"/>
                  </a:lnTo>
                  <a:lnTo>
                    <a:pt x="131995" y="0"/>
                  </a:lnTo>
                  <a:close/>
                </a:path>
              </a:pathLst>
            </a:custGeom>
            <a:ln w="105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434619" y="685331"/>
              <a:ext cx="111760" cy="279400"/>
            </a:xfrm>
            <a:custGeom>
              <a:avLst/>
              <a:gdLst/>
              <a:ahLst/>
              <a:cxnLst/>
              <a:rect l="l" t="t" r="r" b="b"/>
              <a:pathLst>
                <a:path w="111759" h="279400">
                  <a:moveTo>
                    <a:pt x="0" y="0"/>
                  </a:moveTo>
                  <a:lnTo>
                    <a:pt x="1745" y="4363"/>
                  </a:lnTo>
                  <a:lnTo>
                    <a:pt x="13961" y="34904"/>
                  </a:lnTo>
                  <a:lnTo>
                    <a:pt x="47120" y="117802"/>
                  </a:lnTo>
                  <a:lnTo>
                    <a:pt x="111692" y="279236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525962" y="946565"/>
              <a:ext cx="31750" cy="38100"/>
            </a:xfrm>
            <a:custGeom>
              <a:avLst/>
              <a:gdLst/>
              <a:ahLst/>
              <a:cxnLst/>
              <a:rect l="l" t="t" r="r" b="b"/>
              <a:pathLst>
                <a:path w="31750" h="38100">
                  <a:moveTo>
                    <a:pt x="31308" y="0"/>
                  </a:moveTo>
                  <a:lnTo>
                    <a:pt x="20350" y="18002"/>
                  </a:lnTo>
                  <a:lnTo>
                    <a:pt x="0" y="12522"/>
                  </a:lnTo>
                  <a:lnTo>
                    <a:pt x="28177" y="37569"/>
                  </a:lnTo>
                  <a:lnTo>
                    <a:pt x="3130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434619" y="734621"/>
              <a:ext cx="399415" cy="249554"/>
            </a:xfrm>
            <a:custGeom>
              <a:avLst/>
              <a:gdLst/>
              <a:ahLst/>
              <a:cxnLst/>
              <a:rect l="l" t="t" r="r" b="b"/>
              <a:pathLst>
                <a:path w="399414" h="249555">
                  <a:moveTo>
                    <a:pt x="0" y="249513"/>
                  </a:moveTo>
                  <a:lnTo>
                    <a:pt x="6237" y="245614"/>
                  </a:lnTo>
                  <a:lnTo>
                    <a:pt x="49902" y="218324"/>
                  </a:lnTo>
                  <a:lnTo>
                    <a:pt x="168422" y="144249"/>
                  </a:lnTo>
                  <a:lnTo>
                    <a:pt x="399223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820232" y="710858"/>
              <a:ext cx="29209" cy="46990"/>
            </a:xfrm>
            <a:custGeom>
              <a:avLst/>
              <a:gdLst/>
              <a:ahLst/>
              <a:cxnLst/>
              <a:rect l="l" t="t" r="r" b="b"/>
              <a:pathLst>
                <a:path w="29210" h="46990">
                  <a:moveTo>
                    <a:pt x="29007" y="46411"/>
                  </a:moveTo>
                  <a:lnTo>
                    <a:pt x="0" y="0"/>
                  </a:lnTo>
                </a:path>
              </a:pathLst>
            </a:custGeom>
            <a:ln w="42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434619" y="984135"/>
              <a:ext cx="401320" cy="287020"/>
            </a:xfrm>
            <a:custGeom>
              <a:avLst/>
              <a:gdLst/>
              <a:ahLst/>
              <a:cxnLst/>
              <a:rect l="l" t="t" r="r" b="b"/>
              <a:pathLst>
                <a:path w="401319" h="287019">
                  <a:moveTo>
                    <a:pt x="0" y="0"/>
                  </a:moveTo>
                  <a:lnTo>
                    <a:pt x="6268" y="4477"/>
                  </a:lnTo>
                  <a:lnTo>
                    <a:pt x="50149" y="35821"/>
                  </a:lnTo>
                  <a:lnTo>
                    <a:pt x="169255" y="120897"/>
                  </a:lnTo>
                  <a:lnTo>
                    <a:pt x="401197" y="286571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815756" y="1249667"/>
              <a:ext cx="37465" cy="33655"/>
            </a:xfrm>
            <a:custGeom>
              <a:avLst/>
              <a:gdLst/>
              <a:ahLst/>
              <a:cxnLst/>
              <a:rect l="l" t="t" r="r" b="b"/>
              <a:pathLst>
                <a:path w="37464" h="33655">
                  <a:moveTo>
                    <a:pt x="19571" y="0"/>
                  </a:moveTo>
                  <a:lnTo>
                    <a:pt x="20061" y="21039"/>
                  </a:lnTo>
                  <a:lnTo>
                    <a:pt x="0" y="27400"/>
                  </a:lnTo>
                  <a:lnTo>
                    <a:pt x="37186" y="33271"/>
                  </a:lnTo>
                  <a:lnTo>
                    <a:pt x="195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434619" y="984135"/>
              <a:ext cx="347980" cy="579755"/>
            </a:xfrm>
            <a:custGeom>
              <a:avLst/>
              <a:gdLst/>
              <a:ahLst/>
              <a:cxnLst/>
              <a:rect l="l" t="t" r="r" b="b"/>
              <a:pathLst>
                <a:path w="347980" h="579755">
                  <a:moveTo>
                    <a:pt x="0" y="0"/>
                  </a:moveTo>
                  <a:lnTo>
                    <a:pt x="5432" y="9054"/>
                  </a:lnTo>
                  <a:lnTo>
                    <a:pt x="43463" y="72439"/>
                  </a:lnTo>
                  <a:lnTo>
                    <a:pt x="146690" y="244484"/>
                  </a:lnTo>
                  <a:lnTo>
                    <a:pt x="347710" y="579518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761346" y="1544116"/>
              <a:ext cx="32384" cy="38100"/>
            </a:xfrm>
            <a:custGeom>
              <a:avLst/>
              <a:gdLst/>
              <a:ahLst/>
              <a:cxnLst/>
              <a:rect l="l" t="t" r="r" b="b"/>
              <a:pathLst>
                <a:path w="32385" h="38100">
                  <a:moveTo>
                    <a:pt x="28942" y="0"/>
                  </a:moveTo>
                  <a:lnTo>
                    <a:pt x="20983" y="19536"/>
                  </a:lnTo>
                  <a:lnTo>
                    <a:pt x="0" y="17365"/>
                  </a:lnTo>
                  <a:lnTo>
                    <a:pt x="31836" y="37625"/>
                  </a:lnTo>
                  <a:lnTo>
                    <a:pt x="2894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434619" y="768327"/>
              <a:ext cx="257810" cy="514984"/>
            </a:xfrm>
            <a:custGeom>
              <a:avLst/>
              <a:gdLst/>
              <a:ahLst/>
              <a:cxnLst/>
              <a:rect l="l" t="t" r="r" b="b"/>
              <a:pathLst>
                <a:path w="257810" h="514984">
                  <a:moveTo>
                    <a:pt x="0" y="514611"/>
                  </a:moveTo>
                  <a:lnTo>
                    <a:pt x="4020" y="506570"/>
                  </a:lnTo>
                  <a:lnTo>
                    <a:pt x="32163" y="450285"/>
                  </a:lnTo>
                  <a:lnTo>
                    <a:pt x="108551" y="297509"/>
                  </a:lnTo>
                  <a:lnTo>
                    <a:pt x="257306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667974" y="755177"/>
              <a:ext cx="48895" cy="24765"/>
            </a:xfrm>
            <a:custGeom>
              <a:avLst/>
              <a:gdLst/>
              <a:ahLst/>
              <a:cxnLst/>
              <a:rect l="l" t="t" r="r" b="b"/>
              <a:pathLst>
                <a:path w="48894" h="24765">
                  <a:moveTo>
                    <a:pt x="48843" y="24421"/>
                  </a:moveTo>
                  <a:lnTo>
                    <a:pt x="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434619" y="997603"/>
              <a:ext cx="342900" cy="285750"/>
            </a:xfrm>
            <a:custGeom>
              <a:avLst/>
              <a:gdLst/>
              <a:ahLst/>
              <a:cxnLst/>
              <a:rect l="l" t="t" r="r" b="b"/>
              <a:pathLst>
                <a:path w="342900" h="285750">
                  <a:moveTo>
                    <a:pt x="0" y="285335"/>
                  </a:moveTo>
                  <a:lnTo>
                    <a:pt x="5350" y="280876"/>
                  </a:lnTo>
                  <a:lnTo>
                    <a:pt x="42800" y="249668"/>
                  </a:lnTo>
                  <a:lnTo>
                    <a:pt x="144450" y="164959"/>
                  </a:lnTo>
                  <a:lnTo>
                    <a:pt x="342402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756550" y="984135"/>
              <a:ext cx="36830" cy="34925"/>
            </a:xfrm>
            <a:custGeom>
              <a:avLst/>
              <a:gdLst/>
              <a:ahLst/>
              <a:cxnLst/>
              <a:rect l="l" t="t" r="r" b="b"/>
              <a:pathLst>
                <a:path w="36830" h="34925">
                  <a:moveTo>
                    <a:pt x="0" y="8620"/>
                  </a:moveTo>
                  <a:lnTo>
                    <a:pt x="20471" y="13468"/>
                  </a:lnTo>
                  <a:lnTo>
                    <a:pt x="21549" y="34479"/>
                  </a:lnTo>
                  <a:lnTo>
                    <a:pt x="36633" y="0"/>
                  </a:lnTo>
                  <a:lnTo>
                    <a:pt x="0" y="862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434619" y="1282938"/>
              <a:ext cx="401320" cy="287020"/>
            </a:xfrm>
            <a:custGeom>
              <a:avLst/>
              <a:gdLst/>
              <a:ahLst/>
              <a:cxnLst/>
              <a:rect l="l" t="t" r="r" b="b"/>
              <a:pathLst>
                <a:path w="401319" h="287019">
                  <a:moveTo>
                    <a:pt x="0" y="0"/>
                  </a:moveTo>
                  <a:lnTo>
                    <a:pt x="6268" y="4477"/>
                  </a:lnTo>
                  <a:lnTo>
                    <a:pt x="50149" y="35821"/>
                  </a:lnTo>
                  <a:lnTo>
                    <a:pt x="169255" y="120897"/>
                  </a:lnTo>
                  <a:lnTo>
                    <a:pt x="401197" y="286571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815756" y="1548470"/>
              <a:ext cx="37465" cy="33655"/>
            </a:xfrm>
            <a:custGeom>
              <a:avLst/>
              <a:gdLst/>
              <a:ahLst/>
              <a:cxnLst/>
              <a:rect l="l" t="t" r="r" b="b"/>
              <a:pathLst>
                <a:path w="37464" h="33655">
                  <a:moveTo>
                    <a:pt x="19571" y="0"/>
                  </a:moveTo>
                  <a:lnTo>
                    <a:pt x="20061" y="21039"/>
                  </a:lnTo>
                  <a:lnTo>
                    <a:pt x="0" y="27400"/>
                  </a:lnTo>
                  <a:lnTo>
                    <a:pt x="37186" y="33271"/>
                  </a:lnTo>
                  <a:lnTo>
                    <a:pt x="195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434619" y="771782"/>
              <a:ext cx="324485" cy="810260"/>
            </a:xfrm>
            <a:custGeom>
              <a:avLst/>
              <a:gdLst/>
              <a:ahLst/>
              <a:cxnLst/>
              <a:rect l="l" t="t" r="r" b="b"/>
              <a:pathLst>
                <a:path w="324485" h="810260">
                  <a:moveTo>
                    <a:pt x="0" y="809960"/>
                  </a:moveTo>
                  <a:lnTo>
                    <a:pt x="5062" y="797304"/>
                  </a:lnTo>
                  <a:lnTo>
                    <a:pt x="40497" y="708715"/>
                  </a:lnTo>
                  <a:lnTo>
                    <a:pt x="136680" y="468258"/>
                  </a:lnTo>
                  <a:lnTo>
                    <a:pt x="323983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733556" y="760628"/>
              <a:ext cx="51435" cy="20955"/>
            </a:xfrm>
            <a:custGeom>
              <a:avLst/>
              <a:gdLst/>
              <a:ahLst/>
              <a:cxnLst/>
              <a:rect l="l" t="t" r="r" b="b"/>
              <a:pathLst>
                <a:path w="51435" h="20954">
                  <a:moveTo>
                    <a:pt x="50876" y="20351"/>
                  </a:moveTo>
                  <a:lnTo>
                    <a:pt x="0" y="0"/>
                  </a:lnTo>
                </a:path>
              </a:pathLst>
            </a:custGeom>
            <a:ln w="42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434619" y="1001341"/>
              <a:ext cx="406400" cy="581025"/>
            </a:xfrm>
            <a:custGeom>
              <a:avLst/>
              <a:gdLst/>
              <a:ahLst/>
              <a:cxnLst/>
              <a:rect l="l" t="t" r="r" b="b"/>
              <a:pathLst>
                <a:path w="406400" h="581025">
                  <a:moveTo>
                    <a:pt x="0" y="580401"/>
                  </a:moveTo>
                  <a:lnTo>
                    <a:pt x="6348" y="571332"/>
                  </a:lnTo>
                  <a:lnTo>
                    <a:pt x="50784" y="507851"/>
                  </a:lnTo>
                  <a:lnTo>
                    <a:pt x="171399" y="335544"/>
                  </a:lnTo>
                  <a:lnTo>
                    <a:pt x="406279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819907" y="984135"/>
              <a:ext cx="33655" cy="37465"/>
            </a:xfrm>
            <a:custGeom>
              <a:avLst/>
              <a:gdLst/>
              <a:ahLst/>
              <a:cxnLst/>
              <a:rect l="l" t="t" r="r" b="b"/>
              <a:pathLst>
                <a:path w="33655" h="37465">
                  <a:moveTo>
                    <a:pt x="0" y="17894"/>
                  </a:moveTo>
                  <a:lnTo>
                    <a:pt x="20991" y="17206"/>
                  </a:lnTo>
                  <a:lnTo>
                    <a:pt x="27530" y="37165"/>
                  </a:lnTo>
                  <a:lnTo>
                    <a:pt x="33036" y="0"/>
                  </a:lnTo>
                  <a:lnTo>
                    <a:pt x="0" y="1789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434619" y="1294095"/>
              <a:ext cx="460375" cy="287655"/>
            </a:xfrm>
            <a:custGeom>
              <a:avLst/>
              <a:gdLst/>
              <a:ahLst/>
              <a:cxnLst/>
              <a:rect l="l" t="t" r="r" b="b"/>
              <a:pathLst>
                <a:path w="460375" h="287655">
                  <a:moveTo>
                    <a:pt x="0" y="287647"/>
                  </a:moveTo>
                  <a:lnTo>
                    <a:pt x="7191" y="283152"/>
                  </a:lnTo>
                  <a:lnTo>
                    <a:pt x="57529" y="251691"/>
                  </a:lnTo>
                  <a:lnTo>
                    <a:pt x="194162" y="166296"/>
                  </a:lnTo>
                  <a:lnTo>
                    <a:pt x="460237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875221" y="1282938"/>
              <a:ext cx="38100" cy="32384"/>
            </a:xfrm>
            <a:custGeom>
              <a:avLst/>
              <a:gdLst/>
              <a:ahLst/>
              <a:cxnLst/>
              <a:rect l="l" t="t" r="r" b="b"/>
              <a:pathLst>
                <a:path w="38100" h="32384">
                  <a:moveTo>
                    <a:pt x="0" y="3570"/>
                  </a:moveTo>
                  <a:lnTo>
                    <a:pt x="19635" y="11156"/>
                  </a:lnTo>
                  <a:lnTo>
                    <a:pt x="17850" y="32131"/>
                  </a:lnTo>
                  <a:lnTo>
                    <a:pt x="37486" y="0"/>
                  </a:lnTo>
                  <a:lnTo>
                    <a:pt x="0" y="357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136808" y="947032"/>
              <a:ext cx="90170" cy="74295"/>
            </a:xfrm>
            <a:custGeom>
              <a:avLst/>
              <a:gdLst/>
              <a:ahLst/>
              <a:cxnLst/>
              <a:rect l="l" t="t" r="r" b="b"/>
              <a:pathLst>
                <a:path w="90169" h="74294">
                  <a:moveTo>
                    <a:pt x="89641" y="0"/>
                  </a:moveTo>
                  <a:lnTo>
                    <a:pt x="0" y="0"/>
                  </a:lnTo>
                  <a:lnTo>
                    <a:pt x="0" y="74204"/>
                  </a:lnTo>
                  <a:lnTo>
                    <a:pt x="89641" y="74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136808" y="947032"/>
              <a:ext cx="90170" cy="74295"/>
            </a:xfrm>
            <a:custGeom>
              <a:avLst/>
              <a:gdLst/>
              <a:ahLst/>
              <a:cxnLst/>
              <a:rect l="l" t="t" r="r" b="b"/>
              <a:pathLst>
                <a:path w="90169" h="74294">
                  <a:moveTo>
                    <a:pt x="0" y="74204"/>
                  </a:moveTo>
                  <a:lnTo>
                    <a:pt x="89641" y="74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74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/>
          <p:cNvSpPr txBox="1"/>
          <p:nvPr/>
        </p:nvSpPr>
        <p:spPr>
          <a:xfrm>
            <a:off x="2045162" y="1024438"/>
            <a:ext cx="273050" cy="12636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decide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43" name="object 43"/>
          <p:cNvGrpSpPr/>
          <p:nvPr/>
        </p:nvGrpSpPr>
        <p:grpSpPr>
          <a:xfrm>
            <a:off x="2328808" y="708635"/>
            <a:ext cx="796290" cy="873125"/>
            <a:chOff x="2328808" y="708635"/>
            <a:chExt cx="796290" cy="873125"/>
          </a:xfrm>
        </p:grpSpPr>
        <p:sp>
          <p:nvSpPr>
            <p:cNvPr id="44" name="object 44"/>
            <p:cNvSpPr/>
            <p:nvPr/>
          </p:nvSpPr>
          <p:spPr>
            <a:xfrm>
              <a:off x="2331031" y="734621"/>
              <a:ext cx="399415" cy="249554"/>
            </a:xfrm>
            <a:custGeom>
              <a:avLst/>
              <a:gdLst/>
              <a:ahLst/>
              <a:cxnLst/>
              <a:rect l="l" t="t" r="r" b="b"/>
              <a:pathLst>
                <a:path w="399414" h="249555">
                  <a:moveTo>
                    <a:pt x="0" y="249513"/>
                  </a:moveTo>
                  <a:lnTo>
                    <a:pt x="6237" y="245614"/>
                  </a:lnTo>
                  <a:lnTo>
                    <a:pt x="49902" y="218324"/>
                  </a:lnTo>
                  <a:lnTo>
                    <a:pt x="168422" y="144249"/>
                  </a:lnTo>
                  <a:lnTo>
                    <a:pt x="399223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716643" y="710858"/>
              <a:ext cx="29209" cy="46990"/>
            </a:xfrm>
            <a:custGeom>
              <a:avLst/>
              <a:gdLst/>
              <a:ahLst/>
              <a:cxnLst/>
              <a:rect l="l" t="t" r="r" b="b"/>
              <a:pathLst>
                <a:path w="29210" h="46990">
                  <a:moveTo>
                    <a:pt x="29007" y="46411"/>
                  </a:moveTo>
                  <a:lnTo>
                    <a:pt x="0" y="0"/>
                  </a:lnTo>
                </a:path>
              </a:pathLst>
            </a:custGeom>
            <a:ln w="42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2331031" y="984135"/>
              <a:ext cx="401320" cy="287020"/>
            </a:xfrm>
            <a:custGeom>
              <a:avLst/>
              <a:gdLst/>
              <a:ahLst/>
              <a:cxnLst/>
              <a:rect l="l" t="t" r="r" b="b"/>
              <a:pathLst>
                <a:path w="401319" h="287019">
                  <a:moveTo>
                    <a:pt x="0" y="0"/>
                  </a:moveTo>
                  <a:lnTo>
                    <a:pt x="6268" y="4477"/>
                  </a:lnTo>
                  <a:lnTo>
                    <a:pt x="50149" y="35821"/>
                  </a:lnTo>
                  <a:lnTo>
                    <a:pt x="169255" y="120897"/>
                  </a:lnTo>
                  <a:lnTo>
                    <a:pt x="401197" y="286571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712167" y="1249667"/>
              <a:ext cx="37465" cy="33655"/>
            </a:xfrm>
            <a:custGeom>
              <a:avLst/>
              <a:gdLst/>
              <a:ahLst/>
              <a:cxnLst/>
              <a:rect l="l" t="t" r="r" b="b"/>
              <a:pathLst>
                <a:path w="37464" h="33655">
                  <a:moveTo>
                    <a:pt x="19571" y="0"/>
                  </a:moveTo>
                  <a:lnTo>
                    <a:pt x="20061" y="21039"/>
                  </a:lnTo>
                  <a:lnTo>
                    <a:pt x="0" y="27400"/>
                  </a:lnTo>
                  <a:lnTo>
                    <a:pt x="37186" y="33271"/>
                  </a:lnTo>
                  <a:lnTo>
                    <a:pt x="195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2331031" y="984135"/>
              <a:ext cx="347980" cy="579755"/>
            </a:xfrm>
            <a:custGeom>
              <a:avLst/>
              <a:gdLst/>
              <a:ahLst/>
              <a:cxnLst/>
              <a:rect l="l" t="t" r="r" b="b"/>
              <a:pathLst>
                <a:path w="347980" h="579755">
                  <a:moveTo>
                    <a:pt x="0" y="0"/>
                  </a:moveTo>
                  <a:lnTo>
                    <a:pt x="5432" y="9054"/>
                  </a:lnTo>
                  <a:lnTo>
                    <a:pt x="43463" y="72439"/>
                  </a:lnTo>
                  <a:lnTo>
                    <a:pt x="146690" y="244484"/>
                  </a:lnTo>
                  <a:lnTo>
                    <a:pt x="347710" y="579518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2657757" y="1544117"/>
              <a:ext cx="32384" cy="38100"/>
            </a:xfrm>
            <a:custGeom>
              <a:avLst/>
              <a:gdLst/>
              <a:ahLst/>
              <a:cxnLst/>
              <a:rect l="l" t="t" r="r" b="b"/>
              <a:pathLst>
                <a:path w="32385" h="38100">
                  <a:moveTo>
                    <a:pt x="28942" y="0"/>
                  </a:moveTo>
                  <a:lnTo>
                    <a:pt x="20983" y="19536"/>
                  </a:lnTo>
                  <a:lnTo>
                    <a:pt x="0" y="17365"/>
                  </a:lnTo>
                  <a:lnTo>
                    <a:pt x="31836" y="37625"/>
                  </a:lnTo>
                  <a:lnTo>
                    <a:pt x="2894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3033219" y="1245836"/>
              <a:ext cx="90170" cy="74295"/>
            </a:xfrm>
            <a:custGeom>
              <a:avLst/>
              <a:gdLst/>
              <a:ahLst/>
              <a:cxnLst/>
              <a:rect l="l" t="t" r="r" b="b"/>
              <a:pathLst>
                <a:path w="90169" h="74294">
                  <a:moveTo>
                    <a:pt x="89641" y="0"/>
                  </a:moveTo>
                  <a:lnTo>
                    <a:pt x="0" y="0"/>
                  </a:lnTo>
                  <a:lnTo>
                    <a:pt x="0" y="74204"/>
                  </a:lnTo>
                  <a:lnTo>
                    <a:pt x="89641" y="74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3033219" y="1245836"/>
              <a:ext cx="90170" cy="74295"/>
            </a:xfrm>
            <a:custGeom>
              <a:avLst/>
              <a:gdLst/>
              <a:ahLst/>
              <a:cxnLst/>
              <a:rect l="l" t="t" r="r" b="b"/>
              <a:pathLst>
                <a:path w="90169" h="74294">
                  <a:moveTo>
                    <a:pt x="0" y="74204"/>
                  </a:moveTo>
                  <a:lnTo>
                    <a:pt x="89641" y="74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74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2" name="object 52"/>
          <p:cNvSpPr txBox="1"/>
          <p:nvPr/>
        </p:nvSpPr>
        <p:spPr>
          <a:xfrm>
            <a:off x="2941569" y="1323234"/>
            <a:ext cx="273050" cy="12636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decide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53" name="object 53"/>
          <p:cNvGrpSpPr/>
          <p:nvPr/>
        </p:nvGrpSpPr>
        <p:grpSpPr>
          <a:xfrm>
            <a:off x="3031119" y="1542540"/>
            <a:ext cx="93980" cy="78740"/>
            <a:chOff x="3031119" y="1542540"/>
            <a:chExt cx="93980" cy="78740"/>
          </a:xfrm>
        </p:grpSpPr>
        <p:sp>
          <p:nvSpPr>
            <p:cNvPr id="54" name="object 54"/>
            <p:cNvSpPr/>
            <p:nvPr/>
          </p:nvSpPr>
          <p:spPr>
            <a:xfrm>
              <a:off x="3033219" y="1544640"/>
              <a:ext cx="90170" cy="74295"/>
            </a:xfrm>
            <a:custGeom>
              <a:avLst/>
              <a:gdLst/>
              <a:ahLst/>
              <a:cxnLst/>
              <a:rect l="l" t="t" r="r" b="b"/>
              <a:pathLst>
                <a:path w="90169" h="74294">
                  <a:moveTo>
                    <a:pt x="89641" y="0"/>
                  </a:moveTo>
                  <a:lnTo>
                    <a:pt x="0" y="0"/>
                  </a:lnTo>
                  <a:lnTo>
                    <a:pt x="0" y="74204"/>
                  </a:lnTo>
                  <a:lnTo>
                    <a:pt x="89641" y="74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3033219" y="1544640"/>
              <a:ext cx="90170" cy="74295"/>
            </a:xfrm>
            <a:custGeom>
              <a:avLst/>
              <a:gdLst/>
              <a:ahLst/>
              <a:cxnLst/>
              <a:rect l="l" t="t" r="r" b="b"/>
              <a:pathLst>
                <a:path w="90169" h="74294">
                  <a:moveTo>
                    <a:pt x="0" y="74204"/>
                  </a:moveTo>
                  <a:lnTo>
                    <a:pt x="89641" y="74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74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6" name="object 56"/>
          <p:cNvSpPr txBox="1"/>
          <p:nvPr/>
        </p:nvSpPr>
        <p:spPr>
          <a:xfrm>
            <a:off x="2941569" y="1622039"/>
            <a:ext cx="273050" cy="12636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decide</a:t>
            </a:r>
            <a:endParaRPr sz="65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347294" y="1818358"/>
            <a:ext cx="92075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Observations</a:t>
            </a:r>
            <a:endParaRPr sz="120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31304" y="2070016"/>
            <a:ext cx="3827779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0574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Font typeface="Arial"/>
              <a:buChar char="►"/>
              <a:tabLst>
                <a:tab pos="206375" algn="l"/>
              </a:tabLst>
            </a:pP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6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 proposed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commands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 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 processes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endParaRPr sz="1000">
              <a:latin typeface="メイリオ"/>
              <a:cs typeface="メイリオ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31304" y="2145925"/>
            <a:ext cx="3757929" cy="784860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05740">
              <a:lnSpc>
                <a:spcPct val="100000"/>
              </a:lnSpc>
              <a:spcBef>
                <a:spcPts val="695"/>
              </a:spcBef>
            </a:pP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makes</a:t>
            </a:r>
            <a:r>
              <a:rPr dirty="0" sz="1000" spc="-3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decision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205740" marR="3048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Font typeface="Arial"/>
              <a:buChar char="►"/>
              <a:tabLst>
                <a:tab pos="206375" algn="l"/>
              </a:tabLst>
            </a:pP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3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 have </a:t>
            </a:r>
            <a:r>
              <a:rPr dirty="0" sz="1000" spc="-5">
                <a:latin typeface="Arial"/>
                <a:cs typeface="Arial"/>
              </a:rPr>
              <a:t>detected that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1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crashed, </a:t>
            </a:r>
            <a:r>
              <a:rPr dirty="0" sz="1000" spc="-10">
                <a:latin typeface="Arial"/>
                <a:cs typeface="Arial"/>
              </a:rPr>
              <a:t>but </a:t>
            </a:r>
            <a:r>
              <a:rPr dirty="0" sz="1000" spc="-5">
                <a:latin typeface="Arial"/>
                <a:cs typeface="Arial"/>
              </a:rPr>
              <a:t>does not </a:t>
            </a:r>
            <a:r>
              <a:rPr dirty="0" sz="1000" spc="-10">
                <a:latin typeface="Arial"/>
                <a:cs typeface="Arial"/>
              </a:rPr>
              <a:t>know </a:t>
            </a:r>
            <a:r>
              <a:rPr dirty="0" sz="1000" spc="-5">
                <a:latin typeface="Arial"/>
                <a:cs typeface="Arial"/>
              </a:rPr>
              <a:t>if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2 </a:t>
            </a:r>
            <a:r>
              <a:rPr dirty="0" baseline="-15873" sz="1050" spc="-2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received anything, i.e.,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3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cannot </a:t>
            </a:r>
            <a:r>
              <a:rPr dirty="0" sz="1000" spc="-10">
                <a:latin typeface="Arial"/>
                <a:cs typeface="Arial"/>
              </a:rPr>
              <a:t>know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if it has the same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information </a:t>
            </a:r>
            <a:r>
              <a:rPr dirty="0" sz="1000" spc="-5">
                <a:latin typeface="Arial"/>
                <a:cs typeface="Arial"/>
              </a:rPr>
              <a:t>as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70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cannot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make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decision </a:t>
            </a:r>
            <a:r>
              <a:rPr dirty="0" sz="1000" spc="-5">
                <a:latin typeface="Arial"/>
                <a:cs typeface="Arial"/>
              </a:rPr>
              <a:t>(same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4</a:t>
            </a:r>
            <a:r>
              <a:rPr dirty="0" baseline="-15873" sz="1050" spc="-20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10965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Realistic</a:t>
            </a:r>
            <a:r>
              <a:rPr dirty="0" spc="-10"/>
              <a:t> </a:t>
            </a:r>
            <a:r>
              <a:rPr dirty="0" spc="15"/>
              <a:t>consensus:</a:t>
            </a:r>
            <a:r>
              <a:rPr dirty="0" spc="85"/>
              <a:t> </a:t>
            </a:r>
            <a:r>
              <a:rPr dirty="0" spc="5"/>
              <a:t>Paxos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4013" y="429321"/>
            <a:ext cx="4219575" cy="30149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00355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Assumptions (rather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weak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ones,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and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realistic)</a:t>
            </a:r>
            <a:endParaRPr sz="1200">
              <a:latin typeface="Arial"/>
              <a:cs typeface="Arial"/>
            </a:endParaRPr>
          </a:p>
          <a:p>
            <a:pPr marL="582930" marR="586105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583565" algn="l"/>
              </a:tabLst>
            </a:pP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partially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synchronous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(in </a:t>
            </a:r>
            <a:r>
              <a:rPr dirty="0" sz="1000" spc="-10">
                <a:latin typeface="Arial"/>
                <a:cs typeface="Arial"/>
              </a:rPr>
              <a:t>fact,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even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asynchronous).</a:t>
            </a:r>
            <a:endParaRPr sz="1000">
              <a:latin typeface="Arial"/>
              <a:cs typeface="Arial"/>
            </a:endParaRPr>
          </a:p>
          <a:p>
            <a:pPr marL="582930" marR="1778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83565" algn="l"/>
              </a:tabLst>
            </a:pP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Communication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between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processes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30">
                <a:latin typeface="Arial"/>
                <a:cs typeface="Arial"/>
              </a:rPr>
              <a:t>may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unreliable</a:t>
            </a:r>
            <a:r>
              <a:rPr dirty="0" sz="1000" spc="-1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messages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be lost, duplicated, or reordered.</a:t>
            </a:r>
            <a:endParaRPr sz="1000">
              <a:latin typeface="Arial"/>
              <a:cs typeface="Arial"/>
            </a:endParaRPr>
          </a:p>
          <a:p>
            <a:pPr marL="582930" marR="236854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8356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Corrupted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message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can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be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detected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thus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subsequently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ignored).</a:t>
            </a:r>
            <a:endParaRPr sz="1000">
              <a:latin typeface="Arial"/>
              <a:cs typeface="Arial"/>
            </a:endParaRPr>
          </a:p>
          <a:p>
            <a:pPr marL="582930" marR="17780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583565" algn="l"/>
              </a:tabLst>
            </a:pPr>
            <a:r>
              <a:rPr dirty="0" sz="1000" spc="-10">
                <a:latin typeface="Arial"/>
                <a:cs typeface="Arial"/>
              </a:rPr>
              <a:t>All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operations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are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deterministic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once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execution</a:t>
            </a:r>
            <a:r>
              <a:rPr dirty="0" sz="1000" spc="-5">
                <a:latin typeface="Arial"/>
                <a:cs typeface="Arial"/>
              </a:rPr>
              <a:t> is started,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is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known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exactly</a:t>
            </a:r>
            <a:r>
              <a:rPr dirty="0" sz="1000" spc="-5">
                <a:latin typeface="Arial"/>
                <a:cs typeface="Arial"/>
              </a:rPr>
              <a:t> what it will </a:t>
            </a:r>
            <a:r>
              <a:rPr dirty="0" sz="1000" spc="-20">
                <a:latin typeface="Arial"/>
                <a:cs typeface="Arial"/>
              </a:rPr>
              <a:t>do.</a:t>
            </a:r>
            <a:endParaRPr sz="1000">
              <a:latin typeface="Arial"/>
              <a:cs typeface="Arial"/>
            </a:endParaRPr>
          </a:p>
          <a:p>
            <a:pPr marL="58293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83565" algn="l"/>
              </a:tabLst>
            </a:pPr>
            <a:r>
              <a:rPr dirty="0" sz="1000" spc="-5">
                <a:latin typeface="Arial"/>
                <a:cs typeface="Arial"/>
              </a:rPr>
              <a:t>Processes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exhibit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crash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failures</a:t>
            </a:r>
            <a:r>
              <a:rPr dirty="0" sz="1000" spc="-5">
                <a:latin typeface="Arial"/>
                <a:cs typeface="Arial"/>
              </a:rPr>
              <a:t>,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not 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arbitrary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failures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8293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83565" algn="l"/>
              </a:tabLst>
            </a:pPr>
            <a:r>
              <a:rPr dirty="0" sz="1000" spc="-5">
                <a:latin typeface="Arial"/>
                <a:cs typeface="Arial"/>
              </a:rPr>
              <a:t>Processes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do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not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collude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05435">
              <a:lnSpc>
                <a:spcPct val="100000"/>
              </a:lnSpc>
              <a:spcBef>
                <a:spcPts val="100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Understanding</a:t>
            </a:r>
            <a:r>
              <a:rPr dirty="0" sz="1200" spc="-3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FA0000"/>
                </a:solidFill>
                <a:latin typeface="Arial"/>
                <a:cs typeface="Arial"/>
              </a:rPr>
              <a:t>Paxos</a:t>
            </a:r>
            <a:endParaRPr sz="1200">
              <a:latin typeface="Arial"/>
              <a:cs typeface="Arial"/>
            </a:endParaRPr>
          </a:p>
          <a:p>
            <a:pPr marL="305435" marR="396240" indent="-6350">
              <a:lnSpc>
                <a:spcPct val="100000"/>
              </a:lnSpc>
              <a:spcBef>
                <a:spcPts val="195"/>
              </a:spcBef>
            </a:pPr>
            <a:r>
              <a:rPr dirty="0" sz="1000" spc="-20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build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Paxos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scratch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understand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many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consensus algorithms actually come from.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62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Essential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18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9575" cy="24949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 marR="2800350">
              <a:lnSpc>
                <a:spcPct val="100000"/>
              </a:lnSpc>
              <a:spcBef>
                <a:spcPts val="135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Paxos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essentials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50">
              <a:latin typeface="Arial"/>
              <a:cs typeface="Arial"/>
            </a:endParaRPr>
          </a:p>
          <a:p>
            <a:pPr algn="ctr" marR="2755900">
              <a:lnSpc>
                <a:spcPct val="100000"/>
              </a:lnSpc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Starting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point</a:t>
            </a:r>
            <a:endParaRPr sz="1200">
              <a:latin typeface="Arial"/>
              <a:cs typeface="Arial"/>
            </a:endParaRPr>
          </a:p>
          <a:p>
            <a:pPr marL="554355" marR="43180" indent="-168275">
              <a:lnSpc>
                <a:spcPct val="1000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35">
                <a:latin typeface="Arial"/>
                <a:cs typeface="Arial"/>
              </a:rPr>
              <a:t>We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assume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 spc="-10">
                <a:latin typeface="Arial"/>
                <a:cs typeface="Arial"/>
              </a:rPr>
              <a:t> client-server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configuration, with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initially </a:t>
            </a:r>
            <a:r>
              <a:rPr dirty="0" sz="1000" spc="-15">
                <a:latin typeface="Arial"/>
                <a:cs typeface="Arial"/>
              </a:rPr>
              <a:t>one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primary </a:t>
            </a:r>
            <a:r>
              <a:rPr dirty="0" sz="1000" spc="-26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server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54355" marR="13779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65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make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more robust,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start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 adding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backup </a:t>
            </a:r>
            <a:r>
              <a:rPr dirty="0" sz="1000" spc="-26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server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algn="just" marL="554355" marR="12128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65">
                <a:latin typeface="Arial"/>
                <a:cs typeface="Arial"/>
              </a:rPr>
              <a:t>To </a:t>
            </a:r>
            <a:r>
              <a:rPr dirty="0" sz="1000" spc="-5">
                <a:latin typeface="Arial"/>
                <a:cs typeface="Arial"/>
              </a:rPr>
              <a:t>ensure that all commands are </a:t>
            </a:r>
            <a:r>
              <a:rPr dirty="0" sz="1000" spc="-10">
                <a:latin typeface="Arial"/>
                <a:cs typeface="Arial"/>
              </a:rPr>
              <a:t>executed </a:t>
            </a:r>
            <a:r>
              <a:rPr dirty="0" sz="1000" spc="-5">
                <a:latin typeface="Arial"/>
                <a:cs typeface="Arial"/>
              </a:rPr>
              <a:t>in the same order at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both servers, the </a:t>
            </a:r>
            <a:r>
              <a:rPr dirty="0" sz="1000">
                <a:latin typeface="Arial"/>
                <a:cs typeface="Arial"/>
              </a:rPr>
              <a:t>primary </a:t>
            </a:r>
            <a:r>
              <a:rPr dirty="0" sz="1000" spc="-5">
                <a:latin typeface="Arial"/>
                <a:cs typeface="Arial"/>
              </a:rPr>
              <a:t>assigns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unique sequence numbers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 commands.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Paxos,</a:t>
            </a:r>
            <a:r>
              <a:rPr dirty="0" sz="1000" spc="-5">
                <a:latin typeface="Arial"/>
                <a:cs typeface="Arial"/>
              </a:rPr>
              <a:t> the</a:t>
            </a:r>
            <a:r>
              <a:rPr dirty="0" sz="1000">
                <a:latin typeface="Arial"/>
                <a:cs typeface="Arial"/>
              </a:rPr>
              <a:t> primary</a:t>
            </a:r>
            <a:r>
              <a:rPr dirty="0" sz="1000" spc="-5">
                <a:latin typeface="Arial"/>
                <a:cs typeface="Arial"/>
              </a:rPr>
              <a:t>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called the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leader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algn="just" marL="554355" marR="170180" indent="-168275">
              <a:lnSpc>
                <a:spcPct val="100000"/>
              </a:lnSpc>
              <a:spcBef>
                <a:spcPts val="58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Assume that actual commands can </a:t>
            </a:r>
            <a:r>
              <a:rPr dirty="0" sz="1000" spc="-10">
                <a:latin typeface="Arial"/>
                <a:cs typeface="Arial"/>
              </a:rPr>
              <a:t>always </a:t>
            </a:r>
            <a:r>
              <a:rPr dirty="0" sz="1000" spc="-5">
                <a:latin typeface="Arial"/>
                <a:cs typeface="Arial"/>
              </a:rPr>
              <a:t>be restored (either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consider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control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messages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64338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Two-server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situation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977978" y="1830131"/>
            <a:ext cx="2813685" cy="342900"/>
            <a:chOff x="977978" y="1830131"/>
            <a:chExt cx="2813685" cy="342900"/>
          </a:xfrm>
        </p:grpSpPr>
        <p:sp>
          <p:nvSpPr>
            <p:cNvPr id="6" name="object 6"/>
            <p:cNvSpPr/>
            <p:nvPr/>
          </p:nvSpPr>
          <p:spPr>
            <a:xfrm>
              <a:off x="982423" y="2150778"/>
              <a:ext cx="2781935" cy="0"/>
            </a:xfrm>
            <a:custGeom>
              <a:avLst/>
              <a:gdLst/>
              <a:ahLst/>
              <a:cxnLst/>
              <a:rect l="l" t="t" r="r" b="b"/>
              <a:pathLst>
                <a:path w="2781935" h="0">
                  <a:moveTo>
                    <a:pt x="0" y="0"/>
                  </a:moveTo>
                  <a:lnTo>
                    <a:pt x="2781449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747489" y="212893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982423" y="1851974"/>
              <a:ext cx="2781935" cy="0"/>
            </a:xfrm>
            <a:custGeom>
              <a:avLst/>
              <a:gdLst/>
              <a:ahLst/>
              <a:cxnLst/>
              <a:rect l="l" t="t" r="r" b="b"/>
              <a:pathLst>
                <a:path w="2781935" h="0">
                  <a:moveTo>
                    <a:pt x="0" y="0"/>
                  </a:moveTo>
                  <a:lnTo>
                    <a:pt x="851590" y="0"/>
                  </a:lnTo>
                </a:path>
                <a:path w="2781935" h="0">
                  <a:moveTo>
                    <a:pt x="941231" y="0"/>
                  </a:moveTo>
                  <a:lnTo>
                    <a:pt x="1748001" y="0"/>
                  </a:lnTo>
                </a:path>
                <a:path w="2781935" h="0">
                  <a:moveTo>
                    <a:pt x="1837643" y="0"/>
                  </a:moveTo>
                  <a:lnTo>
                    <a:pt x="2781449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747489" y="183013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813825" y="1768989"/>
            <a:ext cx="1663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2</a:t>
            </a:r>
            <a:endParaRPr baseline="-15151" sz="825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978222" y="1548969"/>
            <a:ext cx="8890" cy="8890"/>
          </a:xfrm>
          <a:custGeom>
            <a:avLst/>
            <a:gdLst/>
            <a:ahLst/>
            <a:cxnLst/>
            <a:rect l="l" t="t" r="r" b="b"/>
            <a:pathLst>
              <a:path w="8890" h="8890">
                <a:moveTo>
                  <a:pt x="0" y="4200"/>
                </a:moveTo>
                <a:lnTo>
                  <a:pt x="1230" y="1230"/>
                </a:lnTo>
                <a:lnTo>
                  <a:pt x="4200" y="0"/>
                </a:lnTo>
                <a:lnTo>
                  <a:pt x="7170" y="1230"/>
                </a:lnTo>
                <a:lnTo>
                  <a:pt x="8401" y="4200"/>
                </a:lnTo>
                <a:lnTo>
                  <a:pt x="7170" y="7170"/>
                </a:lnTo>
                <a:lnTo>
                  <a:pt x="4200" y="8401"/>
                </a:lnTo>
                <a:lnTo>
                  <a:pt x="1230" y="7170"/>
                </a:lnTo>
                <a:lnTo>
                  <a:pt x="0" y="42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813825" y="1469645"/>
            <a:ext cx="1663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1</a:t>
            </a:r>
            <a:endParaRPr baseline="-15151" sz="825">
              <a:latin typeface="Times New Roman"/>
              <a:cs typeface="Times New Roman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982374" y="1506914"/>
            <a:ext cx="2809240" cy="92710"/>
            <a:chOff x="982374" y="1506914"/>
            <a:chExt cx="2809240" cy="92710"/>
          </a:xfrm>
        </p:grpSpPr>
        <p:sp>
          <p:nvSpPr>
            <p:cNvPr id="14" name="object 14"/>
            <p:cNvSpPr/>
            <p:nvPr/>
          </p:nvSpPr>
          <p:spPr>
            <a:xfrm>
              <a:off x="991874" y="1553170"/>
              <a:ext cx="842644" cy="0"/>
            </a:xfrm>
            <a:custGeom>
              <a:avLst/>
              <a:gdLst/>
              <a:ahLst/>
              <a:cxnLst/>
              <a:rect l="l" t="t" r="r" b="b"/>
              <a:pathLst>
                <a:path w="842644" h="0">
                  <a:moveTo>
                    <a:pt x="0" y="0"/>
                  </a:moveTo>
                  <a:lnTo>
                    <a:pt x="842138" y="0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988724" y="1513264"/>
              <a:ext cx="0" cy="80010"/>
            </a:xfrm>
            <a:custGeom>
              <a:avLst/>
              <a:gdLst/>
              <a:ahLst/>
              <a:cxnLst/>
              <a:rect l="l" t="t" r="r" b="b"/>
              <a:pathLst>
                <a:path w="0" h="80009">
                  <a:moveTo>
                    <a:pt x="0" y="0"/>
                  </a:moveTo>
                  <a:lnTo>
                    <a:pt x="0" y="79812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923654" y="1553170"/>
              <a:ext cx="1834514" cy="0"/>
            </a:xfrm>
            <a:custGeom>
              <a:avLst/>
              <a:gdLst/>
              <a:ahLst/>
              <a:cxnLst/>
              <a:rect l="l" t="t" r="r" b="b"/>
              <a:pathLst>
                <a:path w="1834514" h="0">
                  <a:moveTo>
                    <a:pt x="0" y="0"/>
                  </a:moveTo>
                  <a:lnTo>
                    <a:pt x="806769" y="0"/>
                  </a:lnTo>
                </a:path>
                <a:path w="1834514" h="0">
                  <a:moveTo>
                    <a:pt x="896411" y="0"/>
                  </a:moveTo>
                  <a:lnTo>
                    <a:pt x="1833915" y="0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737407" y="1526286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20163" y="26884"/>
                  </a:lnTo>
                  <a:lnTo>
                    <a:pt x="0" y="53768"/>
                  </a:lnTo>
                  <a:lnTo>
                    <a:pt x="53768" y="26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887998" y="1563714"/>
            <a:ext cx="189230" cy="889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400" spc="5">
                <a:latin typeface="Arial"/>
                <a:cs typeface="Arial"/>
              </a:rPr>
              <a:t>Leader</a:t>
            </a:r>
            <a:endParaRPr sz="40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977978" y="1232523"/>
            <a:ext cx="2813685" cy="43815"/>
            <a:chOff x="977978" y="1232523"/>
            <a:chExt cx="2813685" cy="43815"/>
          </a:xfrm>
        </p:grpSpPr>
        <p:sp>
          <p:nvSpPr>
            <p:cNvPr id="20" name="object 20"/>
            <p:cNvSpPr/>
            <p:nvPr/>
          </p:nvSpPr>
          <p:spPr>
            <a:xfrm>
              <a:off x="982423" y="1254366"/>
              <a:ext cx="2781935" cy="0"/>
            </a:xfrm>
            <a:custGeom>
              <a:avLst/>
              <a:gdLst/>
              <a:ahLst/>
              <a:cxnLst/>
              <a:rect l="l" t="t" r="r" b="b"/>
              <a:pathLst>
                <a:path w="2781935" h="0">
                  <a:moveTo>
                    <a:pt x="0" y="0"/>
                  </a:moveTo>
                  <a:lnTo>
                    <a:pt x="2781449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747489" y="123252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804760" y="1170839"/>
            <a:ext cx="17526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i="1">
                <a:latin typeface="Times New Roman"/>
                <a:cs typeface="Times New Roman"/>
              </a:rPr>
              <a:t>C</a:t>
            </a:r>
            <a:r>
              <a:rPr dirty="0" baseline="-15151" sz="825">
                <a:latin typeface="Times New Roman"/>
                <a:cs typeface="Times New Roman"/>
              </a:rPr>
              <a:t>1</a:t>
            </a:r>
            <a:endParaRPr baseline="-15151" sz="825">
              <a:latin typeface="Times New Roman"/>
              <a:cs typeface="Times New Roman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1099720" y="1252144"/>
            <a:ext cx="271145" cy="901065"/>
            <a:chOff x="1099720" y="1252144"/>
            <a:chExt cx="271145" cy="901065"/>
          </a:xfrm>
        </p:grpSpPr>
        <p:sp>
          <p:nvSpPr>
            <p:cNvPr id="24" name="object 24"/>
            <p:cNvSpPr/>
            <p:nvPr/>
          </p:nvSpPr>
          <p:spPr>
            <a:xfrm>
              <a:off x="1131824" y="1254366"/>
              <a:ext cx="140335" cy="280035"/>
            </a:xfrm>
            <a:custGeom>
              <a:avLst/>
              <a:gdLst/>
              <a:ahLst/>
              <a:cxnLst/>
              <a:rect l="l" t="t" r="r" b="b"/>
              <a:pathLst>
                <a:path w="140334" h="280034">
                  <a:moveTo>
                    <a:pt x="0" y="0"/>
                  </a:moveTo>
                  <a:lnTo>
                    <a:pt x="2187" y="4375"/>
                  </a:lnTo>
                  <a:lnTo>
                    <a:pt x="17501" y="35002"/>
                  </a:lnTo>
                  <a:lnTo>
                    <a:pt x="59066" y="118132"/>
                  </a:lnTo>
                  <a:lnTo>
                    <a:pt x="140009" y="280017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251169" y="1515599"/>
              <a:ext cx="30480" cy="38100"/>
            </a:xfrm>
            <a:custGeom>
              <a:avLst/>
              <a:gdLst/>
              <a:ahLst/>
              <a:cxnLst/>
              <a:rect l="l" t="t" r="r" b="b"/>
              <a:pathLst>
                <a:path w="30480" h="38100">
                  <a:moveTo>
                    <a:pt x="30056" y="0"/>
                  </a:moveTo>
                  <a:lnTo>
                    <a:pt x="20664" y="18785"/>
                  </a:lnTo>
                  <a:lnTo>
                    <a:pt x="0" y="15028"/>
                  </a:lnTo>
                  <a:lnTo>
                    <a:pt x="30056" y="37571"/>
                  </a:lnTo>
                  <a:lnTo>
                    <a:pt x="300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131824" y="1254366"/>
              <a:ext cx="144780" cy="577850"/>
            </a:xfrm>
            <a:custGeom>
              <a:avLst/>
              <a:gdLst/>
              <a:ahLst/>
              <a:cxnLst/>
              <a:rect l="l" t="t" r="r" b="b"/>
              <a:pathLst>
                <a:path w="144780" h="577850">
                  <a:moveTo>
                    <a:pt x="0" y="0"/>
                  </a:moveTo>
                  <a:lnTo>
                    <a:pt x="2254" y="9019"/>
                  </a:lnTo>
                  <a:lnTo>
                    <a:pt x="18038" y="72153"/>
                  </a:lnTo>
                  <a:lnTo>
                    <a:pt x="60880" y="243519"/>
                  </a:lnTo>
                  <a:lnTo>
                    <a:pt x="144308" y="577231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256776" y="1815297"/>
              <a:ext cx="33020" cy="36830"/>
            </a:xfrm>
            <a:custGeom>
              <a:avLst/>
              <a:gdLst/>
              <a:ahLst/>
              <a:cxnLst/>
              <a:rect l="l" t="t" r="r" b="b"/>
              <a:pathLst>
                <a:path w="33019" h="36830">
                  <a:moveTo>
                    <a:pt x="32601" y="0"/>
                  </a:moveTo>
                  <a:lnTo>
                    <a:pt x="19356" y="16300"/>
                  </a:lnTo>
                  <a:lnTo>
                    <a:pt x="0" y="8149"/>
                  </a:lnTo>
                  <a:lnTo>
                    <a:pt x="24450" y="36676"/>
                  </a:lnTo>
                  <a:lnTo>
                    <a:pt x="3260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101942" y="1867663"/>
              <a:ext cx="255270" cy="283210"/>
            </a:xfrm>
            <a:custGeom>
              <a:avLst/>
              <a:gdLst/>
              <a:ahLst/>
              <a:cxnLst/>
              <a:rect l="l" t="t" r="r" b="b"/>
              <a:pathLst>
                <a:path w="255269" h="283210">
                  <a:moveTo>
                    <a:pt x="0" y="283114"/>
                  </a:moveTo>
                  <a:lnTo>
                    <a:pt x="3981" y="278690"/>
                  </a:lnTo>
                  <a:lnTo>
                    <a:pt x="31850" y="247725"/>
                  </a:lnTo>
                  <a:lnTo>
                    <a:pt x="107494" y="163675"/>
                  </a:lnTo>
                  <a:lnTo>
                    <a:pt x="254801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335720" y="1851974"/>
              <a:ext cx="35560" cy="36830"/>
            </a:xfrm>
            <a:custGeom>
              <a:avLst/>
              <a:gdLst/>
              <a:ahLst/>
              <a:cxnLst/>
              <a:rect l="l" t="t" r="r" b="b"/>
              <a:pathLst>
                <a:path w="35559" h="36830">
                  <a:moveTo>
                    <a:pt x="0" y="13806"/>
                  </a:moveTo>
                  <a:lnTo>
                    <a:pt x="21023" y="15689"/>
                  </a:lnTo>
                  <a:lnTo>
                    <a:pt x="25102" y="36399"/>
                  </a:lnTo>
                  <a:lnTo>
                    <a:pt x="35143" y="0"/>
                  </a:lnTo>
                  <a:lnTo>
                    <a:pt x="0" y="1380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 txBox="1"/>
          <p:nvPr/>
        </p:nvSpPr>
        <p:spPr>
          <a:xfrm>
            <a:off x="804760" y="2067794"/>
            <a:ext cx="418465" cy="2336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819"/>
              </a:lnSpc>
              <a:spcBef>
                <a:spcPts val="95"/>
              </a:spcBef>
            </a:pPr>
            <a:r>
              <a:rPr dirty="0" sz="750" i="1">
                <a:latin typeface="Times New Roman"/>
                <a:cs typeface="Times New Roman"/>
              </a:rPr>
              <a:t>C</a:t>
            </a:r>
            <a:r>
              <a:rPr dirty="0" baseline="-15151" sz="825">
                <a:latin typeface="Times New Roman"/>
                <a:cs typeface="Times New Roman"/>
              </a:rPr>
              <a:t>2</a:t>
            </a:r>
            <a:endParaRPr baseline="-15151" sz="825">
              <a:latin typeface="Times New Roman"/>
              <a:cs typeface="Times New Roman"/>
            </a:endParaRPr>
          </a:p>
          <a:p>
            <a:pPr marL="213995">
              <a:lnSpc>
                <a:spcPts val="819"/>
              </a:lnSpc>
            </a:pPr>
            <a:r>
              <a:rPr dirty="0" sz="750" spc="-15" i="1">
                <a:latin typeface="メイリオ"/>
                <a:cs typeface="メイリオ"/>
              </a:rPr>
              <a:t>(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2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010720" y="1085493"/>
            <a:ext cx="24257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15" i="1">
                <a:latin typeface="メイリオ"/>
                <a:cs typeface="メイリオ"/>
              </a:rPr>
              <a:t>(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1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1099720" y="1550947"/>
            <a:ext cx="576580" cy="602615"/>
            <a:chOff x="1099720" y="1550947"/>
            <a:chExt cx="576580" cy="602615"/>
          </a:xfrm>
        </p:grpSpPr>
        <p:sp>
          <p:nvSpPr>
            <p:cNvPr id="33" name="object 33"/>
            <p:cNvSpPr/>
            <p:nvPr/>
          </p:nvSpPr>
          <p:spPr>
            <a:xfrm>
              <a:off x="1101942" y="1574089"/>
              <a:ext cx="57785" cy="577215"/>
            </a:xfrm>
            <a:custGeom>
              <a:avLst/>
              <a:gdLst/>
              <a:ahLst/>
              <a:cxnLst/>
              <a:rect l="l" t="t" r="r" b="b"/>
              <a:pathLst>
                <a:path w="57784" h="577214">
                  <a:moveTo>
                    <a:pt x="0" y="576688"/>
                  </a:moveTo>
                  <a:lnTo>
                    <a:pt x="901" y="567678"/>
                  </a:lnTo>
                  <a:lnTo>
                    <a:pt x="7208" y="504602"/>
                  </a:lnTo>
                  <a:lnTo>
                    <a:pt x="24328" y="333398"/>
                  </a:lnTo>
                  <a:lnTo>
                    <a:pt x="57668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141621" y="1553170"/>
              <a:ext cx="33655" cy="35560"/>
            </a:xfrm>
            <a:custGeom>
              <a:avLst/>
              <a:gdLst/>
              <a:ahLst/>
              <a:cxnLst/>
              <a:rect l="l" t="t" r="r" b="b"/>
              <a:pathLst>
                <a:path w="33655" h="35559">
                  <a:moveTo>
                    <a:pt x="0" y="31796"/>
                  </a:moveTo>
                  <a:lnTo>
                    <a:pt x="17989" y="20918"/>
                  </a:lnTo>
                  <a:lnTo>
                    <a:pt x="33469" y="35142"/>
                  </a:lnTo>
                  <a:lnTo>
                    <a:pt x="20081" y="0"/>
                  </a:lnTo>
                  <a:lnTo>
                    <a:pt x="0" y="3179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580030" y="1553170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19" h="278764">
                  <a:moveTo>
                    <a:pt x="0" y="0"/>
                  </a:moveTo>
                  <a:lnTo>
                    <a:pt x="1306" y="4353"/>
                  </a:lnTo>
                  <a:lnTo>
                    <a:pt x="10448" y="34828"/>
                  </a:lnTo>
                  <a:lnTo>
                    <a:pt x="35264" y="117547"/>
                  </a:lnTo>
                  <a:lnTo>
                    <a:pt x="83590" y="278631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643853" y="1814858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4">
                  <a:moveTo>
                    <a:pt x="32274" y="0"/>
                  </a:moveTo>
                  <a:lnTo>
                    <a:pt x="19768" y="16943"/>
                  </a:lnTo>
                  <a:lnTo>
                    <a:pt x="0" y="9681"/>
                  </a:lnTo>
                  <a:lnTo>
                    <a:pt x="25819" y="37115"/>
                  </a:lnTo>
                  <a:lnTo>
                    <a:pt x="32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/>
          <p:cNvSpPr txBox="1"/>
          <p:nvPr/>
        </p:nvSpPr>
        <p:spPr>
          <a:xfrm>
            <a:off x="1318591" y="1384299"/>
            <a:ext cx="52324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30">
                <a:latin typeface="Times New Roman"/>
                <a:cs typeface="Times New Roman"/>
              </a:rPr>
              <a:t>S</a:t>
            </a:r>
            <a:r>
              <a:rPr dirty="0" sz="750" spc="55">
                <a:latin typeface="Times New Roman"/>
                <a:cs typeface="Times New Roman"/>
              </a:rPr>
              <a:t>eq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75">
                <a:latin typeface="Times New Roman"/>
                <a:cs typeface="Times New Roman"/>
              </a:rPr>
              <a:t>2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65">
                <a:latin typeface="Times New Roman"/>
                <a:cs typeface="Times New Roman"/>
              </a:rPr>
              <a:t> </a:t>
            </a:r>
            <a:r>
              <a:rPr dirty="0" sz="750">
                <a:latin typeface="Times New Roman"/>
                <a:cs typeface="Times New Roman"/>
              </a:rPr>
              <a:t>1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1831790" y="1517345"/>
            <a:ext cx="94615" cy="71755"/>
            <a:chOff x="1831790" y="1517345"/>
            <a:chExt cx="94615" cy="71755"/>
          </a:xfrm>
        </p:grpSpPr>
        <p:sp>
          <p:nvSpPr>
            <p:cNvPr id="39" name="object 39"/>
            <p:cNvSpPr/>
            <p:nvPr/>
          </p:nvSpPr>
          <p:spPr>
            <a:xfrm>
              <a:off x="1834013" y="1519568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09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834013" y="1519568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09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1" name="object 41"/>
          <p:cNvSpPr txBox="1"/>
          <p:nvPr/>
        </p:nvSpPr>
        <p:spPr>
          <a:xfrm>
            <a:off x="1803277" y="1568808"/>
            <a:ext cx="147320" cy="12636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-21367" sz="975" spc="-22" i="1">
                <a:latin typeface="Times New Roman"/>
                <a:cs typeface="Times New Roman"/>
              </a:rPr>
              <a:t>o</a:t>
            </a:r>
            <a:r>
              <a:rPr dirty="0" sz="500" spc="-15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1831790" y="1816149"/>
            <a:ext cx="94615" cy="71755"/>
            <a:chOff x="1831790" y="1816149"/>
            <a:chExt cx="94615" cy="71755"/>
          </a:xfrm>
        </p:grpSpPr>
        <p:sp>
          <p:nvSpPr>
            <p:cNvPr id="43" name="object 43"/>
            <p:cNvSpPr/>
            <p:nvPr/>
          </p:nvSpPr>
          <p:spPr>
            <a:xfrm>
              <a:off x="1834013" y="1818372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10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834013" y="1818372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10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5" name="object 45"/>
          <p:cNvSpPr txBox="1"/>
          <p:nvPr/>
        </p:nvSpPr>
        <p:spPr>
          <a:xfrm>
            <a:off x="1803277" y="1867613"/>
            <a:ext cx="147320" cy="12636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-21367" sz="975" spc="-22" i="1">
                <a:latin typeface="Times New Roman"/>
                <a:cs typeface="Times New Roman"/>
              </a:rPr>
              <a:t>o</a:t>
            </a:r>
            <a:r>
              <a:rPr dirty="0" sz="500" spc="-15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</p:txBody>
      </p:sp>
      <p:grpSp>
        <p:nvGrpSpPr>
          <p:cNvPr id="46" name="object 46"/>
          <p:cNvGrpSpPr/>
          <p:nvPr/>
        </p:nvGrpSpPr>
        <p:grpSpPr>
          <a:xfrm>
            <a:off x="2175415" y="1550947"/>
            <a:ext cx="187960" cy="600075"/>
            <a:chOff x="2175415" y="1550947"/>
            <a:chExt cx="187960" cy="600075"/>
          </a:xfrm>
        </p:grpSpPr>
        <p:sp>
          <p:nvSpPr>
            <p:cNvPr id="47" name="object 47"/>
            <p:cNvSpPr/>
            <p:nvPr/>
          </p:nvSpPr>
          <p:spPr>
            <a:xfrm>
              <a:off x="2177637" y="1553170"/>
              <a:ext cx="173355" cy="577850"/>
            </a:xfrm>
            <a:custGeom>
              <a:avLst/>
              <a:gdLst/>
              <a:ahLst/>
              <a:cxnLst/>
              <a:rect l="l" t="t" r="r" b="b"/>
              <a:pathLst>
                <a:path w="173355" h="577850">
                  <a:moveTo>
                    <a:pt x="0" y="0"/>
                  </a:moveTo>
                  <a:lnTo>
                    <a:pt x="2706" y="9022"/>
                  </a:lnTo>
                  <a:lnTo>
                    <a:pt x="21654" y="72179"/>
                  </a:lnTo>
                  <a:lnTo>
                    <a:pt x="73082" y="243605"/>
                  </a:lnTo>
                  <a:lnTo>
                    <a:pt x="173232" y="577435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2331102" y="2113662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4">
                  <a:moveTo>
                    <a:pt x="32274" y="0"/>
                  </a:moveTo>
                  <a:lnTo>
                    <a:pt x="19768" y="16943"/>
                  </a:lnTo>
                  <a:lnTo>
                    <a:pt x="0" y="9681"/>
                  </a:lnTo>
                  <a:lnTo>
                    <a:pt x="25819" y="37115"/>
                  </a:lnTo>
                  <a:lnTo>
                    <a:pt x="32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9" name="object 49"/>
          <p:cNvSpPr txBox="1"/>
          <p:nvPr/>
        </p:nvSpPr>
        <p:spPr>
          <a:xfrm>
            <a:off x="2351226" y="2148376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343668" y="2215259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1</a:t>
            </a:r>
            <a:endParaRPr sz="550">
              <a:latin typeface="Times New Roman"/>
              <a:cs typeface="Times New Roman"/>
            </a:endParaRPr>
          </a:p>
        </p:txBody>
      </p:sp>
      <p:grpSp>
        <p:nvGrpSpPr>
          <p:cNvPr id="51" name="object 51"/>
          <p:cNvGrpSpPr/>
          <p:nvPr/>
        </p:nvGrpSpPr>
        <p:grpSpPr>
          <a:xfrm>
            <a:off x="2055895" y="1849751"/>
            <a:ext cx="98425" cy="301625"/>
            <a:chOff x="2055895" y="1849751"/>
            <a:chExt cx="98425" cy="301625"/>
          </a:xfrm>
        </p:grpSpPr>
        <p:sp>
          <p:nvSpPr>
            <p:cNvPr id="52" name="object 52"/>
            <p:cNvSpPr/>
            <p:nvPr/>
          </p:nvSpPr>
          <p:spPr>
            <a:xfrm>
              <a:off x="2058118" y="1851974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19" h="278764">
                  <a:moveTo>
                    <a:pt x="0" y="0"/>
                  </a:moveTo>
                  <a:lnTo>
                    <a:pt x="1306" y="4353"/>
                  </a:lnTo>
                  <a:lnTo>
                    <a:pt x="10448" y="34829"/>
                  </a:lnTo>
                  <a:lnTo>
                    <a:pt x="35264" y="117547"/>
                  </a:lnTo>
                  <a:lnTo>
                    <a:pt x="83590" y="278632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2121940" y="2113662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4">
                  <a:moveTo>
                    <a:pt x="32274" y="0"/>
                  </a:moveTo>
                  <a:lnTo>
                    <a:pt x="19768" y="16943"/>
                  </a:lnTo>
                  <a:lnTo>
                    <a:pt x="0" y="9681"/>
                  </a:lnTo>
                  <a:lnTo>
                    <a:pt x="25819" y="37115"/>
                  </a:lnTo>
                  <a:lnTo>
                    <a:pt x="32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4" name="object 54"/>
          <p:cNvSpPr txBox="1"/>
          <p:nvPr/>
        </p:nvSpPr>
        <p:spPr>
          <a:xfrm>
            <a:off x="2142061" y="2148376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2134503" y="2214152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2046654" y="2157713"/>
            <a:ext cx="41148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110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r>
              <a:rPr dirty="0" sz="750" spc="-25" i="1">
                <a:latin typeface="メイリオ"/>
                <a:cs typeface="メイリオ"/>
              </a:rPr>
              <a:t> 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114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57" name="object 57"/>
          <p:cNvGrpSpPr/>
          <p:nvPr/>
        </p:nvGrpSpPr>
        <p:grpSpPr>
          <a:xfrm>
            <a:off x="2474219" y="1550947"/>
            <a:ext cx="98425" cy="301625"/>
            <a:chOff x="2474219" y="1550947"/>
            <a:chExt cx="98425" cy="301625"/>
          </a:xfrm>
        </p:grpSpPr>
        <p:sp>
          <p:nvSpPr>
            <p:cNvPr id="58" name="object 58"/>
            <p:cNvSpPr/>
            <p:nvPr/>
          </p:nvSpPr>
          <p:spPr>
            <a:xfrm>
              <a:off x="2476441" y="1553170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19" h="278764">
                  <a:moveTo>
                    <a:pt x="0" y="0"/>
                  </a:moveTo>
                  <a:lnTo>
                    <a:pt x="1306" y="4353"/>
                  </a:lnTo>
                  <a:lnTo>
                    <a:pt x="10448" y="34828"/>
                  </a:lnTo>
                  <a:lnTo>
                    <a:pt x="35264" y="117547"/>
                  </a:lnTo>
                  <a:lnTo>
                    <a:pt x="83590" y="278631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2540264" y="1814858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4">
                  <a:moveTo>
                    <a:pt x="32274" y="0"/>
                  </a:moveTo>
                  <a:lnTo>
                    <a:pt x="19768" y="16943"/>
                  </a:lnTo>
                  <a:lnTo>
                    <a:pt x="0" y="9681"/>
                  </a:lnTo>
                  <a:lnTo>
                    <a:pt x="25819" y="37115"/>
                  </a:lnTo>
                  <a:lnTo>
                    <a:pt x="32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0" name="object 60"/>
          <p:cNvSpPr txBox="1"/>
          <p:nvPr/>
        </p:nvSpPr>
        <p:spPr>
          <a:xfrm>
            <a:off x="2214998" y="1384299"/>
            <a:ext cx="52324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30">
                <a:latin typeface="Times New Roman"/>
                <a:cs typeface="Times New Roman"/>
              </a:rPr>
              <a:t>S</a:t>
            </a:r>
            <a:r>
              <a:rPr dirty="0" sz="750" spc="55">
                <a:latin typeface="Times New Roman"/>
                <a:cs typeface="Times New Roman"/>
              </a:rPr>
              <a:t>e</a:t>
            </a:r>
            <a:r>
              <a:rPr dirty="0" sz="750" spc="55">
                <a:latin typeface="Times New Roman"/>
                <a:cs typeface="Times New Roman"/>
              </a:rPr>
              <a:t>q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75">
                <a:latin typeface="Times New Roman"/>
                <a:cs typeface="Times New Roman"/>
              </a:rPr>
              <a:t>1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65">
                <a:latin typeface="Times New Roman"/>
                <a:cs typeface="Times New Roman"/>
              </a:rPr>
              <a:t> </a:t>
            </a:r>
            <a:r>
              <a:rPr dirty="0" sz="750">
                <a:latin typeface="Times New Roman"/>
                <a:cs typeface="Times New Roman"/>
              </a:rPr>
              <a:t>2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61" name="object 61"/>
          <p:cNvGrpSpPr/>
          <p:nvPr/>
        </p:nvGrpSpPr>
        <p:grpSpPr>
          <a:xfrm>
            <a:off x="2728201" y="1517345"/>
            <a:ext cx="94615" cy="71755"/>
            <a:chOff x="2728201" y="1517345"/>
            <a:chExt cx="94615" cy="71755"/>
          </a:xfrm>
        </p:grpSpPr>
        <p:sp>
          <p:nvSpPr>
            <p:cNvPr id="62" name="object 62"/>
            <p:cNvSpPr/>
            <p:nvPr/>
          </p:nvSpPr>
          <p:spPr>
            <a:xfrm>
              <a:off x="2730424" y="1519568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09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2730424" y="1519568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09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4" name="object 64"/>
          <p:cNvSpPr txBox="1"/>
          <p:nvPr/>
        </p:nvSpPr>
        <p:spPr>
          <a:xfrm>
            <a:off x="2699673" y="1569756"/>
            <a:ext cx="147320" cy="12636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-21367" sz="975" spc="-22" i="1">
                <a:latin typeface="Times New Roman"/>
                <a:cs typeface="Times New Roman"/>
              </a:rPr>
              <a:t>o</a:t>
            </a:r>
            <a:r>
              <a:rPr dirty="0" sz="500" spc="-15">
                <a:latin typeface="Times New Roman"/>
                <a:cs typeface="Times New Roman"/>
              </a:rPr>
              <a:t>1</a:t>
            </a:r>
            <a:endParaRPr sz="500">
              <a:latin typeface="Times New Roman"/>
              <a:cs typeface="Times New Roman"/>
            </a:endParaRPr>
          </a:p>
        </p:txBody>
      </p:sp>
      <p:grpSp>
        <p:nvGrpSpPr>
          <p:cNvPr id="65" name="object 65"/>
          <p:cNvGrpSpPr/>
          <p:nvPr/>
        </p:nvGrpSpPr>
        <p:grpSpPr>
          <a:xfrm>
            <a:off x="2728201" y="1816149"/>
            <a:ext cx="94615" cy="71755"/>
            <a:chOff x="2728201" y="1816149"/>
            <a:chExt cx="94615" cy="71755"/>
          </a:xfrm>
        </p:grpSpPr>
        <p:sp>
          <p:nvSpPr>
            <p:cNvPr id="66" name="object 66"/>
            <p:cNvSpPr/>
            <p:nvPr/>
          </p:nvSpPr>
          <p:spPr>
            <a:xfrm>
              <a:off x="2730424" y="1818372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10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2730424" y="1818372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10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8" name="object 68"/>
          <p:cNvSpPr txBox="1"/>
          <p:nvPr/>
        </p:nvSpPr>
        <p:spPr>
          <a:xfrm>
            <a:off x="2699673" y="1868551"/>
            <a:ext cx="147320" cy="12636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-21367" sz="975" spc="-22" i="1">
                <a:latin typeface="Times New Roman"/>
                <a:cs typeface="Times New Roman"/>
              </a:rPr>
              <a:t>o</a:t>
            </a:r>
            <a:r>
              <a:rPr dirty="0" sz="500" spc="-15">
                <a:latin typeface="Times New Roman"/>
                <a:cs typeface="Times New Roman"/>
              </a:rPr>
              <a:t>1</a:t>
            </a:r>
            <a:endParaRPr sz="500">
              <a:latin typeface="Times New Roman"/>
              <a:cs typeface="Times New Roman"/>
            </a:endParaRPr>
          </a:p>
        </p:txBody>
      </p:sp>
      <p:grpSp>
        <p:nvGrpSpPr>
          <p:cNvPr id="69" name="object 69"/>
          <p:cNvGrpSpPr/>
          <p:nvPr/>
        </p:nvGrpSpPr>
        <p:grpSpPr>
          <a:xfrm>
            <a:off x="2952306" y="1254366"/>
            <a:ext cx="98425" cy="301625"/>
            <a:chOff x="2952306" y="1254366"/>
            <a:chExt cx="98425" cy="301625"/>
          </a:xfrm>
        </p:grpSpPr>
        <p:sp>
          <p:nvSpPr>
            <p:cNvPr id="70" name="object 70"/>
            <p:cNvSpPr/>
            <p:nvPr/>
          </p:nvSpPr>
          <p:spPr>
            <a:xfrm>
              <a:off x="2954529" y="1274538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19" h="278765">
                  <a:moveTo>
                    <a:pt x="0" y="278631"/>
                  </a:moveTo>
                  <a:lnTo>
                    <a:pt x="1306" y="274278"/>
                  </a:lnTo>
                  <a:lnTo>
                    <a:pt x="10448" y="243802"/>
                  </a:lnTo>
                  <a:lnTo>
                    <a:pt x="35265" y="161084"/>
                  </a:lnTo>
                  <a:lnTo>
                    <a:pt x="83591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3018352" y="1254366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5">
                  <a:moveTo>
                    <a:pt x="0" y="27434"/>
                  </a:moveTo>
                  <a:lnTo>
                    <a:pt x="19768" y="20171"/>
                  </a:lnTo>
                  <a:lnTo>
                    <a:pt x="32274" y="37115"/>
                  </a:lnTo>
                  <a:lnTo>
                    <a:pt x="25819" y="0"/>
                  </a:lnTo>
                  <a:lnTo>
                    <a:pt x="0" y="274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2" name="object 72"/>
          <p:cNvSpPr txBox="1"/>
          <p:nvPr/>
        </p:nvSpPr>
        <p:spPr>
          <a:xfrm>
            <a:off x="3020084" y="1067259"/>
            <a:ext cx="9906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21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3012526" y="1134131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1</a:t>
            </a:r>
            <a:endParaRPr sz="550">
              <a:latin typeface="Times New Roman"/>
              <a:cs typeface="Times New Roman"/>
            </a:endParaRPr>
          </a:p>
        </p:txBody>
      </p:sp>
      <p:grpSp>
        <p:nvGrpSpPr>
          <p:cNvPr id="74" name="object 74"/>
          <p:cNvGrpSpPr/>
          <p:nvPr/>
        </p:nvGrpSpPr>
        <p:grpSpPr>
          <a:xfrm>
            <a:off x="3131708" y="1254366"/>
            <a:ext cx="187960" cy="600075"/>
            <a:chOff x="3131708" y="1254366"/>
            <a:chExt cx="187960" cy="600075"/>
          </a:xfrm>
        </p:grpSpPr>
        <p:sp>
          <p:nvSpPr>
            <p:cNvPr id="75" name="object 75"/>
            <p:cNvSpPr/>
            <p:nvPr/>
          </p:nvSpPr>
          <p:spPr>
            <a:xfrm>
              <a:off x="3133808" y="1274538"/>
              <a:ext cx="173355" cy="577850"/>
            </a:xfrm>
            <a:custGeom>
              <a:avLst/>
              <a:gdLst/>
              <a:ahLst/>
              <a:cxnLst/>
              <a:rect l="l" t="t" r="r" b="b"/>
              <a:pathLst>
                <a:path w="173354" h="577850">
                  <a:moveTo>
                    <a:pt x="0" y="577435"/>
                  </a:moveTo>
                  <a:lnTo>
                    <a:pt x="2706" y="568413"/>
                  </a:lnTo>
                  <a:lnTo>
                    <a:pt x="21654" y="505256"/>
                  </a:lnTo>
                  <a:lnTo>
                    <a:pt x="73082" y="333829"/>
                  </a:lnTo>
                  <a:lnTo>
                    <a:pt x="173232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3287273" y="1254366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5">
                  <a:moveTo>
                    <a:pt x="0" y="27434"/>
                  </a:moveTo>
                  <a:lnTo>
                    <a:pt x="19768" y="20171"/>
                  </a:lnTo>
                  <a:lnTo>
                    <a:pt x="32274" y="37115"/>
                  </a:lnTo>
                  <a:lnTo>
                    <a:pt x="25819" y="0"/>
                  </a:lnTo>
                  <a:lnTo>
                    <a:pt x="0" y="274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7" name="object 77"/>
          <p:cNvSpPr txBox="1"/>
          <p:nvPr/>
        </p:nvSpPr>
        <p:spPr>
          <a:xfrm>
            <a:off x="3289006" y="1068356"/>
            <a:ext cx="9906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21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81" name="object 8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78" name="object 78"/>
          <p:cNvSpPr txBox="1"/>
          <p:nvPr/>
        </p:nvSpPr>
        <p:spPr>
          <a:xfrm>
            <a:off x="3281448" y="1134131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2924678" y="1077693"/>
            <a:ext cx="50800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395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r>
              <a:rPr dirty="0" sz="750" spc="160" i="1">
                <a:latin typeface="メイリオ"/>
                <a:cs typeface="メイリオ"/>
              </a:rPr>
              <a:t> </a:t>
            </a: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400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20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95961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Handling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lost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messages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1052586"/>
            <a:ext cx="3885565" cy="12198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Paxos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terminology</a:t>
            </a:r>
            <a:endParaRPr sz="1200">
              <a:latin typeface="Arial"/>
              <a:cs typeface="Arial"/>
            </a:endParaRPr>
          </a:p>
          <a:p>
            <a:pPr marL="310515" marR="59690" indent="-163195">
              <a:lnSpc>
                <a:spcPct val="1000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The leader sends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accept </a:t>
            </a:r>
            <a:r>
              <a:rPr dirty="0" sz="1000" spc="-5">
                <a:latin typeface="Arial"/>
                <a:cs typeface="Arial"/>
              </a:rPr>
              <a:t>message</a:t>
            </a:r>
            <a:r>
              <a:rPr dirty="0" sz="1000" spc="25">
                <a:latin typeface="Arial"/>
                <a:cs typeface="Arial"/>
              </a:rPr>
              <a:t> </a:t>
            </a:r>
            <a:r>
              <a:rPr dirty="0" sz="800" spc="30">
                <a:latin typeface="Arial"/>
                <a:cs typeface="Arial"/>
              </a:rPr>
              <a:t>ACCEPT</a:t>
            </a:r>
            <a:r>
              <a:rPr dirty="0" sz="1000" spc="30">
                <a:latin typeface="Arial"/>
                <a:cs typeface="Arial"/>
              </a:rPr>
              <a:t>(</a:t>
            </a:r>
            <a:r>
              <a:rPr dirty="0" sz="1000" spc="30" i="1">
                <a:latin typeface="Arial"/>
                <a:cs typeface="Arial"/>
              </a:rPr>
              <a:t>o,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backups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 assigning a timestamp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8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command </a:t>
            </a:r>
            <a:r>
              <a:rPr dirty="0" sz="1000" spc="10" i="1">
                <a:latin typeface="Arial"/>
                <a:cs typeface="Arial"/>
              </a:rPr>
              <a:t>o</a:t>
            </a:r>
            <a:r>
              <a:rPr dirty="0" sz="1000" spc="1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backup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responds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learn </a:t>
            </a:r>
            <a:r>
              <a:rPr dirty="0" sz="1000" spc="-5">
                <a:latin typeface="Arial"/>
                <a:cs typeface="Arial"/>
              </a:rPr>
              <a:t>message:</a:t>
            </a:r>
            <a:r>
              <a:rPr dirty="0" sz="1000" spc="95">
                <a:latin typeface="Arial"/>
                <a:cs typeface="Arial"/>
              </a:rPr>
              <a:t> </a:t>
            </a:r>
            <a:r>
              <a:rPr dirty="0" sz="800" spc="30">
                <a:latin typeface="Arial"/>
                <a:cs typeface="Arial"/>
              </a:rPr>
              <a:t>LEARN</a:t>
            </a:r>
            <a:r>
              <a:rPr dirty="0" sz="1000" spc="30">
                <a:latin typeface="Arial"/>
                <a:cs typeface="Arial"/>
              </a:rPr>
              <a:t>(</a:t>
            </a:r>
            <a:r>
              <a:rPr dirty="0" sz="1000" spc="30" i="1">
                <a:latin typeface="Arial"/>
                <a:cs typeface="Arial"/>
              </a:rPr>
              <a:t>o,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8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marL="314960" marR="3048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When the leader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notices that operation </a:t>
            </a:r>
            <a:r>
              <a:rPr dirty="0" sz="1000" spc="-5" i="1">
                <a:latin typeface="Arial"/>
                <a:cs typeface="Arial"/>
              </a:rPr>
              <a:t>o</a:t>
            </a:r>
            <a:r>
              <a:rPr dirty="0" sz="1000" spc="3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 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yet</a:t>
            </a:r>
            <a:r>
              <a:rPr dirty="0" sz="1000" spc="-5">
                <a:latin typeface="Arial"/>
                <a:cs typeface="Arial"/>
              </a:rPr>
              <a:t> been </a:t>
            </a:r>
            <a:r>
              <a:rPr dirty="0" sz="1000">
                <a:latin typeface="Arial"/>
                <a:cs typeface="Arial"/>
              </a:rPr>
              <a:t> learned,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retransmits</a:t>
            </a:r>
            <a:r>
              <a:rPr dirty="0" sz="1000" spc="30">
                <a:latin typeface="Arial"/>
                <a:cs typeface="Arial"/>
              </a:rPr>
              <a:t> </a:t>
            </a:r>
            <a:r>
              <a:rPr dirty="0" sz="800" spc="30">
                <a:latin typeface="Arial"/>
                <a:cs typeface="Arial"/>
              </a:rPr>
              <a:t>ACCEPT</a:t>
            </a:r>
            <a:r>
              <a:rPr dirty="0" sz="1000" spc="30">
                <a:latin typeface="Arial"/>
                <a:cs typeface="Arial"/>
              </a:rPr>
              <a:t>(</a:t>
            </a:r>
            <a:r>
              <a:rPr dirty="0" sz="1000" spc="30" i="1">
                <a:latin typeface="Arial"/>
                <a:cs typeface="Arial"/>
              </a:rPr>
              <a:t>o,</a:t>
            </a:r>
            <a:r>
              <a:rPr dirty="0" sz="1000" spc="-16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8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original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timestamp.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96608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45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one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crash:</a:t>
            </a:r>
            <a:r>
              <a:rPr dirty="0" sz="1400" spc="1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977978" y="971743"/>
            <a:ext cx="2813685" cy="940435"/>
            <a:chOff x="977978" y="971743"/>
            <a:chExt cx="2813685" cy="940435"/>
          </a:xfrm>
        </p:grpSpPr>
        <p:sp>
          <p:nvSpPr>
            <p:cNvPr id="6" name="object 6"/>
            <p:cNvSpPr/>
            <p:nvPr/>
          </p:nvSpPr>
          <p:spPr>
            <a:xfrm>
              <a:off x="982423" y="1889998"/>
              <a:ext cx="2781935" cy="0"/>
            </a:xfrm>
            <a:custGeom>
              <a:avLst/>
              <a:gdLst/>
              <a:ahLst/>
              <a:cxnLst/>
              <a:rect l="l" t="t" r="r" b="b"/>
              <a:pathLst>
                <a:path w="2781935" h="0">
                  <a:moveTo>
                    <a:pt x="0" y="0"/>
                  </a:moveTo>
                  <a:lnTo>
                    <a:pt x="2781449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747489" y="186815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982423" y="1591194"/>
              <a:ext cx="1494155" cy="0"/>
            </a:xfrm>
            <a:custGeom>
              <a:avLst/>
              <a:gdLst/>
              <a:ahLst/>
              <a:cxnLst/>
              <a:rect l="l" t="t" r="r" b="b"/>
              <a:pathLst>
                <a:path w="1494155" h="0">
                  <a:moveTo>
                    <a:pt x="0" y="0"/>
                  </a:moveTo>
                  <a:lnTo>
                    <a:pt x="1494018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485893" y="1591194"/>
              <a:ext cx="633095" cy="0"/>
            </a:xfrm>
            <a:custGeom>
              <a:avLst/>
              <a:gdLst/>
              <a:ahLst/>
              <a:cxnLst/>
              <a:rect l="l" t="t" r="r" b="b"/>
              <a:pathLst>
                <a:path w="633094" h="0">
                  <a:moveTo>
                    <a:pt x="0" y="0"/>
                  </a:moveTo>
                  <a:lnTo>
                    <a:pt x="632976" y="0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482742" y="1551287"/>
              <a:ext cx="0" cy="80010"/>
            </a:xfrm>
            <a:custGeom>
              <a:avLst/>
              <a:gdLst/>
              <a:ahLst/>
              <a:cxnLst/>
              <a:rect l="l" t="t" r="r" b="b"/>
              <a:pathLst>
                <a:path w="0" h="80010">
                  <a:moveTo>
                    <a:pt x="0" y="0"/>
                  </a:moveTo>
                  <a:lnTo>
                    <a:pt x="0" y="79812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177638" y="1292390"/>
              <a:ext cx="299085" cy="299085"/>
            </a:xfrm>
            <a:custGeom>
              <a:avLst/>
              <a:gdLst/>
              <a:ahLst/>
              <a:cxnLst/>
              <a:rect l="l" t="t" r="r" b="b"/>
              <a:pathLst>
                <a:path w="299085" h="299084">
                  <a:moveTo>
                    <a:pt x="0" y="0"/>
                  </a:moveTo>
                  <a:lnTo>
                    <a:pt x="298803" y="298803"/>
                  </a:lnTo>
                </a:path>
              </a:pathLst>
            </a:custGeom>
            <a:ln w="4200">
              <a:solidFill>
                <a:srgbClr val="999999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982423" y="1292390"/>
              <a:ext cx="1168400" cy="0"/>
            </a:xfrm>
            <a:custGeom>
              <a:avLst/>
              <a:gdLst/>
              <a:ahLst/>
              <a:cxnLst/>
              <a:rect l="l" t="t" r="r" b="b"/>
              <a:pathLst>
                <a:path w="1168400" h="0">
                  <a:moveTo>
                    <a:pt x="0" y="0"/>
                  </a:moveTo>
                  <a:lnTo>
                    <a:pt x="851590" y="0"/>
                  </a:lnTo>
                </a:path>
                <a:path w="1168400" h="0">
                  <a:moveTo>
                    <a:pt x="941231" y="0"/>
                  </a:moveTo>
                  <a:lnTo>
                    <a:pt x="1167910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133951" y="127054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050517" y="1183725"/>
              <a:ext cx="233679" cy="201930"/>
            </a:xfrm>
            <a:custGeom>
              <a:avLst/>
              <a:gdLst/>
              <a:ahLst/>
              <a:cxnLst/>
              <a:rect l="l" t="t" r="r" b="b"/>
              <a:pathLst>
                <a:path w="233680" h="201930">
                  <a:moveTo>
                    <a:pt x="127120" y="0"/>
                  </a:moveTo>
                  <a:lnTo>
                    <a:pt x="111883" y="66801"/>
                  </a:lnTo>
                  <a:lnTo>
                    <a:pt x="71857" y="42806"/>
                  </a:lnTo>
                  <a:lnTo>
                    <a:pt x="88538" y="86390"/>
                  </a:lnTo>
                  <a:lnTo>
                    <a:pt x="0" y="86251"/>
                  </a:lnTo>
                  <a:lnTo>
                    <a:pt x="83246" y="116401"/>
                  </a:lnTo>
                  <a:lnTo>
                    <a:pt x="44194" y="156542"/>
                  </a:lnTo>
                  <a:lnTo>
                    <a:pt x="98484" y="142792"/>
                  </a:lnTo>
                  <a:lnTo>
                    <a:pt x="93183" y="201905"/>
                  </a:lnTo>
                  <a:lnTo>
                    <a:pt x="127120" y="153215"/>
                  </a:lnTo>
                  <a:lnTo>
                    <a:pt x="158325" y="194400"/>
                  </a:lnTo>
                  <a:lnTo>
                    <a:pt x="155757" y="142792"/>
                  </a:lnTo>
                  <a:lnTo>
                    <a:pt x="233515" y="170092"/>
                  </a:lnTo>
                  <a:lnTo>
                    <a:pt x="170994" y="116401"/>
                  </a:lnTo>
                  <a:lnTo>
                    <a:pt x="201948" y="95471"/>
                  </a:lnTo>
                  <a:lnTo>
                    <a:pt x="165702" y="86390"/>
                  </a:lnTo>
                  <a:lnTo>
                    <a:pt x="204235" y="16765"/>
                  </a:lnTo>
                  <a:lnTo>
                    <a:pt x="142357" y="66801"/>
                  </a:lnTo>
                  <a:lnTo>
                    <a:pt x="127120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050517" y="1183725"/>
              <a:ext cx="233679" cy="201930"/>
            </a:xfrm>
            <a:custGeom>
              <a:avLst/>
              <a:gdLst/>
              <a:ahLst/>
              <a:cxnLst/>
              <a:rect l="l" t="t" r="r" b="b"/>
              <a:pathLst>
                <a:path w="233680" h="201930">
                  <a:moveTo>
                    <a:pt x="127120" y="0"/>
                  </a:moveTo>
                  <a:lnTo>
                    <a:pt x="111883" y="66801"/>
                  </a:lnTo>
                  <a:lnTo>
                    <a:pt x="71857" y="42806"/>
                  </a:lnTo>
                  <a:lnTo>
                    <a:pt x="88538" y="86390"/>
                  </a:lnTo>
                  <a:lnTo>
                    <a:pt x="0" y="86251"/>
                  </a:lnTo>
                  <a:lnTo>
                    <a:pt x="83246" y="116401"/>
                  </a:lnTo>
                  <a:lnTo>
                    <a:pt x="44194" y="156542"/>
                  </a:lnTo>
                  <a:lnTo>
                    <a:pt x="98484" y="142792"/>
                  </a:lnTo>
                  <a:lnTo>
                    <a:pt x="93183" y="201905"/>
                  </a:lnTo>
                  <a:lnTo>
                    <a:pt x="127120" y="153215"/>
                  </a:lnTo>
                  <a:lnTo>
                    <a:pt x="158325" y="194400"/>
                  </a:lnTo>
                  <a:lnTo>
                    <a:pt x="155757" y="142792"/>
                  </a:lnTo>
                  <a:lnTo>
                    <a:pt x="233515" y="170092"/>
                  </a:lnTo>
                  <a:lnTo>
                    <a:pt x="170994" y="116401"/>
                  </a:lnTo>
                  <a:lnTo>
                    <a:pt x="201948" y="95471"/>
                  </a:lnTo>
                  <a:lnTo>
                    <a:pt x="165702" y="86390"/>
                  </a:lnTo>
                  <a:lnTo>
                    <a:pt x="204235" y="16765"/>
                  </a:lnTo>
                  <a:lnTo>
                    <a:pt x="142357" y="66801"/>
                  </a:lnTo>
                  <a:lnTo>
                    <a:pt x="127120" y="0"/>
                  </a:lnTo>
                  <a:close/>
                </a:path>
              </a:pathLst>
            </a:custGeom>
            <a:ln w="105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982423" y="993586"/>
              <a:ext cx="2781935" cy="0"/>
            </a:xfrm>
            <a:custGeom>
              <a:avLst/>
              <a:gdLst/>
              <a:ahLst/>
              <a:cxnLst/>
              <a:rect l="l" t="t" r="r" b="b"/>
              <a:pathLst>
                <a:path w="2781935" h="0">
                  <a:moveTo>
                    <a:pt x="0" y="0"/>
                  </a:moveTo>
                  <a:lnTo>
                    <a:pt x="2781449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747489" y="97174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131824" y="993586"/>
              <a:ext cx="140335" cy="280035"/>
            </a:xfrm>
            <a:custGeom>
              <a:avLst/>
              <a:gdLst/>
              <a:ahLst/>
              <a:cxnLst/>
              <a:rect l="l" t="t" r="r" b="b"/>
              <a:pathLst>
                <a:path w="140334" h="280034">
                  <a:moveTo>
                    <a:pt x="0" y="0"/>
                  </a:moveTo>
                  <a:lnTo>
                    <a:pt x="2187" y="4375"/>
                  </a:lnTo>
                  <a:lnTo>
                    <a:pt x="17501" y="35002"/>
                  </a:lnTo>
                  <a:lnTo>
                    <a:pt x="59066" y="118132"/>
                  </a:lnTo>
                  <a:lnTo>
                    <a:pt x="140009" y="280017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251169" y="1254819"/>
              <a:ext cx="30480" cy="38100"/>
            </a:xfrm>
            <a:custGeom>
              <a:avLst/>
              <a:gdLst/>
              <a:ahLst/>
              <a:cxnLst/>
              <a:rect l="l" t="t" r="r" b="b"/>
              <a:pathLst>
                <a:path w="30480" h="38100">
                  <a:moveTo>
                    <a:pt x="30056" y="0"/>
                  </a:moveTo>
                  <a:lnTo>
                    <a:pt x="20664" y="18785"/>
                  </a:lnTo>
                  <a:lnTo>
                    <a:pt x="0" y="15028"/>
                  </a:lnTo>
                  <a:lnTo>
                    <a:pt x="30056" y="37571"/>
                  </a:lnTo>
                  <a:lnTo>
                    <a:pt x="300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131824" y="993586"/>
              <a:ext cx="144780" cy="577850"/>
            </a:xfrm>
            <a:custGeom>
              <a:avLst/>
              <a:gdLst/>
              <a:ahLst/>
              <a:cxnLst/>
              <a:rect l="l" t="t" r="r" b="b"/>
              <a:pathLst>
                <a:path w="144780" h="577850">
                  <a:moveTo>
                    <a:pt x="0" y="0"/>
                  </a:moveTo>
                  <a:lnTo>
                    <a:pt x="2254" y="9019"/>
                  </a:lnTo>
                  <a:lnTo>
                    <a:pt x="18038" y="72153"/>
                  </a:lnTo>
                  <a:lnTo>
                    <a:pt x="60880" y="243519"/>
                  </a:lnTo>
                  <a:lnTo>
                    <a:pt x="144308" y="577231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256776" y="1554518"/>
              <a:ext cx="33020" cy="36830"/>
            </a:xfrm>
            <a:custGeom>
              <a:avLst/>
              <a:gdLst/>
              <a:ahLst/>
              <a:cxnLst/>
              <a:rect l="l" t="t" r="r" b="b"/>
              <a:pathLst>
                <a:path w="33019" h="36830">
                  <a:moveTo>
                    <a:pt x="32601" y="0"/>
                  </a:moveTo>
                  <a:lnTo>
                    <a:pt x="19356" y="16300"/>
                  </a:lnTo>
                  <a:lnTo>
                    <a:pt x="0" y="8149"/>
                  </a:lnTo>
                  <a:lnTo>
                    <a:pt x="24450" y="36676"/>
                  </a:lnTo>
                  <a:lnTo>
                    <a:pt x="3260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101942" y="1606883"/>
              <a:ext cx="255270" cy="283210"/>
            </a:xfrm>
            <a:custGeom>
              <a:avLst/>
              <a:gdLst/>
              <a:ahLst/>
              <a:cxnLst/>
              <a:rect l="l" t="t" r="r" b="b"/>
              <a:pathLst>
                <a:path w="255269" h="283210">
                  <a:moveTo>
                    <a:pt x="0" y="283114"/>
                  </a:moveTo>
                  <a:lnTo>
                    <a:pt x="3981" y="278690"/>
                  </a:lnTo>
                  <a:lnTo>
                    <a:pt x="31850" y="247725"/>
                  </a:lnTo>
                  <a:lnTo>
                    <a:pt x="107494" y="163675"/>
                  </a:lnTo>
                  <a:lnTo>
                    <a:pt x="254801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335720" y="1591194"/>
              <a:ext cx="35560" cy="36830"/>
            </a:xfrm>
            <a:custGeom>
              <a:avLst/>
              <a:gdLst/>
              <a:ahLst/>
              <a:cxnLst/>
              <a:rect l="l" t="t" r="r" b="b"/>
              <a:pathLst>
                <a:path w="35559" h="36830">
                  <a:moveTo>
                    <a:pt x="0" y="13806"/>
                  </a:moveTo>
                  <a:lnTo>
                    <a:pt x="21023" y="15689"/>
                  </a:lnTo>
                  <a:lnTo>
                    <a:pt x="25102" y="36399"/>
                  </a:lnTo>
                  <a:lnTo>
                    <a:pt x="35143" y="0"/>
                  </a:lnTo>
                  <a:lnTo>
                    <a:pt x="0" y="1380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208511" y="1591194"/>
              <a:ext cx="549275" cy="0"/>
            </a:xfrm>
            <a:custGeom>
              <a:avLst/>
              <a:gdLst/>
              <a:ahLst/>
              <a:cxnLst/>
              <a:rect l="l" t="t" r="r" b="b"/>
              <a:pathLst>
                <a:path w="549275" h="0">
                  <a:moveTo>
                    <a:pt x="0" y="0"/>
                  </a:moveTo>
                  <a:lnTo>
                    <a:pt x="549058" y="0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737407" y="1564309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20163" y="26884"/>
                  </a:lnTo>
                  <a:lnTo>
                    <a:pt x="0" y="53768"/>
                  </a:lnTo>
                  <a:lnTo>
                    <a:pt x="53768" y="26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804760" y="1807004"/>
            <a:ext cx="418465" cy="2336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819"/>
              </a:lnSpc>
              <a:spcBef>
                <a:spcPts val="95"/>
              </a:spcBef>
            </a:pPr>
            <a:r>
              <a:rPr dirty="0" sz="750" i="1">
                <a:latin typeface="Times New Roman"/>
                <a:cs typeface="Times New Roman"/>
              </a:rPr>
              <a:t>C</a:t>
            </a:r>
            <a:r>
              <a:rPr dirty="0" baseline="-15151" sz="825">
                <a:latin typeface="Times New Roman"/>
                <a:cs typeface="Times New Roman"/>
              </a:rPr>
              <a:t>2</a:t>
            </a:r>
            <a:endParaRPr baseline="-15151" sz="825">
              <a:latin typeface="Times New Roman"/>
              <a:cs typeface="Times New Roman"/>
            </a:endParaRPr>
          </a:p>
          <a:p>
            <a:pPr marL="213995">
              <a:lnSpc>
                <a:spcPts val="819"/>
              </a:lnSpc>
            </a:pPr>
            <a:r>
              <a:rPr dirty="0" sz="750" spc="-15" i="1">
                <a:latin typeface="メイリオ"/>
                <a:cs typeface="メイリオ"/>
              </a:rPr>
              <a:t>(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2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804760" y="910060"/>
            <a:ext cx="17526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i="1">
                <a:latin typeface="Times New Roman"/>
                <a:cs typeface="Times New Roman"/>
              </a:rPr>
              <a:t>C</a:t>
            </a:r>
            <a:r>
              <a:rPr dirty="0" baseline="-15151" sz="825">
                <a:latin typeface="Times New Roman"/>
                <a:cs typeface="Times New Roman"/>
              </a:rPr>
              <a:t>1</a:t>
            </a:r>
            <a:endParaRPr baseline="-15151" sz="825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010720" y="824713"/>
            <a:ext cx="24257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15" i="1">
                <a:latin typeface="メイリオ"/>
                <a:cs typeface="メイリオ"/>
              </a:rPr>
              <a:t>(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1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1099720" y="1256565"/>
            <a:ext cx="826769" cy="636270"/>
            <a:chOff x="1099720" y="1256565"/>
            <a:chExt cx="826769" cy="636270"/>
          </a:xfrm>
        </p:grpSpPr>
        <p:sp>
          <p:nvSpPr>
            <p:cNvPr id="30" name="object 30"/>
            <p:cNvSpPr/>
            <p:nvPr/>
          </p:nvSpPr>
          <p:spPr>
            <a:xfrm>
              <a:off x="1101942" y="1313309"/>
              <a:ext cx="57785" cy="577215"/>
            </a:xfrm>
            <a:custGeom>
              <a:avLst/>
              <a:gdLst/>
              <a:ahLst/>
              <a:cxnLst/>
              <a:rect l="l" t="t" r="r" b="b"/>
              <a:pathLst>
                <a:path w="57784" h="577214">
                  <a:moveTo>
                    <a:pt x="0" y="576688"/>
                  </a:moveTo>
                  <a:lnTo>
                    <a:pt x="901" y="567678"/>
                  </a:lnTo>
                  <a:lnTo>
                    <a:pt x="7208" y="504602"/>
                  </a:lnTo>
                  <a:lnTo>
                    <a:pt x="24328" y="333398"/>
                  </a:lnTo>
                  <a:lnTo>
                    <a:pt x="57668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141621" y="1292390"/>
              <a:ext cx="33655" cy="35560"/>
            </a:xfrm>
            <a:custGeom>
              <a:avLst/>
              <a:gdLst/>
              <a:ahLst/>
              <a:cxnLst/>
              <a:rect l="l" t="t" r="r" b="b"/>
              <a:pathLst>
                <a:path w="33655" h="35559">
                  <a:moveTo>
                    <a:pt x="0" y="31796"/>
                  </a:moveTo>
                  <a:lnTo>
                    <a:pt x="17989" y="20918"/>
                  </a:lnTo>
                  <a:lnTo>
                    <a:pt x="33469" y="35142"/>
                  </a:lnTo>
                  <a:lnTo>
                    <a:pt x="20081" y="0"/>
                  </a:lnTo>
                  <a:lnTo>
                    <a:pt x="0" y="3179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580030" y="1292390"/>
              <a:ext cx="63500" cy="210185"/>
            </a:xfrm>
            <a:custGeom>
              <a:avLst/>
              <a:gdLst/>
              <a:ahLst/>
              <a:cxnLst/>
              <a:rect l="l" t="t" r="r" b="b"/>
              <a:pathLst>
                <a:path w="63500" h="210184">
                  <a:moveTo>
                    <a:pt x="0" y="0"/>
                  </a:moveTo>
                  <a:lnTo>
                    <a:pt x="982" y="3276"/>
                  </a:lnTo>
                  <a:lnTo>
                    <a:pt x="7863" y="26210"/>
                  </a:lnTo>
                  <a:lnTo>
                    <a:pt x="26539" y="88460"/>
                  </a:lnTo>
                  <a:lnTo>
                    <a:pt x="62908" y="209684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617017" y="1495216"/>
              <a:ext cx="52705" cy="15875"/>
            </a:xfrm>
            <a:custGeom>
              <a:avLst/>
              <a:gdLst/>
              <a:ahLst/>
              <a:cxnLst/>
              <a:rect l="l" t="t" r="r" b="b"/>
              <a:pathLst>
                <a:path w="52705" h="15875">
                  <a:moveTo>
                    <a:pt x="0" y="15732"/>
                  </a:moveTo>
                  <a:lnTo>
                    <a:pt x="52447" y="0"/>
                  </a:lnTo>
                </a:path>
              </a:pathLst>
            </a:custGeom>
            <a:ln w="4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834013" y="1258788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09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834013" y="1258788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09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 txBox="1"/>
          <p:nvPr/>
        </p:nvSpPr>
        <p:spPr>
          <a:xfrm>
            <a:off x="775725" y="1123509"/>
            <a:ext cx="1200150" cy="52387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571500">
              <a:lnSpc>
                <a:spcPts val="77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10">
                <a:latin typeface="Times New Roman"/>
                <a:cs typeface="Times New Roman"/>
              </a:rPr>
              <a:t>A</a:t>
            </a:r>
            <a:r>
              <a:rPr dirty="0" sz="750" spc="80">
                <a:latin typeface="Times New Roman"/>
                <a:cs typeface="Times New Roman"/>
              </a:rPr>
              <a:t>cc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75">
                <a:latin typeface="Times New Roman"/>
                <a:cs typeface="Times New Roman"/>
              </a:rPr>
              <a:t>1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65">
                <a:latin typeface="Times New Roman"/>
                <a:cs typeface="Times New Roman"/>
              </a:rPr>
              <a:t> </a:t>
            </a:r>
            <a:r>
              <a:rPr dirty="0" sz="750">
                <a:latin typeface="Times New Roman"/>
                <a:cs typeface="Times New Roman"/>
              </a:rPr>
              <a:t>1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  <a:p>
            <a:pPr marL="76200">
              <a:lnSpc>
                <a:spcPts val="725"/>
              </a:lnSpc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1</a:t>
            </a:r>
            <a:endParaRPr baseline="-15151" sz="825">
              <a:latin typeface="Times New Roman"/>
              <a:cs typeface="Times New Roman"/>
            </a:endParaRPr>
          </a:p>
          <a:p>
            <a:pPr algn="r" marR="55880">
              <a:lnSpc>
                <a:spcPts val="735"/>
              </a:lnSpc>
            </a:pPr>
            <a:r>
              <a:rPr dirty="0" baseline="-21367" sz="975" spc="-22" i="1">
                <a:latin typeface="Times New Roman"/>
                <a:cs typeface="Times New Roman"/>
              </a:rPr>
              <a:t>o</a:t>
            </a:r>
            <a:r>
              <a:rPr dirty="0" sz="500" spc="-15">
                <a:latin typeface="Times New Roman"/>
                <a:cs typeface="Times New Roman"/>
              </a:rPr>
              <a:t>1</a:t>
            </a:r>
            <a:endParaRPr sz="5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  <a:spcBef>
                <a:spcPts val="770"/>
              </a:spcBef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2</a:t>
            </a:r>
            <a:endParaRPr baseline="-15151" sz="825">
              <a:latin typeface="Times New Roman"/>
              <a:cs typeface="Times New Roman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1996131" y="993586"/>
            <a:ext cx="98425" cy="301625"/>
            <a:chOff x="1996131" y="993586"/>
            <a:chExt cx="98425" cy="301625"/>
          </a:xfrm>
        </p:grpSpPr>
        <p:sp>
          <p:nvSpPr>
            <p:cNvPr id="38" name="object 38"/>
            <p:cNvSpPr/>
            <p:nvPr/>
          </p:nvSpPr>
          <p:spPr>
            <a:xfrm>
              <a:off x="1998353" y="1013758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19" h="278765">
                  <a:moveTo>
                    <a:pt x="0" y="278631"/>
                  </a:moveTo>
                  <a:lnTo>
                    <a:pt x="1306" y="274278"/>
                  </a:lnTo>
                  <a:lnTo>
                    <a:pt x="10448" y="243802"/>
                  </a:lnTo>
                  <a:lnTo>
                    <a:pt x="35264" y="161084"/>
                  </a:lnTo>
                  <a:lnTo>
                    <a:pt x="8359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062176" y="993586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5">
                  <a:moveTo>
                    <a:pt x="0" y="27434"/>
                  </a:moveTo>
                  <a:lnTo>
                    <a:pt x="19768" y="20171"/>
                  </a:lnTo>
                  <a:lnTo>
                    <a:pt x="32274" y="37115"/>
                  </a:lnTo>
                  <a:lnTo>
                    <a:pt x="25819" y="0"/>
                  </a:lnTo>
                  <a:lnTo>
                    <a:pt x="0" y="274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/>
          <p:cNvSpPr txBox="1"/>
          <p:nvPr/>
        </p:nvSpPr>
        <p:spPr>
          <a:xfrm>
            <a:off x="2082304" y="806469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1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074736" y="873341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1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986887" y="815806"/>
            <a:ext cx="202565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70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43" name="object 43"/>
          <p:cNvGrpSpPr/>
          <p:nvPr/>
        </p:nvGrpSpPr>
        <p:grpSpPr>
          <a:xfrm>
            <a:off x="2862664" y="1370412"/>
            <a:ext cx="348615" cy="257175"/>
            <a:chOff x="2862664" y="1370412"/>
            <a:chExt cx="348615" cy="257175"/>
          </a:xfrm>
        </p:grpSpPr>
        <p:sp>
          <p:nvSpPr>
            <p:cNvPr id="44" name="object 44"/>
            <p:cNvSpPr/>
            <p:nvPr/>
          </p:nvSpPr>
          <p:spPr>
            <a:xfrm>
              <a:off x="2864887" y="1381509"/>
              <a:ext cx="63500" cy="210185"/>
            </a:xfrm>
            <a:custGeom>
              <a:avLst/>
              <a:gdLst/>
              <a:ahLst/>
              <a:cxnLst/>
              <a:rect l="l" t="t" r="r" b="b"/>
              <a:pathLst>
                <a:path w="63500" h="210184">
                  <a:moveTo>
                    <a:pt x="0" y="209684"/>
                  </a:moveTo>
                  <a:lnTo>
                    <a:pt x="982" y="206407"/>
                  </a:lnTo>
                  <a:lnTo>
                    <a:pt x="7863" y="183473"/>
                  </a:lnTo>
                  <a:lnTo>
                    <a:pt x="26539" y="121223"/>
                  </a:lnTo>
                  <a:lnTo>
                    <a:pt x="62908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901874" y="1372635"/>
              <a:ext cx="52705" cy="15875"/>
            </a:xfrm>
            <a:custGeom>
              <a:avLst/>
              <a:gdLst/>
              <a:ahLst/>
              <a:cxnLst/>
              <a:rect l="l" t="t" r="r" b="b"/>
              <a:pathLst>
                <a:path w="52705" h="15875">
                  <a:moveTo>
                    <a:pt x="52447" y="15732"/>
                  </a:moveTo>
                  <a:lnTo>
                    <a:pt x="0" y="0"/>
                  </a:lnTo>
                </a:path>
              </a:pathLst>
            </a:custGeom>
            <a:ln w="4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3118870" y="1557592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09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3118870" y="1557592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09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8" name="object 48"/>
          <p:cNvSpPr txBox="1"/>
          <p:nvPr/>
        </p:nvSpPr>
        <p:spPr>
          <a:xfrm>
            <a:off x="2356595" y="1588801"/>
            <a:ext cx="878840" cy="15303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ts val="365"/>
              </a:lnSpc>
              <a:spcBef>
                <a:spcPts val="125"/>
              </a:spcBef>
              <a:tabLst>
                <a:tab pos="572770" algn="l"/>
              </a:tabLst>
            </a:pPr>
            <a:r>
              <a:rPr dirty="0" baseline="6944" sz="600" spc="7">
                <a:latin typeface="Arial"/>
                <a:cs typeface="Arial"/>
              </a:rPr>
              <a:t>Leader	</a:t>
            </a:r>
            <a:r>
              <a:rPr dirty="0" sz="550" spc="10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  <a:p>
            <a:pPr marL="274955">
              <a:lnSpc>
                <a:spcPts val="605"/>
              </a:lnSpc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10">
                <a:latin typeface="Times New Roman"/>
                <a:cs typeface="Times New Roman"/>
              </a:rPr>
              <a:t>A</a:t>
            </a:r>
            <a:r>
              <a:rPr dirty="0" sz="750" spc="80">
                <a:latin typeface="Times New Roman"/>
                <a:cs typeface="Times New Roman"/>
              </a:rPr>
              <a:t>cc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45" i="1">
                <a:latin typeface="Times New Roman"/>
                <a:cs typeface="Times New Roman"/>
              </a:rPr>
              <a:t>o</a:t>
            </a:r>
            <a:r>
              <a:rPr dirty="0" sz="750" i="1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 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65">
                <a:latin typeface="Times New Roman"/>
                <a:cs typeface="Times New Roman"/>
              </a:rPr>
              <a:t> </a:t>
            </a:r>
            <a:r>
              <a:rPr dirty="0" sz="750">
                <a:latin typeface="Times New Roman"/>
                <a:cs typeface="Times New Roman"/>
              </a:rPr>
              <a:t>1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r>
              <a:rPr dirty="0" sz="750" spc="-30" i="1">
                <a:latin typeface="メイリオ"/>
                <a:cs typeface="メイリオ"/>
              </a:rPr>
              <a:t> </a:t>
            </a:r>
            <a:r>
              <a:rPr dirty="0" baseline="-17094" sz="975" spc="-30" i="1">
                <a:latin typeface="Times New Roman"/>
                <a:cs typeface="Times New Roman"/>
              </a:rPr>
              <a:t>o</a:t>
            </a:r>
            <a:r>
              <a:rPr dirty="0" baseline="5555" sz="750" spc="-7">
                <a:latin typeface="Times New Roman"/>
                <a:cs typeface="Times New Roman"/>
              </a:rPr>
              <a:t>2</a:t>
            </a:r>
            <a:endParaRPr baseline="5555" sz="750">
              <a:latin typeface="Times New Roman"/>
              <a:cs typeface="Times New Roman"/>
            </a:endParaRPr>
          </a:p>
        </p:txBody>
      </p:sp>
      <p:grpSp>
        <p:nvGrpSpPr>
          <p:cNvPr id="49" name="object 49"/>
          <p:cNvGrpSpPr/>
          <p:nvPr/>
        </p:nvGrpSpPr>
        <p:grpSpPr>
          <a:xfrm>
            <a:off x="3370752" y="1589093"/>
            <a:ext cx="98425" cy="300990"/>
            <a:chOff x="3370752" y="1589093"/>
            <a:chExt cx="98425" cy="300990"/>
          </a:xfrm>
        </p:grpSpPr>
        <p:sp>
          <p:nvSpPr>
            <p:cNvPr id="50" name="object 50"/>
            <p:cNvSpPr/>
            <p:nvPr/>
          </p:nvSpPr>
          <p:spPr>
            <a:xfrm>
              <a:off x="3372852" y="1591194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20" h="278764">
                  <a:moveTo>
                    <a:pt x="0" y="0"/>
                  </a:moveTo>
                  <a:lnTo>
                    <a:pt x="1306" y="4353"/>
                  </a:lnTo>
                  <a:lnTo>
                    <a:pt x="10448" y="34829"/>
                  </a:lnTo>
                  <a:lnTo>
                    <a:pt x="35264" y="117547"/>
                  </a:lnTo>
                  <a:lnTo>
                    <a:pt x="83590" y="278632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3436675" y="1852882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4">
                  <a:moveTo>
                    <a:pt x="32274" y="0"/>
                  </a:moveTo>
                  <a:lnTo>
                    <a:pt x="19768" y="16943"/>
                  </a:lnTo>
                  <a:lnTo>
                    <a:pt x="0" y="9681"/>
                  </a:lnTo>
                  <a:lnTo>
                    <a:pt x="25819" y="37115"/>
                  </a:lnTo>
                  <a:lnTo>
                    <a:pt x="32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2" name="object 52"/>
          <p:cNvSpPr txBox="1"/>
          <p:nvPr/>
        </p:nvSpPr>
        <p:spPr>
          <a:xfrm>
            <a:off x="3456787" y="1887596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57" name="object 5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21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3449219" y="1953372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361370" y="1896933"/>
            <a:ext cx="202565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70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347294" y="2134740"/>
            <a:ext cx="3778885" cy="504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200"/>
              </a:lnSpc>
              <a:spcBef>
                <a:spcPts val="10"/>
              </a:spcBef>
            </a:pPr>
            <a:r>
              <a:rPr dirty="0" sz="1000">
                <a:latin typeface="Arial"/>
                <a:cs typeface="Arial"/>
              </a:rPr>
              <a:t>Primary</a:t>
            </a:r>
            <a:r>
              <a:rPr dirty="0" sz="1000" spc="-5">
                <a:latin typeface="Arial"/>
                <a:cs typeface="Arial"/>
              </a:rPr>
              <a:t> crashes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backup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never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accept message.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93941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45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one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crash:</a:t>
            </a:r>
            <a:r>
              <a:rPr dirty="0" sz="1400" spc="9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679185" y="1032181"/>
            <a:ext cx="3411220" cy="940435"/>
            <a:chOff x="679185" y="1032181"/>
            <a:chExt cx="3411220" cy="940435"/>
          </a:xfrm>
        </p:grpSpPr>
        <p:sp>
          <p:nvSpPr>
            <p:cNvPr id="6" name="object 6"/>
            <p:cNvSpPr/>
            <p:nvPr/>
          </p:nvSpPr>
          <p:spPr>
            <a:xfrm>
              <a:off x="683630" y="1950435"/>
              <a:ext cx="3379470" cy="0"/>
            </a:xfrm>
            <a:custGeom>
              <a:avLst/>
              <a:gdLst/>
              <a:ahLst/>
              <a:cxnLst/>
              <a:rect l="l" t="t" r="r" b="b"/>
              <a:pathLst>
                <a:path w="3379470" h="0">
                  <a:moveTo>
                    <a:pt x="0" y="0"/>
                  </a:moveTo>
                  <a:lnTo>
                    <a:pt x="3379056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046304" y="192859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83630" y="1352827"/>
              <a:ext cx="1150620" cy="299085"/>
            </a:xfrm>
            <a:custGeom>
              <a:avLst/>
              <a:gdLst/>
              <a:ahLst/>
              <a:cxnLst/>
              <a:rect l="l" t="t" r="r" b="b"/>
              <a:pathLst>
                <a:path w="1150620" h="299085">
                  <a:moveTo>
                    <a:pt x="0" y="298803"/>
                  </a:moveTo>
                  <a:lnTo>
                    <a:pt x="1150393" y="298803"/>
                  </a:lnTo>
                </a:path>
                <a:path w="1150620" h="299085">
                  <a:moveTo>
                    <a:pt x="0" y="0"/>
                  </a:moveTo>
                  <a:lnTo>
                    <a:pt x="1150393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83630" y="1054024"/>
              <a:ext cx="3379470" cy="0"/>
            </a:xfrm>
            <a:custGeom>
              <a:avLst/>
              <a:gdLst/>
              <a:ahLst/>
              <a:cxnLst/>
              <a:rect l="l" t="t" r="r" b="b"/>
              <a:pathLst>
                <a:path w="3379470" h="0">
                  <a:moveTo>
                    <a:pt x="0" y="0"/>
                  </a:moveTo>
                  <a:lnTo>
                    <a:pt x="3379056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046304" y="103218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33031" y="1054024"/>
              <a:ext cx="140335" cy="280035"/>
            </a:xfrm>
            <a:custGeom>
              <a:avLst/>
              <a:gdLst/>
              <a:ahLst/>
              <a:cxnLst/>
              <a:rect l="l" t="t" r="r" b="b"/>
              <a:pathLst>
                <a:path w="140334" h="280034">
                  <a:moveTo>
                    <a:pt x="0" y="0"/>
                  </a:moveTo>
                  <a:lnTo>
                    <a:pt x="2187" y="4375"/>
                  </a:lnTo>
                  <a:lnTo>
                    <a:pt x="17501" y="35002"/>
                  </a:lnTo>
                  <a:lnTo>
                    <a:pt x="59066" y="118132"/>
                  </a:lnTo>
                  <a:lnTo>
                    <a:pt x="140009" y="280017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952377" y="1315256"/>
              <a:ext cx="30480" cy="38100"/>
            </a:xfrm>
            <a:custGeom>
              <a:avLst/>
              <a:gdLst/>
              <a:ahLst/>
              <a:cxnLst/>
              <a:rect l="l" t="t" r="r" b="b"/>
              <a:pathLst>
                <a:path w="30480" h="38100">
                  <a:moveTo>
                    <a:pt x="30056" y="0"/>
                  </a:moveTo>
                  <a:lnTo>
                    <a:pt x="20664" y="18785"/>
                  </a:lnTo>
                  <a:lnTo>
                    <a:pt x="0" y="15028"/>
                  </a:lnTo>
                  <a:lnTo>
                    <a:pt x="30056" y="37571"/>
                  </a:lnTo>
                  <a:lnTo>
                    <a:pt x="300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833031" y="1054024"/>
              <a:ext cx="144780" cy="577850"/>
            </a:xfrm>
            <a:custGeom>
              <a:avLst/>
              <a:gdLst/>
              <a:ahLst/>
              <a:cxnLst/>
              <a:rect l="l" t="t" r="r" b="b"/>
              <a:pathLst>
                <a:path w="144780" h="577850">
                  <a:moveTo>
                    <a:pt x="0" y="0"/>
                  </a:moveTo>
                  <a:lnTo>
                    <a:pt x="2254" y="9019"/>
                  </a:lnTo>
                  <a:lnTo>
                    <a:pt x="18038" y="72153"/>
                  </a:lnTo>
                  <a:lnTo>
                    <a:pt x="60880" y="243519"/>
                  </a:lnTo>
                  <a:lnTo>
                    <a:pt x="144308" y="577231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957983" y="1614955"/>
              <a:ext cx="33020" cy="36830"/>
            </a:xfrm>
            <a:custGeom>
              <a:avLst/>
              <a:gdLst/>
              <a:ahLst/>
              <a:cxnLst/>
              <a:rect l="l" t="t" r="r" b="b"/>
              <a:pathLst>
                <a:path w="33019" h="36830">
                  <a:moveTo>
                    <a:pt x="32601" y="0"/>
                  </a:moveTo>
                  <a:lnTo>
                    <a:pt x="19356" y="16300"/>
                  </a:lnTo>
                  <a:lnTo>
                    <a:pt x="0" y="8149"/>
                  </a:lnTo>
                  <a:lnTo>
                    <a:pt x="24450" y="36676"/>
                  </a:lnTo>
                  <a:lnTo>
                    <a:pt x="3260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03149" y="1667320"/>
              <a:ext cx="255270" cy="283210"/>
            </a:xfrm>
            <a:custGeom>
              <a:avLst/>
              <a:gdLst/>
              <a:ahLst/>
              <a:cxnLst/>
              <a:rect l="l" t="t" r="r" b="b"/>
              <a:pathLst>
                <a:path w="255269" h="283210">
                  <a:moveTo>
                    <a:pt x="0" y="283114"/>
                  </a:moveTo>
                  <a:lnTo>
                    <a:pt x="3981" y="278690"/>
                  </a:lnTo>
                  <a:lnTo>
                    <a:pt x="31850" y="247725"/>
                  </a:lnTo>
                  <a:lnTo>
                    <a:pt x="107494" y="163675"/>
                  </a:lnTo>
                  <a:lnTo>
                    <a:pt x="254801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036927" y="1651631"/>
              <a:ext cx="35560" cy="36830"/>
            </a:xfrm>
            <a:custGeom>
              <a:avLst/>
              <a:gdLst/>
              <a:ahLst/>
              <a:cxnLst/>
              <a:rect l="l" t="t" r="r" b="b"/>
              <a:pathLst>
                <a:path w="35559" h="36830">
                  <a:moveTo>
                    <a:pt x="0" y="13806"/>
                  </a:moveTo>
                  <a:lnTo>
                    <a:pt x="21023" y="15689"/>
                  </a:lnTo>
                  <a:lnTo>
                    <a:pt x="25102" y="36399"/>
                  </a:lnTo>
                  <a:lnTo>
                    <a:pt x="35143" y="0"/>
                  </a:lnTo>
                  <a:lnTo>
                    <a:pt x="0" y="1380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923665" y="1651631"/>
              <a:ext cx="852169" cy="0"/>
            </a:xfrm>
            <a:custGeom>
              <a:avLst/>
              <a:gdLst/>
              <a:ahLst/>
              <a:cxnLst/>
              <a:rect l="l" t="t" r="r" b="b"/>
              <a:pathLst>
                <a:path w="852169" h="0">
                  <a:moveTo>
                    <a:pt x="0" y="0"/>
                  </a:moveTo>
                  <a:lnTo>
                    <a:pt x="851590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784707" y="1651631"/>
              <a:ext cx="633095" cy="0"/>
            </a:xfrm>
            <a:custGeom>
              <a:avLst/>
              <a:gdLst/>
              <a:ahLst/>
              <a:cxnLst/>
              <a:rect l="l" t="t" r="r" b="b"/>
              <a:pathLst>
                <a:path w="633095" h="0">
                  <a:moveTo>
                    <a:pt x="0" y="0"/>
                  </a:moveTo>
                  <a:lnTo>
                    <a:pt x="632976" y="0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781557" y="1611725"/>
              <a:ext cx="0" cy="80010"/>
            </a:xfrm>
            <a:custGeom>
              <a:avLst/>
              <a:gdLst/>
              <a:ahLst/>
              <a:cxnLst/>
              <a:rect l="l" t="t" r="r" b="b"/>
              <a:pathLst>
                <a:path w="0" h="80010">
                  <a:moveTo>
                    <a:pt x="0" y="0"/>
                  </a:moveTo>
                  <a:lnTo>
                    <a:pt x="0" y="79812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476452" y="1352827"/>
              <a:ext cx="299085" cy="299085"/>
            </a:xfrm>
            <a:custGeom>
              <a:avLst/>
              <a:gdLst/>
              <a:ahLst/>
              <a:cxnLst/>
              <a:rect l="l" t="t" r="r" b="b"/>
              <a:pathLst>
                <a:path w="299085" h="299085">
                  <a:moveTo>
                    <a:pt x="0" y="0"/>
                  </a:moveTo>
                  <a:lnTo>
                    <a:pt x="298803" y="298803"/>
                  </a:lnTo>
                </a:path>
              </a:pathLst>
            </a:custGeom>
            <a:ln w="4200">
              <a:solidFill>
                <a:srgbClr val="999999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923665" y="1352827"/>
              <a:ext cx="525780" cy="0"/>
            </a:xfrm>
            <a:custGeom>
              <a:avLst/>
              <a:gdLst/>
              <a:ahLst/>
              <a:cxnLst/>
              <a:rect l="l" t="t" r="r" b="b"/>
              <a:pathLst>
                <a:path w="525780" h="0">
                  <a:moveTo>
                    <a:pt x="0" y="0"/>
                  </a:moveTo>
                  <a:lnTo>
                    <a:pt x="525482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432766" y="133098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349331" y="1244162"/>
              <a:ext cx="233679" cy="201930"/>
            </a:xfrm>
            <a:custGeom>
              <a:avLst/>
              <a:gdLst/>
              <a:ahLst/>
              <a:cxnLst/>
              <a:rect l="l" t="t" r="r" b="b"/>
              <a:pathLst>
                <a:path w="233680" h="201930">
                  <a:moveTo>
                    <a:pt x="127120" y="0"/>
                  </a:moveTo>
                  <a:lnTo>
                    <a:pt x="111883" y="66801"/>
                  </a:lnTo>
                  <a:lnTo>
                    <a:pt x="71857" y="42806"/>
                  </a:lnTo>
                  <a:lnTo>
                    <a:pt x="88538" y="86390"/>
                  </a:lnTo>
                  <a:lnTo>
                    <a:pt x="0" y="86251"/>
                  </a:lnTo>
                  <a:lnTo>
                    <a:pt x="83246" y="116401"/>
                  </a:lnTo>
                  <a:lnTo>
                    <a:pt x="44194" y="156542"/>
                  </a:lnTo>
                  <a:lnTo>
                    <a:pt x="98484" y="142792"/>
                  </a:lnTo>
                  <a:lnTo>
                    <a:pt x="93183" y="201905"/>
                  </a:lnTo>
                  <a:lnTo>
                    <a:pt x="127120" y="153215"/>
                  </a:lnTo>
                  <a:lnTo>
                    <a:pt x="158325" y="194400"/>
                  </a:lnTo>
                  <a:lnTo>
                    <a:pt x="155757" y="142792"/>
                  </a:lnTo>
                  <a:lnTo>
                    <a:pt x="233515" y="170092"/>
                  </a:lnTo>
                  <a:lnTo>
                    <a:pt x="170994" y="116401"/>
                  </a:lnTo>
                  <a:lnTo>
                    <a:pt x="201948" y="95471"/>
                  </a:lnTo>
                  <a:lnTo>
                    <a:pt x="165702" y="86390"/>
                  </a:lnTo>
                  <a:lnTo>
                    <a:pt x="204235" y="16765"/>
                  </a:lnTo>
                  <a:lnTo>
                    <a:pt x="142357" y="66801"/>
                  </a:lnTo>
                  <a:lnTo>
                    <a:pt x="127120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349331" y="1244162"/>
              <a:ext cx="233679" cy="201930"/>
            </a:xfrm>
            <a:custGeom>
              <a:avLst/>
              <a:gdLst/>
              <a:ahLst/>
              <a:cxnLst/>
              <a:rect l="l" t="t" r="r" b="b"/>
              <a:pathLst>
                <a:path w="233680" h="201930">
                  <a:moveTo>
                    <a:pt x="127120" y="0"/>
                  </a:moveTo>
                  <a:lnTo>
                    <a:pt x="111883" y="66801"/>
                  </a:lnTo>
                  <a:lnTo>
                    <a:pt x="71857" y="42806"/>
                  </a:lnTo>
                  <a:lnTo>
                    <a:pt x="88538" y="86390"/>
                  </a:lnTo>
                  <a:lnTo>
                    <a:pt x="0" y="86251"/>
                  </a:lnTo>
                  <a:lnTo>
                    <a:pt x="83246" y="116401"/>
                  </a:lnTo>
                  <a:lnTo>
                    <a:pt x="44194" y="156542"/>
                  </a:lnTo>
                  <a:lnTo>
                    <a:pt x="98484" y="142792"/>
                  </a:lnTo>
                  <a:lnTo>
                    <a:pt x="93183" y="201905"/>
                  </a:lnTo>
                  <a:lnTo>
                    <a:pt x="127120" y="153215"/>
                  </a:lnTo>
                  <a:lnTo>
                    <a:pt x="158325" y="194400"/>
                  </a:lnTo>
                  <a:lnTo>
                    <a:pt x="155757" y="142792"/>
                  </a:lnTo>
                  <a:lnTo>
                    <a:pt x="233515" y="170092"/>
                  </a:lnTo>
                  <a:lnTo>
                    <a:pt x="170994" y="116401"/>
                  </a:lnTo>
                  <a:lnTo>
                    <a:pt x="201948" y="95471"/>
                  </a:lnTo>
                  <a:lnTo>
                    <a:pt x="165702" y="86390"/>
                  </a:lnTo>
                  <a:lnTo>
                    <a:pt x="204235" y="16765"/>
                  </a:lnTo>
                  <a:lnTo>
                    <a:pt x="142357" y="66801"/>
                  </a:lnTo>
                  <a:lnTo>
                    <a:pt x="127120" y="0"/>
                  </a:lnTo>
                  <a:close/>
                </a:path>
              </a:pathLst>
            </a:custGeom>
            <a:ln w="105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507326" y="1651631"/>
              <a:ext cx="549275" cy="0"/>
            </a:xfrm>
            <a:custGeom>
              <a:avLst/>
              <a:gdLst/>
              <a:ahLst/>
              <a:cxnLst/>
              <a:rect l="l" t="t" r="r" b="b"/>
              <a:pathLst>
                <a:path w="549275" h="0">
                  <a:moveTo>
                    <a:pt x="0" y="0"/>
                  </a:moveTo>
                  <a:lnTo>
                    <a:pt x="549058" y="0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4036221" y="1624747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20163" y="26884"/>
                  </a:lnTo>
                  <a:lnTo>
                    <a:pt x="0" y="53768"/>
                  </a:lnTo>
                  <a:lnTo>
                    <a:pt x="53768" y="26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505967" y="1867452"/>
            <a:ext cx="418465" cy="2336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819"/>
              </a:lnSpc>
              <a:spcBef>
                <a:spcPts val="95"/>
              </a:spcBef>
            </a:pPr>
            <a:r>
              <a:rPr dirty="0" sz="750" i="1">
                <a:latin typeface="Times New Roman"/>
                <a:cs typeface="Times New Roman"/>
              </a:rPr>
              <a:t>C</a:t>
            </a:r>
            <a:r>
              <a:rPr dirty="0" baseline="-15151" sz="825">
                <a:latin typeface="Times New Roman"/>
                <a:cs typeface="Times New Roman"/>
              </a:rPr>
              <a:t>2</a:t>
            </a:r>
            <a:endParaRPr baseline="-15151" sz="825">
              <a:latin typeface="Times New Roman"/>
              <a:cs typeface="Times New Roman"/>
            </a:endParaRPr>
          </a:p>
          <a:p>
            <a:pPr marL="213995">
              <a:lnSpc>
                <a:spcPts val="819"/>
              </a:lnSpc>
            </a:pPr>
            <a:r>
              <a:rPr dirty="0" sz="750" spc="-15" i="1">
                <a:latin typeface="メイリオ"/>
                <a:cs typeface="メイリオ"/>
              </a:rPr>
              <a:t>(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2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05967" y="970497"/>
            <a:ext cx="17526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i="1">
                <a:latin typeface="Times New Roman"/>
                <a:cs typeface="Times New Roman"/>
              </a:rPr>
              <a:t>C</a:t>
            </a:r>
            <a:r>
              <a:rPr dirty="0" baseline="-15151" sz="825">
                <a:latin typeface="Times New Roman"/>
                <a:cs typeface="Times New Roman"/>
              </a:rPr>
              <a:t>1</a:t>
            </a:r>
            <a:endParaRPr baseline="-15151" sz="825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11927" y="885151"/>
            <a:ext cx="24257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15" i="1">
                <a:latin typeface="メイリオ"/>
                <a:cs typeface="メイリオ"/>
              </a:rPr>
              <a:t>(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1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800927" y="1317003"/>
            <a:ext cx="1125220" cy="636270"/>
            <a:chOff x="800927" y="1317003"/>
            <a:chExt cx="1125220" cy="636270"/>
          </a:xfrm>
        </p:grpSpPr>
        <p:sp>
          <p:nvSpPr>
            <p:cNvPr id="31" name="object 31"/>
            <p:cNvSpPr/>
            <p:nvPr/>
          </p:nvSpPr>
          <p:spPr>
            <a:xfrm>
              <a:off x="803149" y="1373746"/>
              <a:ext cx="57785" cy="577215"/>
            </a:xfrm>
            <a:custGeom>
              <a:avLst/>
              <a:gdLst/>
              <a:ahLst/>
              <a:cxnLst/>
              <a:rect l="l" t="t" r="r" b="b"/>
              <a:pathLst>
                <a:path w="57784" h="577214">
                  <a:moveTo>
                    <a:pt x="0" y="576688"/>
                  </a:moveTo>
                  <a:lnTo>
                    <a:pt x="901" y="567678"/>
                  </a:lnTo>
                  <a:lnTo>
                    <a:pt x="7208" y="504602"/>
                  </a:lnTo>
                  <a:lnTo>
                    <a:pt x="24328" y="333398"/>
                  </a:lnTo>
                  <a:lnTo>
                    <a:pt x="57668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842828" y="1352828"/>
              <a:ext cx="33655" cy="35560"/>
            </a:xfrm>
            <a:custGeom>
              <a:avLst/>
              <a:gdLst/>
              <a:ahLst/>
              <a:cxnLst/>
              <a:rect l="l" t="t" r="r" b="b"/>
              <a:pathLst>
                <a:path w="33655" h="35559">
                  <a:moveTo>
                    <a:pt x="0" y="31796"/>
                  </a:moveTo>
                  <a:lnTo>
                    <a:pt x="17989" y="20918"/>
                  </a:lnTo>
                  <a:lnTo>
                    <a:pt x="33469" y="35142"/>
                  </a:lnTo>
                  <a:lnTo>
                    <a:pt x="20081" y="0"/>
                  </a:lnTo>
                  <a:lnTo>
                    <a:pt x="0" y="3179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281237" y="1352828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19" h="278764">
                  <a:moveTo>
                    <a:pt x="0" y="0"/>
                  </a:moveTo>
                  <a:lnTo>
                    <a:pt x="1306" y="4353"/>
                  </a:lnTo>
                  <a:lnTo>
                    <a:pt x="10448" y="34828"/>
                  </a:lnTo>
                  <a:lnTo>
                    <a:pt x="35264" y="117547"/>
                  </a:lnTo>
                  <a:lnTo>
                    <a:pt x="83590" y="278631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345060" y="1614515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4" h="37464">
                  <a:moveTo>
                    <a:pt x="32274" y="0"/>
                  </a:moveTo>
                  <a:lnTo>
                    <a:pt x="19768" y="16943"/>
                  </a:lnTo>
                  <a:lnTo>
                    <a:pt x="0" y="9681"/>
                  </a:lnTo>
                  <a:lnTo>
                    <a:pt x="25819" y="37115"/>
                  </a:lnTo>
                  <a:lnTo>
                    <a:pt x="32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580041" y="1372999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19" h="278764">
                  <a:moveTo>
                    <a:pt x="0" y="278631"/>
                  </a:moveTo>
                  <a:lnTo>
                    <a:pt x="1306" y="274278"/>
                  </a:lnTo>
                  <a:lnTo>
                    <a:pt x="10448" y="243802"/>
                  </a:lnTo>
                  <a:lnTo>
                    <a:pt x="35264" y="161084"/>
                  </a:lnTo>
                  <a:lnTo>
                    <a:pt x="8359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643864" y="1352827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5">
                  <a:moveTo>
                    <a:pt x="0" y="27434"/>
                  </a:moveTo>
                  <a:lnTo>
                    <a:pt x="19768" y="20171"/>
                  </a:lnTo>
                  <a:lnTo>
                    <a:pt x="32274" y="37115"/>
                  </a:lnTo>
                  <a:lnTo>
                    <a:pt x="25819" y="0"/>
                  </a:lnTo>
                  <a:lnTo>
                    <a:pt x="0" y="274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834024" y="1319225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09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834024" y="1319225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09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/>
          <p:cNvSpPr txBox="1"/>
          <p:nvPr/>
        </p:nvSpPr>
        <p:spPr>
          <a:xfrm>
            <a:off x="476932" y="1183956"/>
            <a:ext cx="1499235" cy="52387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571500">
              <a:lnSpc>
                <a:spcPts val="77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10">
                <a:latin typeface="Times New Roman"/>
                <a:cs typeface="Times New Roman"/>
              </a:rPr>
              <a:t>A</a:t>
            </a:r>
            <a:r>
              <a:rPr dirty="0" sz="750" spc="80">
                <a:latin typeface="Times New Roman"/>
                <a:cs typeface="Times New Roman"/>
              </a:rPr>
              <a:t>cc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75">
                <a:latin typeface="Times New Roman"/>
                <a:cs typeface="Times New Roman"/>
              </a:rPr>
              <a:t>1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65">
                <a:latin typeface="Times New Roman"/>
                <a:cs typeface="Times New Roman"/>
              </a:rPr>
              <a:t> </a:t>
            </a:r>
            <a:r>
              <a:rPr dirty="0" sz="750">
                <a:latin typeface="Times New Roman"/>
                <a:cs typeface="Times New Roman"/>
              </a:rPr>
              <a:t>1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  <a:p>
            <a:pPr marL="76200">
              <a:lnSpc>
                <a:spcPts val="725"/>
              </a:lnSpc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1</a:t>
            </a:r>
            <a:endParaRPr baseline="-15151" sz="825">
              <a:latin typeface="Times New Roman"/>
              <a:cs typeface="Times New Roman"/>
            </a:endParaRPr>
          </a:p>
          <a:p>
            <a:pPr algn="r" marR="55880">
              <a:lnSpc>
                <a:spcPts val="735"/>
              </a:lnSpc>
            </a:pPr>
            <a:r>
              <a:rPr dirty="0" baseline="-21367" sz="975" spc="-22" i="1">
                <a:latin typeface="Times New Roman"/>
                <a:cs typeface="Times New Roman"/>
              </a:rPr>
              <a:t>o</a:t>
            </a:r>
            <a:r>
              <a:rPr dirty="0" sz="500" spc="-15">
                <a:latin typeface="Times New Roman"/>
                <a:cs typeface="Times New Roman"/>
              </a:rPr>
              <a:t>1</a:t>
            </a:r>
            <a:endParaRPr sz="5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  <a:spcBef>
                <a:spcPts val="770"/>
              </a:spcBef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2</a:t>
            </a:r>
            <a:endParaRPr baseline="-15151" sz="825">
              <a:latin typeface="Times New Roman"/>
              <a:cs typeface="Times New Roman"/>
            </a:endParaRPr>
          </a:p>
        </p:txBody>
      </p:sp>
      <p:grpSp>
        <p:nvGrpSpPr>
          <p:cNvPr id="40" name="object 40"/>
          <p:cNvGrpSpPr/>
          <p:nvPr/>
        </p:nvGrpSpPr>
        <p:grpSpPr>
          <a:xfrm>
            <a:off x="1831801" y="1615807"/>
            <a:ext cx="94615" cy="71755"/>
            <a:chOff x="1831801" y="1615807"/>
            <a:chExt cx="94615" cy="71755"/>
          </a:xfrm>
        </p:grpSpPr>
        <p:sp>
          <p:nvSpPr>
            <p:cNvPr id="41" name="object 41"/>
            <p:cNvSpPr/>
            <p:nvPr/>
          </p:nvSpPr>
          <p:spPr>
            <a:xfrm>
              <a:off x="1834024" y="1618029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10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834024" y="1618029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10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/>
          <p:cNvSpPr txBox="1"/>
          <p:nvPr/>
        </p:nvSpPr>
        <p:spPr>
          <a:xfrm>
            <a:off x="1352567" y="1659672"/>
            <a:ext cx="59817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5">
                <a:latin typeface="Times New Roman"/>
                <a:cs typeface="Times New Roman"/>
              </a:rPr>
              <a:t>L</a:t>
            </a:r>
            <a:r>
              <a:rPr dirty="0" sz="750" spc="140">
                <a:latin typeface="Times New Roman"/>
                <a:cs typeface="Times New Roman"/>
              </a:rPr>
              <a:t>rn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1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r>
              <a:rPr dirty="0" sz="750" i="1">
                <a:latin typeface="メイリオ"/>
                <a:cs typeface="メイリオ"/>
              </a:rPr>
              <a:t> </a:t>
            </a:r>
            <a:r>
              <a:rPr dirty="0" sz="750" spc="55" i="1">
                <a:latin typeface="メイリオ"/>
                <a:cs typeface="メイリオ"/>
              </a:rPr>
              <a:t> </a:t>
            </a:r>
            <a:r>
              <a:rPr dirty="0" baseline="-17094" sz="975" spc="-37" i="1">
                <a:latin typeface="Times New Roman"/>
                <a:cs typeface="Times New Roman"/>
              </a:rPr>
              <a:t>o</a:t>
            </a:r>
            <a:r>
              <a:rPr dirty="0" baseline="5555" sz="750" spc="-7">
                <a:latin typeface="Times New Roman"/>
                <a:cs typeface="Times New Roman"/>
              </a:rPr>
              <a:t>1</a:t>
            </a:r>
            <a:endParaRPr baseline="5555" sz="750">
              <a:latin typeface="Times New Roman"/>
              <a:cs typeface="Times New Roman"/>
            </a:endParaRPr>
          </a:p>
        </p:txBody>
      </p:sp>
      <p:grpSp>
        <p:nvGrpSpPr>
          <p:cNvPr id="44" name="object 44"/>
          <p:cNvGrpSpPr/>
          <p:nvPr/>
        </p:nvGrpSpPr>
        <p:grpSpPr>
          <a:xfrm>
            <a:off x="1996142" y="1054024"/>
            <a:ext cx="397510" cy="600075"/>
            <a:chOff x="1996142" y="1054024"/>
            <a:chExt cx="397510" cy="600075"/>
          </a:xfrm>
        </p:grpSpPr>
        <p:sp>
          <p:nvSpPr>
            <p:cNvPr id="45" name="object 45"/>
            <p:cNvSpPr/>
            <p:nvPr/>
          </p:nvSpPr>
          <p:spPr>
            <a:xfrm>
              <a:off x="1998364" y="1074196"/>
              <a:ext cx="173355" cy="577850"/>
            </a:xfrm>
            <a:custGeom>
              <a:avLst/>
              <a:gdLst/>
              <a:ahLst/>
              <a:cxnLst/>
              <a:rect l="l" t="t" r="r" b="b"/>
              <a:pathLst>
                <a:path w="173355" h="577850">
                  <a:moveTo>
                    <a:pt x="0" y="577435"/>
                  </a:moveTo>
                  <a:lnTo>
                    <a:pt x="2706" y="568413"/>
                  </a:lnTo>
                  <a:lnTo>
                    <a:pt x="21654" y="505256"/>
                  </a:lnTo>
                  <a:lnTo>
                    <a:pt x="73082" y="333829"/>
                  </a:lnTo>
                  <a:lnTo>
                    <a:pt x="173233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2151829" y="1054024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5">
                  <a:moveTo>
                    <a:pt x="0" y="27434"/>
                  </a:moveTo>
                  <a:lnTo>
                    <a:pt x="19768" y="20171"/>
                  </a:lnTo>
                  <a:lnTo>
                    <a:pt x="32274" y="37115"/>
                  </a:lnTo>
                  <a:lnTo>
                    <a:pt x="25819" y="0"/>
                  </a:lnTo>
                  <a:lnTo>
                    <a:pt x="0" y="274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297168" y="1074196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19" h="278765">
                  <a:moveTo>
                    <a:pt x="0" y="278631"/>
                  </a:moveTo>
                  <a:lnTo>
                    <a:pt x="1306" y="274278"/>
                  </a:lnTo>
                  <a:lnTo>
                    <a:pt x="10448" y="243802"/>
                  </a:lnTo>
                  <a:lnTo>
                    <a:pt x="35264" y="161084"/>
                  </a:lnTo>
                  <a:lnTo>
                    <a:pt x="8359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2360991" y="1054024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5">
                  <a:moveTo>
                    <a:pt x="0" y="27434"/>
                  </a:moveTo>
                  <a:lnTo>
                    <a:pt x="19768" y="20171"/>
                  </a:lnTo>
                  <a:lnTo>
                    <a:pt x="32274" y="37115"/>
                  </a:lnTo>
                  <a:lnTo>
                    <a:pt x="25819" y="0"/>
                  </a:lnTo>
                  <a:lnTo>
                    <a:pt x="0" y="274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9" name="object 49"/>
          <p:cNvSpPr txBox="1"/>
          <p:nvPr/>
        </p:nvSpPr>
        <p:spPr>
          <a:xfrm>
            <a:off x="2171947" y="868013"/>
            <a:ext cx="27178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221615" algn="l"/>
              </a:tabLst>
            </a:pPr>
            <a:r>
              <a:rPr dirty="0" sz="550" spc="10">
                <a:latin typeface="Times New Roman"/>
                <a:cs typeface="Times New Roman"/>
              </a:rPr>
              <a:t>1</a:t>
            </a:r>
            <a:r>
              <a:rPr dirty="0" sz="550" spc="10">
                <a:latin typeface="Times New Roman"/>
                <a:cs typeface="Times New Roman"/>
              </a:rPr>
              <a:t>	</a:t>
            </a:r>
            <a:r>
              <a:rPr dirty="0" sz="550" spc="10">
                <a:latin typeface="Times New Roman"/>
                <a:cs typeface="Times New Roman"/>
              </a:rPr>
              <a:t>1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164389" y="933789"/>
            <a:ext cx="27178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221615" algn="l"/>
              </a:tabLst>
            </a:pPr>
            <a:r>
              <a:rPr dirty="0" sz="550" spc="10">
                <a:latin typeface="Times New Roman"/>
                <a:cs typeface="Times New Roman"/>
              </a:rPr>
              <a:t>2</a:t>
            </a:r>
            <a:r>
              <a:rPr dirty="0" sz="550" spc="10">
                <a:latin typeface="Times New Roman"/>
                <a:cs typeface="Times New Roman"/>
              </a:rPr>
              <a:t>	</a:t>
            </a:r>
            <a:r>
              <a:rPr dirty="0" sz="550" spc="10">
                <a:latin typeface="Times New Roman"/>
                <a:cs typeface="Times New Roman"/>
              </a:rPr>
              <a:t>1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2076540" y="877350"/>
            <a:ext cx="41148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110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r>
              <a:rPr dirty="0" sz="750" spc="-25" i="1">
                <a:latin typeface="メイリオ"/>
                <a:cs typeface="メイリオ"/>
              </a:rPr>
              <a:t> 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114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52" name="object 52"/>
          <p:cNvGrpSpPr/>
          <p:nvPr/>
        </p:nvGrpSpPr>
        <p:grpSpPr>
          <a:xfrm>
            <a:off x="3161479" y="1430850"/>
            <a:ext cx="348615" cy="257175"/>
            <a:chOff x="3161479" y="1430850"/>
            <a:chExt cx="348615" cy="257175"/>
          </a:xfrm>
        </p:grpSpPr>
        <p:sp>
          <p:nvSpPr>
            <p:cNvPr id="53" name="object 53"/>
            <p:cNvSpPr/>
            <p:nvPr/>
          </p:nvSpPr>
          <p:spPr>
            <a:xfrm>
              <a:off x="3163701" y="1441947"/>
              <a:ext cx="63500" cy="210185"/>
            </a:xfrm>
            <a:custGeom>
              <a:avLst/>
              <a:gdLst/>
              <a:ahLst/>
              <a:cxnLst/>
              <a:rect l="l" t="t" r="r" b="b"/>
              <a:pathLst>
                <a:path w="63500" h="210185">
                  <a:moveTo>
                    <a:pt x="0" y="209684"/>
                  </a:moveTo>
                  <a:lnTo>
                    <a:pt x="982" y="206407"/>
                  </a:lnTo>
                  <a:lnTo>
                    <a:pt x="7863" y="183473"/>
                  </a:lnTo>
                  <a:lnTo>
                    <a:pt x="26539" y="121223"/>
                  </a:lnTo>
                  <a:lnTo>
                    <a:pt x="62908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3200688" y="1433072"/>
              <a:ext cx="52705" cy="15875"/>
            </a:xfrm>
            <a:custGeom>
              <a:avLst/>
              <a:gdLst/>
              <a:ahLst/>
              <a:cxnLst/>
              <a:rect l="l" t="t" r="r" b="b"/>
              <a:pathLst>
                <a:path w="52704" h="15875">
                  <a:moveTo>
                    <a:pt x="52447" y="15732"/>
                  </a:moveTo>
                  <a:lnTo>
                    <a:pt x="0" y="0"/>
                  </a:lnTo>
                </a:path>
              </a:pathLst>
            </a:custGeom>
            <a:ln w="4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3417684" y="1618029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70" h="67310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3417684" y="1618029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70" h="67310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7" name="object 57"/>
          <p:cNvSpPr txBox="1"/>
          <p:nvPr/>
        </p:nvSpPr>
        <p:spPr>
          <a:xfrm>
            <a:off x="2655403" y="1649238"/>
            <a:ext cx="878840" cy="15303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ts val="365"/>
              </a:lnSpc>
              <a:spcBef>
                <a:spcPts val="125"/>
              </a:spcBef>
              <a:tabLst>
                <a:tab pos="572770" algn="l"/>
              </a:tabLst>
            </a:pPr>
            <a:r>
              <a:rPr dirty="0" baseline="6944" sz="600" spc="7">
                <a:latin typeface="Arial"/>
                <a:cs typeface="Arial"/>
              </a:rPr>
              <a:t>Leader	</a:t>
            </a:r>
            <a:r>
              <a:rPr dirty="0" sz="550" spc="10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  <a:p>
            <a:pPr marL="274955">
              <a:lnSpc>
                <a:spcPts val="605"/>
              </a:lnSpc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10">
                <a:latin typeface="Times New Roman"/>
                <a:cs typeface="Times New Roman"/>
              </a:rPr>
              <a:t>A</a:t>
            </a:r>
            <a:r>
              <a:rPr dirty="0" sz="750" spc="80">
                <a:latin typeface="Times New Roman"/>
                <a:cs typeface="Times New Roman"/>
              </a:rPr>
              <a:t>cc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45" i="1">
                <a:latin typeface="Times New Roman"/>
                <a:cs typeface="Times New Roman"/>
              </a:rPr>
              <a:t>o</a:t>
            </a:r>
            <a:r>
              <a:rPr dirty="0" sz="750" i="1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 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65">
                <a:latin typeface="Times New Roman"/>
                <a:cs typeface="Times New Roman"/>
              </a:rPr>
              <a:t> </a:t>
            </a:r>
            <a:r>
              <a:rPr dirty="0" sz="750">
                <a:latin typeface="Times New Roman"/>
                <a:cs typeface="Times New Roman"/>
              </a:rPr>
              <a:t>2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r>
              <a:rPr dirty="0" sz="750" spc="-30" i="1">
                <a:latin typeface="メイリオ"/>
                <a:cs typeface="メイリオ"/>
              </a:rPr>
              <a:t> </a:t>
            </a:r>
            <a:r>
              <a:rPr dirty="0" baseline="-17094" sz="975" spc="-37" i="1">
                <a:latin typeface="Times New Roman"/>
                <a:cs typeface="Times New Roman"/>
              </a:rPr>
              <a:t>o</a:t>
            </a:r>
            <a:r>
              <a:rPr dirty="0" baseline="5555" sz="750" spc="-7">
                <a:latin typeface="Times New Roman"/>
                <a:cs typeface="Times New Roman"/>
              </a:rPr>
              <a:t>2</a:t>
            </a:r>
            <a:endParaRPr baseline="5555" sz="750">
              <a:latin typeface="Times New Roman"/>
              <a:cs typeface="Times New Roman"/>
            </a:endParaRPr>
          </a:p>
        </p:txBody>
      </p:sp>
      <p:grpSp>
        <p:nvGrpSpPr>
          <p:cNvPr id="58" name="object 58"/>
          <p:cNvGrpSpPr/>
          <p:nvPr/>
        </p:nvGrpSpPr>
        <p:grpSpPr>
          <a:xfrm>
            <a:off x="3669567" y="1649531"/>
            <a:ext cx="98425" cy="300990"/>
            <a:chOff x="3669567" y="1649531"/>
            <a:chExt cx="98425" cy="300990"/>
          </a:xfrm>
        </p:grpSpPr>
        <p:sp>
          <p:nvSpPr>
            <p:cNvPr id="59" name="object 59"/>
            <p:cNvSpPr/>
            <p:nvPr/>
          </p:nvSpPr>
          <p:spPr>
            <a:xfrm>
              <a:off x="3671667" y="1651631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20" h="278764">
                  <a:moveTo>
                    <a:pt x="0" y="0"/>
                  </a:moveTo>
                  <a:lnTo>
                    <a:pt x="1306" y="4353"/>
                  </a:lnTo>
                  <a:lnTo>
                    <a:pt x="10448" y="34829"/>
                  </a:lnTo>
                  <a:lnTo>
                    <a:pt x="35264" y="117547"/>
                  </a:lnTo>
                  <a:lnTo>
                    <a:pt x="83590" y="278632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3735490" y="1913319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4">
                  <a:moveTo>
                    <a:pt x="32274" y="0"/>
                  </a:moveTo>
                  <a:lnTo>
                    <a:pt x="19768" y="16943"/>
                  </a:lnTo>
                  <a:lnTo>
                    <a:pt x="0" y="9681"/>
                  </a:lnTo>
                  <a:lnTo>
                    <a:pt x="25819" y="37115"/>
                  </a:lnTo>
                  <a:lnTo>
                    <a:pt x="32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1" name="object 61"/>
          <p:cNvSpPr txBox="1"/>
          <p:nvPr/>
        </p:nvSpPr>
        <p:spPr>
          <a:xfrm>
            <a:off x="3737212" y="1949140"/>
            <a:ext cx="9906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12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66" name="object 6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3729654" y="2014916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3641805" y="1958477"/>
            <a:ext cx="239395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350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347294" y="2196284"/>
            <a:ext cx="3912235" cy="3549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2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180"/>
              </a:lnSpc>
            </a:pPr>
            <a:r>
              <a:rPr dirty="0" sz="1000" spc="-15">
                <a:latin typeface="Arial"/>
                <a:cs typeface="Arial"/>
              </a:rPr>
              <a:t>Never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execute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before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clear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been</a:t>
            </a:r>
            <a:r>
              <a:rPr dirty="0" sz="1000">
                <a:latin typeface="Arial"/>
                <a:cs typeface="Arial"/>
              </a:rPr>
              <a:t> learned.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8588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 two crashes:</a:t>
            </a:r>
            <a:r>
              <a:rPr dirty="0" sz="14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still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 problem?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529782" y="769522"/>
            <a:ext cx="3709670" cy="1239520"/>
            <a:chOff x="529782" y="769522"/>
            <a:chExt cx="3709670" cy="1239520"/>
          </a:xfrm>
        </p:grpSpPr>
        <p:sp>
          <p:nvSpPr>
            <p:cNvPr id="6" name="object 6"/>
            <p:cNvSpPr/>
            <p:nvPr/>
          </p:nvSpPr>
          <p:spPr>
            <a:xfrm>
              <a:off x="534227" y="1986580"/>
              <a:ext cx="3677920" cy="0"/>
            </a:xfrm>
            <a:custGeom>
              <a:avLst/>
              <a:gdLst/>
              <a:ahLst/>
              <a:cxnLst/>
              <a:rect l="l" t="t" r="r" b="b"/>
              <a:pathLst>
                <a:path w="3677920" h="0">
                  <a:moveTo>
                    <a:pt x="0" y="0"/>
                  </a:moveTo>
                  <a:lnTo>
                    <a:pt x="3677860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195705" y="196473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34227" y="1687776"/>
              <a:ext cx="2390775" cy="0"/>
            </a:xfrm>
            <a:custGeom>
              <a:avLst/>
              <a:gdLst/>
              <a:ahLst/>
              <a:cxnLst/>
              <a:rect l="l" t="t" r="r" b="b"/>
              <a:pathLst>
                <a:path w="2390775" h="0">
                  <a:moveTo>
                    <a:pt x="0" y="0"/>
                  </a:moveTo>
                  <a:lnTo>
                    <a:pt x="2390429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934108" y="1687776"/>
              <a:ext cx="633095" cy="0"/>
            </a:xfrm>
            <a:custGeom>
              <a:avLst/>
              <a:gdLst/>
              <a:ahLst/>
              <a:cxnLst/>
              <a:rect l="l" t="t" r="r" b="b"/>
              <a:pathLst>
                <a:path w="633095" h="0">
                  <a:moveTo>
                    <a:pt x="0" y="0"/>
                  </a:moveTo>
                  <a:lnTo>
                    <a:pt x="632976" y="0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930958" y="1647869"/>
              <a:ext cx="0" cy="80010"/>
            </a:xfrm>
            <a:custGeom>
              <a:avLst/>
              <a:gdLst/>
              <a:ahLst/>
              <a:cxnLst/>
              <a:rect l="l" t="t" r="r" b="b"/>
              <a:pathLst>
                <a:path w="0" h="80010">
                  <a:moveTo>
                    <a:pt x="0" y="0"/>
                  </a:moveTo>
                  <a:lnTo>
                    <a:pt x="0" y="79812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625853" y="1090169"/>
              <a:ext cx="299085" cy="598170"/>
            </a:xfrm>
            <a:custGeom>
              <a:avLst/>
              <a:gdLst/>
              <a:ahLst/>
              <a:cxnLst/>
              <a:rect l="l" t="t" r="r" b="b"/>
              <a:pathLst>
                <a:path w="299085" h="598169">
                  <a:moveTo>
                    <a:pt x="0" y="0"/>
                  </a:moveTo>
                  <a:lnTo>
                    <a:pt x="298803" y="597607"/>
                  </a:lnTo>
                </a:path>
              </a:pathLst>
            </a:custGeom>
            <a:ln w="4200">
              <a:solidFill>
                <a:srgbClr val="999999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534227" y="1388972"/>
              <a:ext cx="2064385" cy="0"/>
            </a:xfrm>
            <a:custGeom>
              <a:avLst/>
              <a:gdLst/>
              <a:ahLst/>
              <a:cxnLst/>
              <a:rect l="l" t="t" r="r" b="b"/>
              <a:pathLst>
                <a:path w="2064385" h="0">
                  <a:moveTo>
                    <a:pt x="0" y="0"/>
                  </a:moveTo>
                  <a:lnTo>
                    <a:pt x="1299795" y="0"/>
                  </a:lnTo>
                </a:path>
                <a:path w="2064385" h="0">
                  <a:moveTo>
                    <a:pt x="1389437" y="0"/>
                  </a:moveTo>
                  <a:lnTo>
                    <a:pt x="2064321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582167" y="136712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498732" y="1280307"/>
              <a:ext cx="233679" cy="201930"/>
            </a:xfrm>
            <a:custGeom>
              <a:avLst/>
              <a:gdLst/>
              <a:ahLst/>
              <a:cxnLst/>
              <a:rect l="l" t="t" r="r" b="b"/>
              <a:pathLst>
                <a:path w="233680" h="201930">
                  <a:moveTo>
                    <a:pt x="127120" y="0"/>
                  </a:moveTo>
                  <a:lnTo>
                    <a:pt x="111883" y="66801"/>
                  </a:lnTo>
                  <a:lnTo>
                    <a:pt x="71856" y="42806"/>
                  </a:lnTo>
                  <a:lnTo>
                    <a:pt x="88538" y="86390"/>
                  </a:lnTo>
                  <a:lnTo>
                    <a:pt x="0" y="86251"/>
                  </a:lnTo>
                  <a:lnTo>
                    <a:pt x="83246" y="116401"/>
                  </a:lnTo>
                  <a:lnTo>
                    <a:pt x="44194" y="156542"/>
                  </a:lnTo>
                  <a:lnTo>
                    <a:pt x="98483" y="142792"/>
                  </a:lnTo>
                  <a:lnTo>
                    <a:pt x="93183" y="201905"/>
                  </a:lnTo>
                  <a:lnTo>
                    <a:pt x="127120" y="153215"/>
                  </a:lnTo>
                  <a:lnTo>
                    <a:pt x="158325" y="194400"/>
                  </a:lnTo>
                  <a:lnTo>
                    <a:pt x="155757" y="142792"/>
                  </a:lnTo>
                  <a:lnTo>
                    <a:pt x="233515" y="170092"/>
                  </a:lnTo>
                  <a:lnTo>
                    <a:pt x="170994" y="116401"/>
                  </a:lnTo>
                  <a:lnTo>
                    <a:pt x="201948" y="95471"/>
                  </a:lnTo>
                  <a:lnTo>
                    <a:pt x="165702" y="86390"/>
                  </a:lnTo>
                  <a:lnTo>
                    <a:pt x="204235" y="16765"/>
                  </a:lnTo>
                  <a:lnTo>
                    <a:pt x="142357" y="66801"/>
                  </a:lnTo>
                  <a:lnTo>
                    <a:pt x="127120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498732" y="1280307"/>
              <a:ext cx="233679" cy="201930"/>
            </a:xfrm>
            <a:custGeom>
              <a:avLst/>
              <a:gdLst/>
              <a:ahLst/>
              <a:cxnLst/>
              <a:rect l="l" t="t" r="r" b="b"/>
              <a:pathLst>
                <a:path w="233680" h="201930">
                  <a:moveTo>
                    <a:pt x="127120" y="0"/>
                  </a:moveTo>
                  <a:lnTo>
                    <a:pt x="111883" y="66801"/>
                  </a:lnTo>
                  <a:lnTo>
                    <a:pt x="71856" y="42806"/>
                  </a:lnTo>
                  <a:lnTo>
                    <a:pt x="88538" y="86390"/>
                  </a:lnTo>
                  <a:lnTo>
                    <a:pt x="0" y="86251"/>
                  </a:lnTo>
                  <a:lnTo>
                    <a:pt x="83246" y="116401"/>
                  </a:lnTo>
                  <a:lnTo>
                    <a:pt x="44194" y="156542"/>
                  </a:lnTo>
                  <a:lnTo>
                    <a:pt x="98483" y="142792"/>
                  </a:lnTo>
                  <a:lnTo>
                    <a:pt x="93183" y="201905"/>
                  </a:lnTo>
                  <a:lnTo>
                    <a:pt x="127120" y="153215"/>
                  </a:lnTo>
                  <a:lnTo>
                    <a:pt x="158325" y="194400"/>
                  </a:lnTo>
                  <a:lnTo>
                    <a:pt x="155757" y="142792"/>
                  </a:lnTo>
                  <a:lnTo>
                    <a:pt x="233515" y="170092"/>
                  </a:lnTo>
                  <a:lnTo>
                    <a:pt x="170994" y="116401"/>
                  </a:lnTo>
                  <a:lnTo>
                    <a:pt x="201948" y="95471"/>
                  </a:lnTo>
                  <a:lnTo>
                    <a:pt x="165702" y="86390"/>
                  </a:lnTo>
                  <a:lnTo>
                    <a:pt x="204235" y="16765"/>
                  </a:lnTo>
                  <a:lnTo>
                    <a:pt x="142357" y="66801"/>
                  </a:lnTo>
                  <a:lnTo>
                    <a:pt x="127120" y="0"/>
                  </a:lnTo>
                  <a:close/>
                </a:path>
              </a:pathLst>
            </a:custGeom>
            <a:ln w="105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534227" y="1090169"/>
              <a:ext cx="2064385" cy="0"/>
            </a:xfrm>
            <a:custGeom>
              <a:avLst/>
              <a:gdLst/>
              <a:ahLst/>
              <a:cxnLst/>
              <a:rect l="l" t="t" r="r" b="b"/>
              <a:pathLst>
                <a:path w="2064385" h="0">
                  <a:moveTo>
                    <a:pt x="0" y="0"/>
                  </a:moveTo>
                  <a:lnTo>
                    <a:pt x="1299795" y="0"/>
                  </a:lnTo>
                </a:path>
                <a:path w="2064385" h="0">
                  <a:moveTo>
                    <a:pt x="1389437" y="0"/>
                  </a:moveTo>
                  <a:lnTo>
                    <a:pt x="2064321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582167" y="106832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498732" y="981503"/>
              <a:ext cx="233679" cy="201930"/>
            </a:xfrm>
            <a:custGeom>
              <a:avLst/>
              <a:gdLst/>
              <a:ahLst/>
              <a:cxnLst/>
              <a:rect l="l" t="t" r="r" b="b"/>
              <a:pathLst>
                <a:path w="233680" h="201930">
                  <a:moveTo>
                    <a:pt x="127120" y="0"/>
                  </a:moveTo>
                  <a:lnTo>
                    <a:pt x="111883" y="66801"/>
                  </a:lnTo>
                  <a:lnTo>
                    <a:pt x="71856" y="42806"/>
                  </a:lnTo>
                  <a:lnTo>
                    <a:pt x="88538" y="86390"/>
                  </a:lnTo>
                  <a:lnTo>
                    <a:pt x="0" y="86251"/>
                  </a:lnTo>
                  <a:lnTo>
                    <a:pt x="83246" y="116401"/>
                  </a:lnTo>
                  <a:lnTo>
                    <a:pt x="44194" y="156543"/>
                  </a:lnTo>
                  <a:lnTo>
                    <a:pt x="98483" y="142792"/>
                  </a:lnTo>
                  <a:lnTo>
                    <a:pt x="93183" y="201905"/>
                  </a:lnTo>
                  <a:lnTo>
                    <a:pt x="127120" y="153215"/>
                  </a:lnTo>
                  <a:lnTo>
                    <a:pt x="158325" y="194400"/>
                  </a:lnTo>
                  <a:lnTo>
                    <a:pt x="155757" y="142792"/>
                  </a:lnTo>
                  <a:lnTo>
                    <a:pt x="233515" y="170092"/>
                  </a:lnTo>
                  <a:lnTo>
                    <a:pt x="170994" y="116401"/>
                  </a:lnTo>
                  <a:lnTo>
                    <a:pt x="201948" y="95471"/>
                  </a:lnTo>
                  <a:lnTo>
                    <a:pt x="165702" y="86390"/>
                  </a:lnTo>
                  <a:lnTo>
                    <a:pt x="204235" y="16765"/>
                  </a:lnTo>
                  <a:lnTo>
                    <a:pt x="142357" y="66801"/>
                  </a:lnTo>
                  <a:lnTo>
                    <a:pt x="127120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498732" y="981503"/>
              <a:ext cx="233679" cy="201930"/>
            </a:xfrm>
            <a:custGeom>
              <a:avLst/>
              <a:gdLst/>
              <a:ahLst/>
              <a:cxnLst/>
              <a:rect l="l" t="t" r="r" b="b"/>
              <a:pathLst>
                <a:path w="233680" h="201930">
                  <a:moveTo>
                    <a:pt x="127120" y="0"/>
                  </a:moveTo>
                  <a:lnTo>
                    <a:pt x="111883" y="66801"/>
                  </a:lnTo>
                  <a:lnTo>
                    <a:pt x="71856" y="42806"/>
                  </a:lnTo>
                  <a:lnTo>
                    <a:pt x="88538" y="86390"/>
                  </a:lnTo>
                  <a:lnTo>
                    <a:pt x="0" y="86251"/>
                  </a:lnTo>
                  <a:lnTo>
                    <a:pt x="83246" y="116401"/>
                  </a:lnTo>
                  <a:lnTo>
                    <a:pt x="44194" y="156543"/>
                  </a:lnTo>
                  <a:lnTo>
                    <a:pt x="98483" y="142792"/>
                  </a:lnTo>
                  <a:lnTo>
                    <a:pt x="93183" y="201905"/>
                  </a:lnTo>
                  <a:lnTo>
                    <a:pt x="127120" y="153215"/>
                  </a:lnTo>
                  <a:lnTo>
                    <a:pt x="158325" y="194400"/>
                  </a:lnTo>
                  <a:lnTo>
                    <a:pt x="155757" y="142792"/>
                  </a:lnTo>
                  <a:lnTo>
                    <a:pt x="233515" y="170092"/>
                  </a:lnTo>
                  <a:lnTo>
                    <a:pt x="170994" y="116401"/>
                  </a:lnTo>
                  <a:lnTo>
                    <a:pt x="201948" y="95471"/>
                  </a:lnTo>
                  <a:lnTo>
                    <a:pt x="165702" y="86390"/>
                  </a:lnTo>
                  <a:lnTo>
                    <a:pt x="204235" y="16765"/>
                  </a:lnTo>
                  <a:lnTo>
                    <a:pt x="142357" y="66801"/>
                  </a:lnTo>
                  <a:lnTo>
                    <a:pt x="127120" y="0"/>
                  </a:lnTo>
                  <a:close/>
                </a:path>
              </a:pathLst>
            </a:custGeom>
            <a:ln w="105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534227" y="791365"/>
              <a:ext cx="3677920" cy="0"/>
            </a:xfrm>
            <a:custGeom>
              <a:avLst/>
              <a:gdLst/>
              <a:ahLst/>
              <a:cxnLst/>
              <a:rect l="l" t="t" r="r" b="b"/>
              <a:pathLst>
                <a:path w="3677920" h="0">
                  <a:moveTo>
                    <a:pt x="0" y="0"/>
                  </a:moveTo>
                  <a:lnTo>
                    <a:pt x="3677860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4195705" y="76952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773271" y="791365"/>
              <a:ext cx="284480" cy="284480"/>
            </a:xfrm>
            <a:custGeom>
              <a:avLst/>
              <a:gdLst/>
              <a:ahLst/>
              <a:cxnLst/>
              <a:rect l="l" t="t" r="r" b="b"/>
              <a:pathLst>
                <a:path w="284480" h="284480">
                  <a:moveTo>
                    <a:pt x="0" y="0"/>
                  </a:moveTo>
                  <a:lnTo>
                    <a:pt x="4436" y="4436"/>
                  </a:lnTo>
                  <a:lnTo>
                    <a:pt x="35493" y="35494"/>
                  </a:lnTo>
                  <a:lnTo>
                    <a:pt x="119792" y="119792"/>
                  </a:lnTo>
                  <a:lnTo>
                    <a:pt x="283951" y="283952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036430" y="1054525"/>
              <a:ext cx="36195" cy="36195"/>
            </a:xfrm>
            <a:custGeom>
              <a:avLst/>
              <a:gdLst/>
              <a:ahLst/>
              <a:cxnLst/>
              <a:rect l="l" t="t" r="r" b="b"/>
              <a:pathLst>
                <a:path w="36194" h="36194">
                  <a:moveTo>
                    <a:pt x="23762" y="0"/>
                  </a:moveTo>
                  <a:lnTo>
                    <a:pt x="20792" y="20792"/>
                  </a:lnTo>
                  <a:lnTo>
                    <a:pt x="0" y="23762"/>
                  </a:lnTo>
                  <a:lnTo>
                    <a:pt x="35643" y="35643"/>
                  </a:lnTo>
                  <a:lnTo>
                    <a:pt x="2376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773271" y="791365"/>
              <a:ext cx="260350" cy="578485"/>
            </a:xfrm>
            <a:custGeom>
              <a:avLst/>
              <a:gdLst/>
              <a:ahLst/>
              <a:cxnLst/>
              <a:rect l="l" t="t" r="r" b="b"/>
              <a:pathLst>
                <a:path w="260350" h="578485">
                  <a:moveTo>
                    <a:pt x="0" y="0"/>
                  </a:moveTo>
                  <a:lnTo>
                    <a:pt x="4066" y="9037"/>
                  </a:lnTo>
                  <a:lnTo>
                    <a:pt x="32533" y="72297"/>
                  </a:lnTo>
                  <a:lnTo>
                    <a:pt x="109801" y="244005"/>
                  </a:lnTo>
                  <a:lnTo>
                    <a:pt x="260270" y="578382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012971" y="1351293"/>
              <a:ext cx="31115" cy="38100"/>
            </a:xfrm>
            <a:custGeom>
              <a:avLst/>
              <a:gdLst/>
              <a:ahLst/>
              <a:cxnLst/>
              <a:rect l="l" t="t" r="r" b="b"/>
              <a:pathLst>
                <a:path w="31115" h="38100">
                  <a:moveTo>
                    <a:pt x="30758" y="0"/>
                  </a:moveTo>
                  <a:lnTo>
                    <a:pt x="20569" y="18455"/>
                  </a:lnTo>
                  <a:lnTo>
                    <a:pt x="0" y="13841"/>
                  </a:lnTo>
                  <a:lnTo>
                    <a:pt x="29220" y="37679"/>
                  </a:lnTo>
                  <a:lnTo>
                    <a:pt x="3075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773271" y="791365"/>
              <a:ext cx="175260" cy="876300"/>
            </a:xfrm>
            <a:custGeom>
              <a:avLst/>
              <a:gdLst/>
              <a:ahLst/>
              <a:cxnLst/>
              <a:rect l="l" t="t" r="r" b="b"/>
              <a:pathLst>
                <a:path w="175259" h="876300">
                  <a:moveTo>
                    <a:pt x="0" y="0"/>
                  </a:moveTo>
                  <a:lnTo>
                    <a:pt x="2736" y="13684"/>
                  </a:lnTo>
                  <a:lnTo>
                    <a:pt x="21894" y="109472"/>
                  </a:lnTo>
                  <a:lnTo>
                    <a:pt x="73894" y="369468"/>
                  </a:lnTo>
                  <a:lnTo>
                    <a:pt x="175157" y="875777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929445" y="1651461"/>
              <a:ext cx="33020" cy="36830"/>
            </a:xfrm>
            <a:custGeom>
              <a:avLst/>
              <a:gdLst/>
              <a:ahLst/>
              <a:cxnLst/>
              <a:rect l="l" t="t" r="r" b="b"/>
              <a:pathLst>
                <a:path w="33019" h="36830">
                  <a:moveTo>
                    <a:pt x="33014" y="0"/>
                  </a:moveTo>
                  <a:lnTo>
                    <a:pt x="18982" y="15681"/>
                  </a:lnTo>
                  <a:lnTo>
                    <a:pt x="0" y="6602"/>
                  </a:lnTo>
                  <a:lnTo>
                    <a:pt x="23109" y="36315"/>
                  </a:lnTo>
                  <a:lnTo>
                    <a:pt x="3301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653747" y="1111087"/>
              <a:ext cx="87630" cy="875665"/>
            </a:xfrm>
            <a:custGeom>
              <a:avLst/>
              <a:gdLst/>
              <a:ahLst/>
              <a:cxnLst/>
              <a:rect l="l" t="t" r="r" b="b"/>
              <a:pathLst>
                <a:path w="87629" h="875664">
                  <a:moveTo>
                    <a:pt x="0" y="875492"/>
                  </a:moveTo>
                  <a:lnTo>
                    <a:pt x="1367" y="861813"/>
                  </a:lnTo>
                  <a:lnTo>
                    <a:pt x="10943" y="766056"/>
                  </a:lnTo>
                  <a:lnTo>
                    <a:pt x="36935" y="506144"/>
                  </a:lnTo>
                  <a:lnTo>
                    <a:pt x="8755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723307" y="1090169"/>
              <a:ext cx="33655" cy="35560"/>
            </a:xfrm>
            <a:custGeom>
              <a:avLst/>
              <a:gdLst/>
              <a:ahLst/>
              <a:cxnLst/>
              <a:rect l="l" t="t" r="r" b="b"/>
              <a:pathLst>
                <a:path w="33654" h="35559">
                  <a:moveTo>
                    <a:pt x="0" y="31796"/>
                  </a:moveTo>
                  <a:lnTo>
                    <a:pt x="17989" y="20918"/>
                  </a:lnTo>
                  <a:lnTo>
                    <a:pt x="33469" y="35142"/>
                  </a:lnTo>
                  <a:lnTo>
                    <a:pt x="20081" y="0"/>
                  </a:lnTo>
                  <a:lnTo>
                    <a:pt x="0" y="3179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653747" y="1409144"/>
              <a:ext cx="173355" cy="577850"/>
            </a:xfrm>
            <a:custGeom>
              <a:avLst/>
              <a:gdLst/>
              <a:ahLst/>
              <a:cxnLst/>
              <a:rect l="l" t="t" r="r" b="b"/>
              <a:pathLst>
                <a:path w="173355" h="577850">
                  <a:moveTo>
                    <a:pt x="0" y="577435"/>
                  </a:moveTo>
                  <a:lnTo>
                    <a:pt x="2706" y="568413"/>
                  </a:lnTo>
                  <a:lnTo>
                    <a:pt x="21654" y="505256"/>
                  </a:lnTo>
                  <a:lnTo>
                    <a:pt x="73082" y="333829"/>
                  </a:lnTo>
                  <a:lnTo>
                    <a:pt x="173233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807211" y="1388972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4" h="37465">
                  <a:moveTo>
                    <a:pt x="0" y="27434"/>
                  </a:moveTo>
                  <a:lnTo>
                    <a:pt x="19768" y="20171"/>
                  </a:lnTo>
                  <a:lnTo>
                    <a:pt x="32274" y="37115"/>
                  </a:lnTo>
                  <a:lnTo>
                    <a:pt x="25819" y="0"/>
                  </a:lnTo>
                  <a:lnTo>
                    <a:pt x="0" y="274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653747" y="1701245"/>
              <a:ext cx="342900" cy="285750"/>
            </a:xfrm>
            <a:custGeom>
              <a:avLst/>
              <a:gdLst/>
              <a:ahLst/>
              <a:cxnLst/>
              <a:rect l="l" t="t" r="r" b="b"/>
              <a:pathLst>
                <a:path w="342900" h="285750">
                  <a:moveTo>
                    <a:pt x="0" y="285335"/>
                  </a:moveTo>
                  <a:lnTo>
                    <a:pt x="5350" y="280876"/>
                  </a:lnTo>
                  <a:lnTo>
                    <a:pt x="42800" y="249668"/>
                  </a:lnTo>
                  <a:lnTo>
                    <a:pt x="144450" y="164959"/>
                  </a:lnTo>
                  <a:lnTo>
                    <a:pt x="342401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975676" y="1687776"/>
              <a:ext cx="36830" cy="34925"/>
            </a:xfrm>
            <a:custGeom>
              <a:avLst/>
              <a:gdLst/>
              <a:ahLst/>
              <a:cxnLst/>
              <a:rect l="l" t="t" r="r" b="b"/>
              <a:pathLst>
                <a:path w="36830" h="34925">
                  <a:moveTo>
                    <a:pt x="0" y="8620"/>
                  </a:moveTo>
                  <a:lnTo>
                    <a:pt x="20471" y="13468"/>
                  </a:lnTo>
                  <a:lnTo>
                    <a:pt x="21549" y="34479"/>
                  </a:lnTo>
                  <a:lnTo>
                    <a:pt x="36633" y="0"/>
                  </a:lnTo>
                  <a:lnTo>
                    <a:pt x="0" y="862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656727" y="1687776"/>
              <a:ext cx="549275" cy="0"/>
            </a:xfrm>
            <a:custGeom>
              <a:avLst/>
              <a:gdLst/>
              <a:ahLst/>
              <a:cxnLst/>
              <a:rect l="l" t="t" r="r" b="b"/>
              <a:pathLst>
                <a:path w="549275" h="0">
                  <a:moveTo>
                    <a:pt x="0" y="0"/>
                  </a:moveTo>
                  <a:lnTo>
                    <a:pt x="549058" y="0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4185622" y="1660892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20163" y="26884"/>
                  </a:lnTo>
                  <a:lnTo>
                    <a:pt x="0" y="53768"/>
                  </a:lnTo>
                  <a:lnTo>
                    <a:pt x="53768" y="26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 txBox="1"/>
          <p:nvPr/>
        </p:nvSpPr>
        <p:spPr>
          <a:xfrm>
            <a:off x="356564" y="1903597"/>
            <a:ext cx="418465" cy="2336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819"/>
              </a:lnSpc>
              <a:spcBef>
                <a:spcPts val="95"/>
              </a:spcBef>
            </a:pPr>
            <a:r>
              <a:rPr dirty="0" sz="750" i="1">
                <a:latin typeface="Times New Roman"/>
                <a:cs typeface="Times New Roman"/>
              </a:rPr>
              <a:t>C</a:t>
            </a:r>
            <a:r>
              <a:rPr dirty="0" baseline="-15151" sz="825">
                <a:latin typeface="Times New Roman"/>
                <a:cs typeface="Times New Roman"/>
              </a:rPr>
              <a:t>2</a:t>
            </a:r>
            <a:endParaRPr baseline="-15151" sz="825">
              <a:latin typeface="Times New Roman"/>
              <a:cs typeface="Times New Roman"/>
            </a:endParaRPr>
          </a:p>
          <a:p>
            <a:pPr marL="213995">
              <a:lnSpc>
                <a:spcPts val="819"/>
              </a:lnSpc>
            </a:pPr>
            <a:r>
              <a:rPr dirty="0" sz="750" spc="-15" i="1">
                <a:latin typeface="メイリオ"/>
                <a:cs typeface="メイリオ"/>
              </a:rPr>
              <a:t>(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2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65629" y="1604422"/>
            <a:ext cx="1663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3</a:t>
            </a:r>
            <a:endParaRPr baseline="-15151" sz="825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65629" y="1305996"/>
            <a:ext cx="1663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2</a:t>
            </a:r>
            <a:endParaRPr baseline="-15151" sz="825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65629" y="1006642"/>
            <a:ext cx="1663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1</a:t>
            </a:r>
            <a:endParaRPr baseline="-15151" sz="825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56564" y="707847"/>
            <a:ext cx="17526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i="1">
                <a:latin typeface="Times New Roman"/>
                <a:cs typeface="Times New Roman"/>
              </a:rPr>
              <a:t>C</a:t>
            </a:r>
            <a:r>
              <a:rPr dirty="0" baseline="-15151" sz="825">
                <a:latin typeface="Times New Roman"/>
                <a:cs typeface="Times New Roman"/>
              </a:rPr>
              <a:t>1</a:t>
            </a:r>
            <a:endParaRPr baseline="-15151" sz="825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652165" y="622500"/>
            <a:ext cx="24257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15" i="1">
                <a:latin typeface="メイリオ"/>
                <a:cs typeface="メイリオ"/>
              </a:rPr>
              <a:t>(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1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1279013" y="1087946"/>
            <a:ext cx="151765" cy="301625"/>
            <a:chOff x="1279013" y="1087946"/>
            <a:chExt cx="151765" cy="301625"/>
          </a:xfrm>
        </p:grpSpPr>
        <p:sp>
          <p:nvSpPr>
            <p:cNvPr id="43" name="object 43"/>
            <p:cNvSpPr/>
            <p:nvPr/>
          </p:nvSpPr>
          <p:spPr>
            <a:xfrm>
              <a:off x="1281236" y="1090168"/>
              <a:ext cx="140335" cy="280035"/>
            </a:xfrm>
            <a:custGeom>
              <a:avLst/>
              <a:gdLst/>
              <a:ahLst/>
              <a:cxnLst/>
              <a:rect l="l" t="t" r="r" b="b"/>
              <a:pathLst>
                <a:path w="140334" h="280034">
                  <a:moveTo>
                    <a:pt x="0" y="0"/>
                  </a:moveTo>
                  <a:lnTo>
                    <a:pt x="2187" y="4375"/>
                  </a:lnTo>
                  <a:lnTo>
                    <a:pt x="17501" y="35002"/>
                  </a:lnTo>
                  <a:lnTo>
                    <a:pt x="59066" y="118132"/>
                  </a:lnTo>
                  <a:lnTo>
                    <a:pt x="140009" y="280017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400581" y="1351401"/>
              <a:ext cx="30480" cy="38100"/>
            </a:xfrm>
            <a:custGeom>
              <a:avLst/>
              <a:gdLst/>
              <a:ahLst/>
              <a:cxnLst/>
              <a:rect l="l" t="t" r="r" b="b"/>
              <a:pathLst>
                <a:path w="30480" h="38100">
                  <a:moveTo>
                    <a:pt x="30056" y="0"/>
                  </a:moveTo>
                  <a:lnTo>
                    <a:pt x="20664" y="18785"/>
                  </a:lnTo>
                  <a:lnTo>
                    <a:pt x="0" y="15028"/>
                  </a:lnTo>
                  <a:lnTo>
                    <a:pt x="30056" y="37571"/>
                  </a:lnTo>
                  <a:lnTo>
                    <a:pt x="300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5" name="object 45"/>
          <p:cNvSpPr txBox="1"/>
          <p:nvPr/>
        </p:nvSpPr>
        <p:spPr>
          <a:xfrm>
            <a:off x="1010391" y="921295"/>
            <a:ext cx="54229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10">
                <a:latin typeface="Times New Roman"/>
                <a:cs typeface="Times New Roman"/>
              </a:rPr>
              <a:t>A</a:t>
            </a:r>
            <a:r>
              <a:rPr dirty="0" sz="750" spc="80">
                <a:latin typeface="Times New Roman"/>
                <a:cs typeface="Times New Roman"/>
              </a:rPr>
              <a:t>c</a:t>
            </a:r>
            <a:r>
              <a:rPr dirty="0" sz="750" spc="75">
                <a:latin typeface="Times New Roman"/>
                <a:cs typeface="Times New Roman"/>
              </a:rPr>
              <a:t>c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75">
                <a:latin typeface="Times New Roman"/>
                <a:cs typeface="Times New Roman"/>
              </a:rPr>
              <a:t>1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65">
                <a:latin typeface="Times New Roman"/>
                <a:cs typeface="Times New Roman"/>
              </a:rPr>
              <a:t> </a:t>
            </a:r>
            <a:r>
              <a:rPr dirty="0" sz="750">
                <a:latin typeface="Times New Roman"/>
                <a:cs typeface="Times New Roman"/>
              </a:rPr>
              <a:t>1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46" name="object 46"/>
          <p:cNvGrpSpPr/>
          <p:nvPr/>
        </p:nvGrpSpPr>
        <p:grpSpPr>
          <a:xfrm>
            <a:off x="1279013" y="1054344"/>
            <a:ext cx="647065" cy="553720"/>
            <a:chOff x="1279013" y="1054344"/>
            <a:chExt cx="647065" cy="553720"/>
          </a:xfrm>
        </p:grpSpPr>
        <p:sp>
          <p:nvSpPr>
            <p:cNvPr id="47" name="object 47"/>
            <p:cNvSpPr/>
            <p:nvPr/>
          </p:nvSpPr>
          <p:spPr>
            <a:xfrm>
              <a:off x="1281236" y="1090169"/>
              <a:ext cx="127000" cy="508000"/>
            </a:xfrm>
            <a:custGeom>
              <a:avLst/>
              <a:gdLst/>
              <a:ahLst/>
              <a:cxnLst/>
              <a:rect l="l" t="t" r="r" b="b"/>
              <a:pathLst>
                <a:path w="127000" h="508000">
                  <a:moveTo>
                    <a:pt x="0" y="0"/>
                  </a:moveTo>
                  <a:lnTo>
                    <a:pt x="1982" y="7931"/>
                  </a:lnTo>
                  <a:lnTo>
                    <a:pt x="15862" y="63448"/>
                  </a:lnTo>
                  <a:lnTo>
                    <a:pt x="53535" y="214137"/>
                  </a:lnTo>
                  <a:lnTo>
                    <a:pt x="126899" y="507586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381901" y="1592152"/>
              <a:ext cx="53340" cy="13335"/>
            </a:xfrm>
            <a:custGeom>
              <a:avLst/>
              <a:gdLst/>
              <a:ahLst/>
              <a:cxnLst/>
              <a:rect l="l" t="t" r="r" b="b"/>
              <a:pathLst>
                <a:path w="53340" h="13334">
                  <a:moveTo>
                    <a:pt x="0" y="13243"/>
                  </a:moveTo>
                  <a:lnTo>
                    <a:pt x="52978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580040" y="1110341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19" h="278765">
                  <a:moveTo>
                    <a:pt x="0" y="278631"/>
                  </a:moveTo>
                  <a:lnTo>
                    <a:pt x="1306" y="274278"/>
                  </a:lnTo>
                  <a:lnTo>
                    <a:pt x="10448" y="243802"/>
                  </a:lnTo>
                  <a:lnTo>
                    <a:pt x="35264" y="161084"/>
                  </a:lnTo>
                  <a:lnTo>
                    <a:pt x="8359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643863" y="1090169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5">
                  <a:moveTo>
                    <a:pt x="0" y="27434"/>
                  </a:moveTo>
                  <a:lnTo>
                    <a:pt x="19768" y="20171"/>
                  </a:lnTo>
                  <a:lnTo>
                    <a:pt x="32274" y="37115"/>
                  </a:lnTo>
                  <a:lnTo>
                    <a:pt x="25819" y="0"/>
                  </a:lnTo>
                  <a:lnTo>
                    <a:pt x="0" y="274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834023" y="1056567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09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1834023" y="1056567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09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3" name="object 53"/>
          <p:cNvSpPr txBox="1"/>
          <p:nvPr/>
        </p:nvSpPr>
        <p:spPr>
          <a:xfrm>
            <a:off x="1803274" y="1106753"/>
            <a:ext cx="147320" cy="12636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-21367" sz="975" spc="-22" i="1">
                <a:latin typeface="Times New Roman"/>
                <a:cs typeface="Times New Roman"/>
              </a:rPr>
              <a:t>o</a:t>
            </a:r>
            <a:r>
              <a:rPr dirty="0" sz="500" spc="-15">
                <a:latin typeface="Times New Roman"/>
                <a:cs typeface="Times New Roman"/>
              </a:rPr>
              <a:t>1</a:t>
            </a:r>
            <a:endParaRPr sz="500">
              <a:latin typeface="Times New Roman"/>
              <a:cs typeface="Times New Roman"/>
            </a:endParaRPr>
          </a:p>
        </p:txBody>
      </p:sp>
      <p:grpSp>
        <p:nvGrpSpPr>
          <p:cNvPr id="54" name="object 54"/>
          <p:cNvGrpSpPr/>
          <p:nvPr/>
        </p:nvGrpSpPr>
        <p:grpSpPr>
          <a:xfrm>
            <a:off x="1831800" y="1353148"/>
            <a:ext cx="94615" cy="71755"/>
            <a:chOff x="1831800" y="1353148"/>
            <a:chExt cx="94615" cy="71755"/>
          </a:xfrm>
        </p:grpSpPr>
        <p:sp>
          <p:nvSpPr>
            <p:cNvPr id="55" name="object 55"/>
            <p:cNvSpPr/>
            <p:nvPr/>
          </p:nvSpPr>
          <p:spPr>
            <a:xfrm>
              <a:off x="1834023" y="1355370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09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1834023" y="1355370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09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7" name="object 57"/>
          <p:cNvSpPr txBox="1"/>
          <p:nvPr/>
        </p:nvSpPr>
        <p:spPr>
          <a:xfrm>
            <a:off x="1352562" y="1397021"/>
            <a:ext cx="59817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5">
                <a:latin typeface="Times New Roman"/>
                <a:cs typeface="Times New Roman"/>
              </a:rPr>
              <a:t>L</a:t>
            </a:r>
            <a:r>
              <a:rPr dirty="0" sz="750" spc="140">
                <a:latin typeface="Times New Roman"/>
                <a:cs typeface="Times New Roman"/>
              </a:rPr>
              <a:t>rn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1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r>
              <a:rPr dirty="0" sz="750" i="1">
                <a:latin typeface="メイリオ"/>
                <a:cs typeface="メイリオ"/>
              </a:rPr>
              <a:t> </a:t>
            </a:r>
            <a:r>
              <a:rPr dirty="0" sz="750" spc="55" i="1">
                <a:latin typeface="メイリオ"/>
                <a:cs typeface="メイリオ"/>
              </a:rPr>
              <a:t> </a:t>
            </a:r>
            <a:r>
              <a:rPr dirty="0" baseline="-17094" sz="975" spc="-37" i="1">
                <a:latin typeface="Times New Roman"/>
                <a:cs typeface="Times New Roman"/>
              </a:rPr>
              <a:t>o</a:t>
            </a:r>
            <a:r>
              <a:rPr dirty="0" baseline="5555" sz="750" spc="-7">
                <a:latin typeface="Times New Roman"/>
                <a:cs typeface="Times New Roman"/>
              </a:rPr>
              <a:t>1</a:t>
            </a:r>
            <a:endParaRPr baseline="5555" sz="750">
              <a:latin typeface="Times New Roman"/>
              <a:cs typeface="Times New Roman"/>
            </a:endParaRPr>
          </a:p>
        </p:txBody>
      </p:sp>
      <p:grpSp>
        <p:nvGrpSpPr>
          <p:cNvPr id="58" name="object 58"/>
          <p:cNvGrpSpPr/>
          <p:nvPr/>
        </p:nvGrpSpPr>
        <p:grpSpPr>
          <a:xfrm>
            <a:off x="1996140" y="791365"/>
            <a:ext cx="187960" cy="600075"/>
            <a:chOff x="1996140" y="791365"/>
            <a:chExt cx="187960" cy="600075"/>
          </a:xfrm>
        </p:grpSpPr>
        <p:sp>
          <p:nvSpPr>
            <p:cNvPr id="59" name="object 59"/>
            <p:cNvSpPr/>
            <p:nvPr/>
          </p:nvSpPr>
          <p:spPr>
            <a:xfrm>
              <a:off x="1998363" y="811537"/>
              <a:ext cx="173355" cy="577850"/>
            </a:xfrm>
            <a:custGeom>
              <a:avLst/>
              <a:gdLst/>
              <a:ahLst/>
              <a:cxnLst/>
              <a:rect l="l" t="t" r="r" b="b"/>
              <a:pathLst>
                <a:path w="173355" h="577850">
                  <a:moveTo>
                    <a:pt x="0" y="577435"/>
                  </a:moveTo>
                  <a:lnTo>
                    <a:pt x="2706" y="568413"/>
                  </a:lnTo>
                  <a:lnTo>
                    <a:pt x="21654" y="505256"/>
                  </a:lnTo>
                  <a:lnTo>
                    <a:pt x="73082" y="333829"/>
                  </a:lnTo>
                  <a:lnTo>
                    <a:pt x="173233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2151828" y="791365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5">
                  <a:moveTo>
                    <a:pt x="0" y="27434"/>
                  </a:moveTo>
                  <a:lnTo>
                    <a:pt x="19768" y="20171"/>
                  </a:lnTo>
                  <a:lnTo>
                    <a:pt x="32274" y="37115"/>
                  </a:lnTo>
                  <a:lnTo>
                    <a:pt x="25819" y="0"/>
                  </a:lnTo>
                  <a:lnTo>
                    <a:pt x="0" y="274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1" name="object 61"/>
          <p:cNvSpPr txBox="1"/>
          <p:nvPr/>
        </p:nvSpPr>
        <p:spPr>
          <a:xfrm>
            <a:off x="2171942" y="605363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1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2164384" y="671128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</p:txBody>
      </p:sp>
      <p:grpSp>
        <p:nvGrpSpPr>
          <p:cNvPr id="63" name="object 63"/>
          <p:cNvGrpSpPr/>
          <p:nvPr/>
        </p:nvGrpSpPr>
        <p:grpSpPr>
          <a:xfrm>
            <a:off x="2294944" y="791365"/>
            <a:ext cx="98425" cy="301625"/>
            <a:chOff x="2294944" y="791365"/>
            <a:chExt cx="98425" cy="301625"/>
          </a:xfrm>
        </p:grpSpPr>
        <p:sp>
          <p:nvSpPr>
            <p:cNvPr id="64" name="object 64"/>
            <p:cNvSpPr/>
            <p:nvPr/>
          </p:nvSpPr>
          <p:spPr>
            <a:xfrm>
              <a:off x="2297167" y="811537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19" h="278765">
                  <a:moveTo>
                    <a:pt x="0" y="278631"/>
                  </a:moveTo>
                  <a:lnTo>
                    <a:pt x="1306" y="274278"/>
                  </a:lnTo>
                  <a:lnTo>
                    <a:pt x="10448" y="243802"/>
                  </a:lnTo>
                  <a:lnTo>
                    <a:pt x="35265" y="161084"/>
                  </a:lnTo>
                  <a:lnTo>
                    <a:pt x="83591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2360990" y="791365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5">
                  <a:moveTo>
                    <a:pt x="0" y="27434"/>
                  </a:moveTo>
                  <a:lnTo>
                    <a:pt x="19768" y="20171"/>
                  </a:lnTo>
                  <a:lnTo>
                    <a:pt x="32274" y="37115"/>
                  </a:lnTo>
                  <a:lnTo>
                    <a:pt x="25819" y="0"/>
                  </a:lnTo>
                  <a:lnTo>
                    <a:pt x="0" y="274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6" name="object 66"/>
          <p:cNvSpPr txBox="1"/>
          <p:nvPr/>
        </p:nvSpPr>
        <p:spPr>
          <a:xfrm>
            <a:off x="2381107" y="604256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1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2373549" y="671128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1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2076535" y="614700"/>
            <a:ext cx="41148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110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r>
              <a:rPr dirty="0" sz="750" spc="-25" i="1">
                <a:latin typeface="メイリオ"/>
                <a:cs typeface="メイリオ"/>
              </a:rPr>
              <a:t> 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114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69" name="object 69"/>
          <p:cNvGrpSpPr/>
          <p:nvPr/>
        </p:nvGrpSpPr>
        <p:grpSpPr>
          <a:xfrm>
            <a:off x="3310880" y="1170327"/>
            <a:ext cx="348615" cy="553720"/>
            <a:chOff x="3310880" y="1170327"/>
            <a:chExt cx="348615" cy="553720"/>
          </a:xfrm>
        </p:grpSpPr>
        <p:sp>
          <p:nvSpPr>
            <p:cNvPr id="70" name="object 70"/>
            <p:cNvSpPr/>
            <p:nvPr/>
          </p:nvSpPr>
          <p:spPr>
            <a:xfrm>
              <a:off x="3313102" y="1180190"/>
              <a:ext cx="127000" cy="508000"/>
            </a:xfrm>
            <a:custGeom>
              <a:avLst/>
              <a:gdLst/>
              <a:ahLst/>
              <a:cxnLst/>
              <a:rect l="l" t="t" r="r" b="b"/>
              <a:pathLst>
                <a:path w="127000" h="508000">
                  <a:moveTo>
                    <a:pt x="0" y="507585"/>
                  </a:moveTo>
                  <a:lnTo>
                    <a:pt x="1982" y="499654"/>
                  </a:lnTo>
                  <a:lnTo>
                    <a:pt x="15862" y="444137"/>
                  </a:lnTo>
                  <a:lnTo>
                    <a:pt x="53535" y="293448"/>
                  </a:lnTo>
                  <a:lnTo>
                    <a:pt x="126898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3413767" y="1172550"/>
              <a:ext cx="53340" cy="13335"/>
            </a:xfrm>
            <a:custGeom>
              <a:avLst/>
              <a:gdLst/>
              <a:ahLst/>
              <a:cxnLst/>
              <a:rect l="l" t="t" r="r" b="b"/>
              <a:pathLst>
                <a:path w="53339" h="13334">
                  <a:moveTo>
                    <a:pt x="52978" y="13243"/>
                  </a:moveTo>
                  <a:lnTo>
                    <a:pt x="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3313102" y="1471968"/>
              <a:ext cx="107950" cy="215900"/>
            </a:xfrm>
            <a:custGeom>
              <a:avLst/>
              <a:gdLst/>
              <a:ahLst/>
              <a:cxnLst/>
              <a:rect l="l" t="t" r="r" b="b"/>
              <a:pathLst>
                <a:path w="107950" h="215900">
                  <a:moveTo>
                    <a:pt x="0" y="215807"/>
                  </a:moveTo>
                  <a:lnTo>
                    <a:pt x="1686" y="212435"/>
                  </a:lnTo>
                  <a:lnTo>
                    <a:pt x="13488" y="188831"/>
                  </a:lnTo>
                  <a:lnTo>
                    <a:pt x="45522" y="124763"/>
                  </a:lnTo>
                  <a:lnTo>
                    <a:pt x="107904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3397055" y="1458818"/>
              <a:ext cx="48895" cy="24765"/>
            </a:xfrm>
            <a:custGeom>
              <a:avLst/>
              <a:gdLst/>
              <a:ahLst/>
              <a:cxnLst/>
              <a:rect l="l" t="t" r="r" b="b"/>
              <a:pathLst>
                <a:path w="48895" h="24765">
                  <a:moveTo>
                    <a:pt x="48843" y="24421"/>
                  </a:moveTo>
                  <a:lnTo>
                    <a:pt x="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/>
            <p:cNvSpPr/>
            <p:nvPr/>
          </p:nvSpPr>
          <p:spPr>
            <a:xfrm>
              <a:off x="3567085" y="1654174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70" h="67310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3567085" y="1654174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70" h="67310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6" name="object 76"/>
          <p:cNvSpPr txBox="1"/>
          <p:nvPr/>
        </p:nvSpPr>
        <p:spPr>
          <a:xfrm>
            <a:off x="2804796" y="1685383"/>
            <a:ext cx="878840" cy="15303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ts val="365"/>
              </a:lnSpc>
              <a:spcBef>
                <a:spcPts val="125"/>
              </a:spcBef>
              <a:tabLst>
                <a:tab pos="572770" algn="l"/>
              </a:tabLst>
            </a:pPr>
            <a:r>
              <a:rPr dirty="0" baseline="6944" sz="600" spc="7">
                <a:latin typeface="Arial"/>
                <a:cs typeface="Arial"/>
              </a:rPr>
              <a:t>Leader	</a:t>
            </a:r>
            <a:r>
              <a:rPr dirty="0" sz="550" spc="10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  <a:p>
            <a:pPr marL="274955">
              <a:lnSpc>
                <a:spcPts val="605"/>
              </a:lnSpc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10">
                <a:latin typeface="Times New Roman"/>
                <a:cs typeface="Times New Roman"/>
              </a:rPr>
              <a:t>A</a:t>
            </a:r>
            <a:r>
              <a:rPr dirty="0" sz="750" spc="80">
                <a:latin typeface="Times New Roman"/>
                <a:cs typeface="Times New Roman"/>
              </a:rPr>
              <a:t>c</a:t>
            </a:r>
            <a:r>
              <a:rPr dirty="0" sz="750" spc="75">
                <a:latin typeface="Times New Roman"/>
                <a:cs typeface="Times New Roman"/>
              </a:rPr>
              <a:t>c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45" i="1">
                <a:latin typeface="Times New Roman"/>
                <a:cs typeface="Times New Roman"/>
              </a:rPr>
              <a:t>o</a:t>
            </a:r>
            <a:r>
              <a:rPr dirty="0" sz="750" i="1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 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65">
                <a:latin typeface="Times New Roman"/>
                <a:cs typeface="Times New Roman"/>
              </a:rPr>
              <a:t> </a:t>
            </a:r>
            <a:r>
              <a:rPr dirty="0" sz="750">
                <a:latin typeface="Times New Roman"/>
                <a:cs typeface="Times New Roman"/>
              </a:rPr>
              <a:t>1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r>
              <a:rPr dirty="0" sz="750" spc="-30" i="1">
                <a:latin typeface="メイリオ"/>
                <a:cs typeface="メイリオ"/>
              </a:rPr>
              <a:t> </a:t>
            </a:r>
            <a:r>
              <a:rPr dirty="0" baseline="-17094" sz="975" spc="-37" i="1">
                <a:latin typeface="Times New Roman"/>
                <a:cs typeface="Times New Roman"/>
              </a:rPr>
              <a:t>o</a:t>
            </a:r>
            <a:r>
              <a:rPr dirty="0" baseline="5555" sz="750" spc="-7">
                <a:latin typeface="Times New Roman"/>
                <a:cs typeface="Times New Roman"/>
              </a:rPr>
              <a:t>2</a:t>
            </a:r>
            <a:endParaRPr baseline="5555" sz="750">
              <a:latin typeface="Times New Roman"/>
              <a:cs typeface="Times New Roman"/>
            </a:endParaRPr>
          </a:p>
        </p:txBody>
      </p:sp>
      <p:grpSp>
        <p:nvGrpSpPr>
          <p:cNvPr id="77" name="object 77"/>
          <p:cNvGrpSpPr/>
          <p:nvPr/>
        </p:nvGrpSpPr>
        <p:grpSpPr>
          <a:xfrm>
            <a:off x="3818968" y="1685676"/>
            <a:ext cx="98425" cy="300990"/>
            <a:chOff x="3818968" y="1685676"/>
            <a:chExt cx="98425" cy="300990"/>
          </a:xfrm>
        </p:grpSpPr>
        <p:sp>
          <p:nvSpPr>
            <p:cNvPr id="78" name="object 78"/>
            <p:cNvSpPr/>
            <p:nvPr/>
          </p:nvSpPr>
          <p:spPr>
            <a:xfrm>
              <a:off x="3821068" y="1687776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20" h="278764">
                  <a:moveTo>
                    <a:pt x="0" y="0"/>
                  </a:moveTo>
                  <a:lnTo>
                    <a:pt x="1306" y="4353"/>
                  </a:lnTo>
                  <a:lnTo>
                    <a:pt x="10448" y="34829"/>
                  </a:lnTo>
                  <a:lnTo>
                    <a:pt x="35264" y="117547"/>
                  </a:lnTo>
                  <a:lnTo>
                    <a:pt x="83590" y="278632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3884891" y="1949464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4">
                  <a:moveTo>
                    <a:pt x="32274" y="0"/>
                  </a:moveTo>
                  <a:lnTo>
                    <a:pt x="19768" y="16943"/>
                  </a:lnTo>
                  <a:lnTo>
                    <a:pt x="0" y="9681"/>
                  </a:lnTo>
                  <a:lnTo>
                    <a:pt x="25819" y="37115"/>
                  </a:lnTo>
                  <a:lnTo>
                    <a:pt x="32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0" name="object 80"/>
          <p:cNvSpPr txBox="1"/>
          <p:nvPr/>
        </p:nvSpPr>
        <p:spPr>
          <a:xfrm>
            <a:off x="3904988" y="1984178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3897430" y="2049954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3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3809570" y="1993516"/>
            <a:ext cx="202565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70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8588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 two crashes:</a:t>
            </a:r>
            <a:r>
              <a:rPr dirty="0" sz="14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still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 problem?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529782" y="769522"/>
            <a:ext cx="3709670" cy="1239520"/>
            <a:chOff x="529782" y="769522"/>
            <a:chExt cx="3709670" cy="1239520"/>
          </a:xfrm>
        </p:grpSpPr>
        <p:sp>
          <p:nvSpPr>
            <p:cNvPr id="6" name="object 6"/>
            <p:cNvSpPr/>
            <p:nvPr/>
          </p:nvSpPr>
          <p:spPr>
            <a:xfrm>
              <a:off x="534227" y="1986580"/>
              <a:ext cx="3677920" cy="0"/>
            </a:xfrm>
            <a:custGeom>
              <a:avLst/>
              <a:gdLst/>
              <a:ahLst/>
              <a:cxnLst/>
              <a:rect l="l" t="t" r="r" b="b"/>
              <a:pathLst>
                <a:path w="3677920" h="0">
                  <a:moveTo>
                    <a:pt x="0" y="0"/>
                  </a:moveTo>
                  <a:lnTo>
                    <a:pt x="3677860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195705" y="196473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34227" y="1687776"/>
              <a:ext cx="2390775" cy="0"/>
            </a:xfrm>
            <a:custGeom>
              <a:avLst/>
              <a:gdLst/>
              <a:ahLst/>
              <a:cxnLst/>
              <a:rect l="l" t="t" r="r" b="b"/>
              <a:pathLst>
                <a:path w="2390775" h="0">
                  <a:moveTo>
                    <a:pt x="0" y="0"/>
                  </a:moveTo>
                  <a:lnTo>
                    <a:pt x="2390429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934108" y="1687776"/>
              <a:ext cx="633095" cy="0"/>
            </a:xfrm>
            <a:custGeom>
              <a:avLst/>
              <a:gdLst/>
              <a:ahLst/>
              <a:cxnLst/>
              <a:rect l="l" t="t" r="r" b="b"/>
              <a:pathLst>
                <a:path w="633095" h="0">
                  <a:moveTo>
                    <a:pt x="0" y="0"/>
                  </a:moveTo>
                  <a:lnTo>
                    <a:pt x="632976" y="0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930958" y="1647869"/>
              <a:ext cx="0" cy="80010"/>
            </a:xfrm>
            <a:custGeom>
              <a:avLst/>
              <a:gdLst/>
              <a:ahLst/>
              <a:cxnLst/>
              <a:rect l="l" t="t" r="r" b="b"/>
              <a:pathLst>
                <a:path w="0" h="80010">
                  <a:moveTo>
                    <a:pt x="0" y="0"/>
                  </a:moveTo>
                  <a:lnTo>
                    <a:pt x="0" y="79812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625853" y="1090169"/>
              <a:ext cx="299085" cy="598170"/>
            </a:xfrm>
            <a:custGeom>
              <a:avLst/>
              <a:gdLst/>
              <a:ahLst/>
              <a:cxnLst/>
              <a:rect l="l" t="t" r="r" b="b"/>
              <a:pathLst>
                <a:path w="299085" h="598169">
                  <a:moveTo>
                    <a:pt x="0" y="0"/>
                  </a:moveTo>
                  <a:lnTo>
                    <a:pt x="298803" y="597607"/>
                  </a:lnTo>
                </a:path>
              </a:pathLst>
            </a:custGeom>
            <a:ln w="4200">
              <a:solidFill>
                <a:srgbClr val="999999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534227" y="1388972"/>
              <a:ext cx="2064385" cy="0"/>
            </a:xfrm>
            <a:custGeom>
              <a:avLst/>
              <a:gdLst/>
              <a:ahLst/>
              <a:cxnLst/>
              <a:rect l="l" t="t" r="r" b="b"/>
              <a:pathLst>
                <a:path w="2064385" h="0">
                  <a:moveTo>
                    <a:pt x="0" y="0"/>
                  </a:moveTo>
                  <a:lnTo>
                    <a:pt x="1299795" y="0"/>
                  </a:lnTo>
                </a:path>
                <a:path w="2064385" h="0">
                  <a:moveTo>
                    <a:pt x="1389437" y="0"/>
                  </a:moveTo>
                  <a:lnTo>
                    <a:pt x="2064321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582167" y="136712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498732" y="1280307"/>
              <a:ext cx="233679" cy="201930"/>
            </a:xfrm>
            <a:custGeom>
              <a:avLst/>
              <a:gdLst/>
              <a:ahLst/>
              <a:cxnLst/>
              <a:rect l="l" t="t" r="r" b="b"/>
              <a:pathLst>
                <a:path w="233680" h="201930">
                  <a:moveTo>
                    <a:pt x="127120" y="0"/>
                  </a:moveTo>
                  <a:lnTo>
                    <a:pt x="111883" y="66801"/>
                  </a:lnTo>
                  <a:lnTo>
                    <a:pt x="71856" y="42806"/>
                  </a:lnTo>
                  <a:lnTo>
                    <a:pt x="88538" y="86390"/>
                  </a:lnTo>
                  <a:lnTo>
                    <a:pt x="0" y="86251"/>
                  </a:lnTo>
                  <a:lnTo>
                    <a:pt x="83246" y="116401"/>
                  </a:lnTo>
                  <a:lnTo>
                    <a:pt x="44194" y="156542"/>
                  </a:lnTo>
                  <a:lnTo>
                    <a:pt x="98483" y="142792"/>
                  </a:lnTo>
                  <a:lnTo>
                    <a:pt x="93183" y="201905"/>
                  </a:lnTo>
                  <a:lnTo>
                    <a:pt x="127120" y="153215"/>
                  </a:lnTo>
                  <a:lnTo>
                    <a:pt x="158325" y="194400"/>
                  </a:lnTo>
                  <a:lnTo>
                    <a:pt x="155757" y="142792"/>
                  </a:lnTo>
                  <a:lnTo>
                    <a:pt x="233515" y="170092"/>
                  </a:lnTo>
                  <a:lnTo>
                    <a:pt x="170994" y="116401"/>
                  </a:lnTo>
                  <a:lnTo>
                    <a:pt x="201948" y="95471"/>
                  </a:lnTo>
                  <a:lnTo>
                    <a:pt x="165702" y="86390"/>
                  </a:lnTo>
                  <a:lnTo>
                    <a:pt x="204235" y="16765"/>
                  </a:lnTo>
                  <a:lnTo>
                    <a:pt x="142357" y="66801"/>
                  </a:lnTo>
                  <a:lnTo>
                    <a:pt x="127120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498732" y="1280307"/>
              <a:ext cx="233679" cy="201930"/>
            </a:xfrm>
            <a:custGeom>
              <a:avLst/>
              <a:gdLst/>
              <a:ahLst/>
              <a:cxnLst/>
              <a:rect l="l" t="t" r="r" b="b"/>
              <a:pathLst>
                <a:path w="233680" h="201930">
                  <a:moveTo>
                    <a:pt x="127120" y="0"/>
                  </a:moveTo>
                  <a:lnTo>
                    <a:pt x="111883" y="66801"/>
                  </a:lnTo>
                  <a:lnTo>
                    <a:pt x="71856" y="42806"/>
                  </a:lnTo>
                  <a:lnTo>
                    <a:pt x="88538" y="86390"/>
                  </a:lnTo>
                  <a:lnTo>
                    <a:pt x="0" y="86251"/>
                  </a:lnTo>
                  <a:lnTo>
                    <a:pt x="83246" y="116401"/>
                  </a:lnTo>
                  <a:lnTo>
                    <a:pt x="44194" y="156542"/>
                  </a:lnTo>
                  <a:lnTo>
                    <a:pt x="98483" y="142792"/>
                  </a:lnTo>
                  <a:lnTo>
                    <a:pt x="93183" y="201905"/>
                  </a:lnTo>
                  <a:lnTo>
                    <a:pt x="127120" y="153215"/>
                  </a:lnTo>
                  <a:lnTo>
                    <a:pt x="158325" y="194400"/>
                  </a:lnTo>
                  <a:lnTo>
                    <a:pt x="155757" y="142792"/>
                  </a:lnTo>
                  <a:lnTo>
                    <a:pt x="233515" y="170092"/>
                  </a:lnTo>
                  <a:lnTo>
                    <a:pt x="170994" y="116401"/>
                  </a:lnTo>
                  <a:lnTo>
                    <a:pt x="201948" y="95471"/>
                  </a:lnTo>
                  <a:lnTo>
                    <a:pt x="165702" y="86390"/>
                  </a:lnTo>
                  <a:lnTo>
                    <a:pt x="204235" y="16765"/>
                  </a:lnTo>
                  <a:lnTo>
                    <a:pt x="142357" y="66801"/>
                  </a:lnTo>
                  <a:lnTo>
                    <a:pt x="127120" y="0"/>
                  </a:lnTo>
                  <a:close/>
                </a:path>
              </a:pathLst>
            </a:custGeom>
            <a:ln w="105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534227" y="1090169"/>
              <a:ext cx="2064385" cy="0"/>
            </a:xfrm>
            <a:custGeom>
              <a:avLst/>
              <a:gdLst/>
              <a:ahLst/>
              <a:cxnLst/>
              <a:rect l="l" t="t" r="r" b="b"/>
              <a:pathLst>
                <a:path w="2064385" h="0">
                  <a:moveTo>
                    <a:pt x="0" y="0"/>
                  </a:moveTo>
                  <a:lnTo>
                    <a:pt x="1299795" y="0"/>
                  </a:lnTo>
                </a:path>
                <a:path w="2064385" h="0">
                  <a:moveTo>
                    <a:pt x="1389437" y="0"/>
                  </a:moveTo>
                  <a:lnTo>
                    <a:pt x="2064321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582167" y="106832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498732" y="981503"/>
              <a:ext cx="233679" cy="201930"/>
            </a:xfrm>
            <a:custGeom>
              <a:avLst/>
              <a:gdLst/>
              <a:ahLst/>
              <a:cxnLst/>
              <a:rect l="l" t="t" r="r" b="b"/>
              <a:pathLst>
                <a:path w="233680" h="201930">
                  <a:moveTo>
                    <a:pt x="127120" y="0"/>
                  </a:moveTo>
                  <a:lnTo>
                    <a:pt x="111883" y="66801"/>
                  </a:lnTo>
                  <a:lnTo>
                    <a:pt x="71856" y="42806"/>
                  </a:lnTo>
                  <a:lnTo>
                    <a:pt x="88538" y="86390"/>
                  </a:lnTo>
                  <a:lnTo>
                    <a:pt x="0" y="86251"/>
                  </a:lnTo>
                  <a:lnTo>
                    <a:pt x="83246" y="116401"/>
                  </a:lnTo>
                  <a:lnTo>
                    <a:pt x="44194" y="156543"/>
                  </a:lnTo>
                  <a:lnTo>
                    <a:pt x="98483" y="142792"/>
                  </a:lnTo>
                  <a:lnTo>
                    <a:pt x="93183" y="201905"/>
                  </a:lnTo>
                  <a:lnTo>
                    <a:pt x="127120" y="153215"/>
                  </a:lnTo>
                  <a:lnTo>
                    <a:pt x="158325" y="194400"/>
                  </a:lnTo>
                  <a:lnTo>
                    <a:pt x="155757" y="142792"/>
                  </a:lnTo>
                  <a:lnTo>
                    <a:pt x="233515" y="170092"/>
                  </a:lnTo>
                  <a:lnTo>
                    <a:pt x="170994" y="116401"/>
                  </a:lnTo>
                  <a:lnTo>
                    <a:pt x="201948" y="95471"/>
                  </a:lnTo>
                  <a:lnTo>
                    <a:pt x="165702" y="86390"/>
                  </a:lnTo>
                  <a:lnTo>
                    <a:pt x="204235" y="16765"/>
                  </a:lnTo>
                  <a:lnTo>
                    <a:pt x="142357" y="66801"/>
                  </a:lnTo>
                  <a:lnTo>
                    <a:pt x="127120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498732" y="981503"/>
              <a:ext cx="233679" cy="201930"/>
            </a:xfrm>
            <a:custGeom>
              <a:avLst/>
              <a:gdLst/>
              <a:ahLst/>
              <a:cxnLst/>
              <a:rect l="l" t="t" r="r" b="b"/>
              <a:pathLst>
                <a:path w="233680" h="201930">
                  <a:moveTo>
                    <a:pt x="127120" y="0"/>
                  </a:moveTo>
                  <a:lnTo>
                    <a:pt x="111883" y="66801"/>
                  </a:lnTo>
                  <a:lnTo>
                    <a:pt x="71856" y="42806"/>
                  </a:lnTo>
                  <a:lnTo>
                    <a:pt x="88538" y="86390"/>
                  </a:lnTo>
                  <a:lnTo>
                    <a:pt x="0" y="86251"/>
                  </a:lnTo>
                  <a:lnTo>
                    <a:pt x="83246" y="116401"/>
                  </a:lnTo>
                  <a:lnTo>
                    <a:pt x="44194" y="156543"/>
                  </a:lnTo>
                  <a:lnTo>
                    <a:pt x="98483" y="142792"/>
                  </a:lnTo>
                  <a:lnTo>
                    <a:pt x="93183" y="201905"/>
                  </a:lnTo>
                  <a:lnTo>
                    <a:pt x="127120" y="153215"/>
                  </a:lnTo>
                  <a:lnTo>
                    <a:pt x="158325" y="194400"/>
                  </a:lnTo>
                  <a:lnTo>
                    <a:pt x="155757" y="142792"/>
                  </a:lnTo>
                  <a:lnTo>
                    <a:pt x="233515" y="170092"/>
                  </a:lnTo>
                  <a:lnTo>
                    <a:pt x="170994" y="116401"/>
                  </a:lnTo>
                  <a:lnTo>
                    <a:pt x="201948" y="95471"/>
                  </a:lnTo>
                  <a:lnTo>
                    <a:pt x="165702" y="86390"/>
                  </a:lnTo>
                  <a:lnTo>
                    <a:pt x="204235" y="16765"/>
                  </a:lnTo>
                  <a:lnTo>
                    <a:pt x="142357" y="66801"/>
                  </a:lnTo>
                  <a:lnTo>
                    <a:pt x="127120" y="0"/>
                  </a:lnTo>
                  <a:close/>
                </a:path>
              </a:pathLst>
            </a:custGeom>
            <a:ln w="105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534227" y="791365"/>
              <a:ext cx="3677920" cy="0"/>
            </a:xfrm>
            <a:custGeom>
              <a:avLst/>
              <a:gdLst/>
              <a:ahLst/>
              <a:cxnLst/>
              <a:rect l="l" t="t" r="r" b="b"/>
              <a:pathLst>
                <a:path w="3677920" h="0">
                  <a:moveTo>
                    <a:pt x="0" y="0"/>
                  </a:moveTo>
                  <a:lnTo>
                    <a:pt x="3677860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4195705" y="76952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773271" y="791365"/>
              <a:ext cx="284480" cy="284480"/>
            </a:xfrm>
            <a:custGeom>
              <a:avLst/>
              <a:gdLst/>
              <a:ahLst/>
              <a:cxnLst/>
              <a:rect l="l" t="t" r="r" b="b"/>
              <a:pathLst>
                <a:path w="284480" h="284480">
                  <a:moveTo>
                    <a:pt x="0" y="0"/>
                  </a:moveTo>
                  <a:lnTo>
                    <a:pt x="4436" y="4436"/>
                  </a:lnTo>
                  <a:lnTo>
                    <a:pt x="35493" y="35494"/>
                  </a:lnTo>
                  <a:lnTo>
                    <a:pt x="119792" y="119792"/>
                  </a:lnTo>
                  <a:lnTo>
                    <a:pt x="283951" y="283952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036430" y="1054525"/>
              <a:ext cx="36195" cy="36195"/>
            </a:xfrm>
            <a:custGeom>
              <a:avLst/>
              <a:gdLst/>
              <a:ahLst/>
              <a:cxnLst/>
              <a:rect l="l" t="t" r="r" b="b"/>
              <a:pathLst>
                <a:path w="36194" h="36194">
                  <a:moveTo>
                    <a:pt x="23762" y="0"/>
                  </a:moveTo>
                  <a:lnTo>
                    <a:pt x="20792" y="20792"/>
                  </a:lnTo>
                  <a:lnTo>
                    <a:pt x="0" y="23762"/>
                  </a:lnTo>
                  <a:lnTo>
                    <a:pt x="35643" y="35643"/>
                  </a:lnTo>
                  <a:lnTo>
                    <a:pt x="2376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773271" y="791365"/>
              <a:ext cx="260350" cy="578485"/>
            </a:xfrm>
            <a:custGeom>
              <a:avLst/>
              <a:gdLst/>
              <a:ahLst/>
              <a:cxnLst/>
              <a:rect l="l" t="t" r="r" b="b"/>
              <a:pathLst>
                <a:path w="260350" h="578485">
                  <a:moveTo>
                    <a:pt x="0" y="0"/>
                  </a:moveTo>
                  <a:lnTo>
                    <a:pt x="4066" y="9037"/>
                  </a:lnTo>
                  <a:lnTo>
                    <a:pt x="32533" y="72297"/>
                  </a:lnTo>
                  <a:lnTo>
                    <a:pt x="109801" y="244005"/>
                  </a:lnTo>
                  <a:lnTo>
                    <a:pt x="260270" y="578382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012971" y="1351293"/>
              <a:ext cx="31115" cy="38100"/>
            </a:xfrm>
            <a:custGeom>
              <a:avLst/>
              <a:gdLst/>
              <a:ahLst/>
              <a:cxnLst/>
              <a:rect l="l" t="t" r="r" b="b"/>
              <a:pathLst>
                <a:path w="31115" h="38100">
                  <a:moveTo>
                    <a:pt x="30758" y="0"/>
                  </a:moveTo>
                  <a:lnTo>
                    <a:pt x="20569" y="18455"/>
                  </a:lnTo>
                  <a:lnTo>
                    <a:pt x="0" y="13841"/>
                  </a:lnTo>
                  <a:lnTo>
                    <a:pt x="29220" y="37679"/>
                  </a:lnTo>
                  <a:lnTo>
                    <a:pt x="3075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773271" y="791365"/>
              <a:ext cx="175260" cy="876300"/>
            </a:xfrm>
            <a:custGeom>
              <a:avLst/>
              <a:gdLst/>
              <a:ahLst/>
              <a:cxnLst/>
              <a:rect l="l" t="t" r="r" b="b"/>
              <a:pathLst>
                <a:path w="175259" h="876300">
                  <a:moveTo>
                    <a:pt x="0" y="0"/>
                  </a:moveTo>
                  <a:lnTo>
                    <a:pt x="2736" y="13684"/>
                  </a:lnTo>
                  <a:lnTo>
                    <a:pt x="21894" y="109472"/>
                  </a:lnTo>
                  <a:lnTo>
                    <a:pt x="73894" y="369468"/>
                  </a:lnTo>
                  <a:lnTo>
                    <a:pt x="175157" y="875777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929445" y="1651461"/>
              <a:ext cx="33020" cy="36830"/>
            </a:xfrm>
            <a:custGeom>
              <a:avLst/>
              <a:gdLst/>
              <a:ahLst/>
              <a:cxnLst/>
              <a:rect l="l" t="t" r="r" b="b"/>
              <a:pathLst>
                <a:path w="33019" h="36830">
                  <a:moveTo>
                    <a:pt x="33014" y="0"/>
                  </a:moveTo>
                  <a:lnTo>
                    <a:pt x="18982" y="15681"/>
                  </a:lnTo>
                  <a:lnTo>
                    <a:pt x="0" y="6602"/>
                  </a:lnTo>
                  <a:lnTo>
                    <a:pt x="23109" y="36315"/>
                  </a:lnTo>
                  <a:lnTo>
                    <a:pt x="3301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653747" y="1111087"/>
              <a:ext cx="87630" cy="875665"/>
            </a:xfrm>
            <a:custGeom>
              <a:avLst/>
              <a:gdLst/>
              <a:ahLst/>
              <a:cxnLst/>
              <a:rect l="l" t="t" r="r" b="b"/>
              <a:pathLst>
                <a:path w="87629" h="875664">
                  <a:moveTo>
                    <a:pt x="0" y="875492"/>
                  </a:moveTo>
                  <a:lnTo>
                    <a:pt x="1367" y="861813"/>
                  </a:lnTo>
                  <a:lnTo>
                    <a:pt x="10943" y="766056"/>
                  </a:lnTo>
                  <a:lnTo>
                    <a:pt x="36935" y="506144"/>
                  </a:lnTo>
                  <a:lnTo>
                    <a:pt x="8755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723307" y="1090169"/>
              <a:ext cx="33655" cy="35560"/>
            </a:xfrm>
            <a:custGeom>
              <a:avLst/>
              <a:gdLst/>
              <a:ahLst/>
              <a:cxnLst/>
              <a:rect l="l" t="t" r="r" b="b"/>
              <a:pathLst>
                <a:path w="33654" h="35559">
                  <a:moveTo>
                    <a:pt x="0" y="31796"/>
                  </a:moveTo>
                  <a:lnTo>
                    <a:pt x="17989" y="20918"/>
                  </a:lnTo>
                  <a:lnTo>
                    <a:pt x="33469" y="35142"/>
                  </a:lnTo>
                  <a:lnTo>
                    <a:pt x="20081" y="0"/>
                  </a:lnTo>
                  <a:lnTo>
                    <a:pt x="0" y="3179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653747" y="1409144"/>
              <a:ext cx="173355" cy="577850"/>
            </a:xfrm>
            <a:custGeom>
              <a:avLst/>
              <a:gdLst/>
              <a:ahLst/>
              <a:cxnLst/>
              <a:rect l="l" t="t" r="r" b="b"/>
              <a:pathLst>
                <a:path w="173355" h="577850">
                  <a:moveTo>
                    <a:pt x="0" y="577435"/>
                  </a:moveTo>
                  <a:lnTo>
                    <a:pt x="2706" y="568413"/>
                  </a:lnTo>
                  <a:lnTo>
                    <a:pt x="21654" y="505256"/>
                  </a:lnTo>
                  <a:lnTo>
                    <a:pt x="73082" y="333829"/>
                  </a:lnTo>
                  <a:lnTo>
                    <a:pt x="173233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807211" y="1388972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4" h="37465">
                  <a:moveTo>
                    <a:pt x="0" y="27434"/>
                  </a:moveTo>
                  <a:lnTo>
                    <a:pt x="19768" y="20171"/>
                  </a:lnTo>
                  <a:lnTo>
                    <a:pt x="32274" y="37115"/>
                  </a:lnTo>
                  <a:lnTo>
                    <a:pt x="25819" y="0"/>
                  </a:lnTo>
                  <a:lnTo>
                    <a:pt x="0" y="274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653747" y="1701245"/>
              <a:ext cx="342900" cy="285750"/>
            </a:xfrm>
            <a:custGeom>
              <a:avLst/>
              <a:gdLst/>
              <a:ahLst/>
              <a:cxnLst/>
              <a:rect l="l" t="t" r="r" b="b"/>
              <a:pathLst>
                <a:path w="342900" h="285750">
                  <a:moveTo>
                    <a:pt x="0" y="285335"/>
                  </a:moveTo>
                  <a:lnTo>
                    <a:pt x="5350" y="280876"/>
                  </a:lnTo>
                  <a:lnTo>
                    <a:pt x="42800" y="249668"/>
                  </a:lnTo>
                  <a:lnTo>
                    <a:pt x="144450" y="164959"/>
                  </a:lnTo>
                  <a:lnTo>
                    <a:pt x="342401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975676" y="1687776"/>
              <a:ext cx="36830" cy="34925"/>
            </a:xfrm>
            <a:custGeom>
              <a:avLst/>
              <a:gdLst/>
              <a:ahLst/>
              <a:cxnLst/>
              <a:rect l="l" t="t" r="r" b="b"/>
              <a:pathLst>
                <a:path w="36830" h="34925">
                  <a:moveTo>
                    <a:pt x="0" y="8620"/>
                  </a:moveTo>
                  <a:lnTo>
                    <a:pt x="20471" y="13468"/>
                  </a:lnTo>
                  <a:lnTo>
                    <a:pt x="21549" y="34479"/>
                  </a:lnTo>
                  <a:lnTo>
                    <a:pt x="36633" y="0"/>
                  </a:lnTo>
                  <a:lnTo>
                    <a:pt x="0" y="862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656727" y="1687776"/>
              <a:ext cx="549275" cy="0"/>
            </a:xfrm>
            <a:custGeom>
              <a:avLst/>
              <a:gdLst/>
              <a:ahLst/>
              <a:cxnLst/>
              <a:rect l="l" t="t" r="r" b="b"/>
              <a:pathLst>
                <a:path w="549275" h="0">
                  <a:moveTo>
                    <a:pt x="0" y="0"/>
                  </a:moveTo>
                  <a:lnTo>
                    <a:pt x="549058" y="0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4185622" y="1660892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20163" y="26884"/>
                  </a:lnTo>
                  <a:lnTo>
                    <a:pt x="0" y="53768"/>
                  </a:lnTo>
                  <a:lnTo>
                    <a:pt x="53768" y="26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 txBox="1"/>
          <p:nvPr/>
        </p:nvSpPr>
        <p:spPr>
          <a:xfrm>
            <a:off x="356564" y="1903597"/>
            <a:ext cx="418465" cy="2336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819"/>
              </a:lnSpc>
              <a:spcBef>
                <a:spcPts val="95"/>
              </a:spcBef>
            </a:pPr>
            <a:r>
              <a:rPr dirty="0" sz="750" i="1">
                <a:latin typeface="Times New Roman"/>
                <a:cs typeface="Times New Roman"/>
              </a:rPr>
              <a:t>C</a:t>
            </a:r>
            <a:r>
              <a:rPr dirty="0" baseline="-15151" sz="825">
                <a:latin typeface="Times New Roman"/>
                <a:cs typeface="Times New Roman"/>
              </a:rPr>
              <a:t>2</a:t>
            </a:r>
            <a:endParaRPr baseline="-15151" sz="825">
              <a:latin typeface="Times New Roman"/>
              <a:cs typeface="Times New Roman"/>
            </a:endParaRPr>
          </a:p>
          <a:p>
            <a:pPr marL="213995">
              <a:lnSpc>
                <a:spcPts val="819"/>
              </a:lnSpc>
            </a:pPr>
            <a:r>
              <a:rPr dirty="0" sz="750" spc="-15" i="1">
                <a:latin typeface="メイリオ"/>
                <a:cs typeface="メイリオ"/>
              </a:rPr>
              <a:t>(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2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65629" y="1604422"/>
            <a:ext cx="1663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3</a:t>
            </a:r>
            <a:endParaRPr baseline="-15151" sz="825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65629" y="1305996"/>
            <a:ext cx="1663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2</a:t>
            </a:r>
            <a:endParaRPr baseline="-15151" sz="825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65629" y="1006642"/>
            <a:ext cx="1663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1</a:t>
            </a:r>
            <a:endParaRPr baseline="-15151" sz="825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56564" y="707847"/>
            <a:ext cx="17526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i="1">
                <a:latin typeface="Times New Roman"/>
                <a:cs typeface="Times New Roman"/>
              </a:rPr>
              <a:t>C</a:t>
            </a:r>
            <a:r>
              <a:rPr dirty="0" baseline="-15151" sz="825">
                <a:latin typeface="Times New Roman"/>
                <a:cs typeface="Times New Roman"/>
              </a:rPr>
              <a:t>1</a:t>
            </a:r>
            <a:endParaRPr baseline="-15151" sz="825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652165" y="622500"/>
            <a:ext cx="24257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15" i="1">
                <a:latin typeface="メイリオ"/>
                <a:cs typeface="メイリオ"/>
              </a:rPr>
              <a:t>(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1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1279013" y="1087946"/>
            <a:ext cx="151765" cy="301625"/>
            <a:chOff x="1279013" y="1087946"/>
            <a:chExt cx="151765" cy="301625"/>
          </a:xfrm>
        </p:grpSpPr>
        <p:sp>
          <p:nvSpPr>
            <p:cNvPr id="43" name="object 43"/>
            <p:cNvSpPr/>
            <p:nvPr/>
          </p:nvSpPr>
          <p:spPr>
            <a:xfrm>
              <a:off x="1281236" y="1090168"/>
              <a:ext cx="140335" cy="280035"/>
            </a:xfrm>
            <a:custGeom>
              <a:avLst/>
              <a:gdLst/>
              <a:ahLst/>
              <a:cxnLst/>
              <a:rect l="l" t="t" r="r" b="b"/>
              <a:pathLst>
                <a:path w="140334" h="280034">
                  <a:moveTo>
                    <a:pt x="0" y="0"/>
                  </a:moveTo>
                  <a:lnTo>
                    <a:pt x="2187" y="4375"/>
                  </a:lnTo>
                  <a:lnTo>
                    <a:pt x="17501" y="35002"/>
                  </a:lnTo>
                  <a:lnTo>
                    <a:pt x="59066" y="118132"/>
                  </a:lnTo>
                  <a:lnTo>
                    <a:pt x="140009" y="280017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400581" y="1351401"/>
              <a:ext cx="30480" cy="38100"/>
            </a:xfrm>
            <a:custGeom>
              <a:avLst/>
              <a:gdLst/>
              <a:ahLst/>
              <a:cxnLst/>
              <a:rect l="l" t="t" r="r" b="b"/>
              <a:pathLst>
                <a:path w="30480" h="38100">
                  <a:moveTo>
                    <a:pt x="30056" y="0"/>
                  </a:moveTo>
                  <a:lnTo>
                    <a:pt x="20664" y="18785"/>
                  </a:lnTo>
                  <a:lnTo>
                    <a:pt x="0" y="15028"/>
                  </a:lnTo>
                  <a:lnTo>
                    <a:pt x="30056" y="37571"/>
                  </a:lnTo>
                  <a:lnTo>
                    <a:pt x="300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5" name="object 45"/>
          <p:cNvSpPr txBox="1"/>
          <p:nvPr/>
        </p:nvSpPr>
        <p:spPr>
          <a:xfrm>
            <a:off x="1010391" y="921295"/>
            <a:ext cx="54229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10">
                <a:latin typeface="Times New Roman"/>
                <a:cs typeface="Times New Roman"/>
              </a:rPr>
              <a:t>A</a:t>
            </a:r>
            <a:r>
              <a:rPr dirty="0" sz="750" spc="80">
                <a:latin typeface="Times New Roman"/>
                <a:cs typeface="Times New Roman"/>
              </a:rPr>
              <a:t>c</a:t>
            </a:r>
            <a:r>
              <a:rPr dirty="0" sz="750" spc="75">
                <a:latin typeface="Times New Roman"/>
                <a:cs typeface="Times New Roman"/>
              </a:rPr>
              <a:t>c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75">
                <a:latin typeface="Times New Roman"/>
                <a:cs typeface="Times New Roman"/>
              </a:rPr>
              <a:t>1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65">
                <a:latin typeface="Times New Roman"/>
                <a:cs typeface="Times New Roman"/>
              </a:rPr>
              <a:t> </a:t>
            </a:r>
            <a:r>
              <a:rPr dirty="0" sz="750">
                <a:latin typeface="Times New Roman"/>
                <a:cs typeface="Times New Roman"/>
              </a:rPr>
              <a:t>1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46" name="object 46"/>
          <p:cNvGrpSpPr/>
          <p:nvPr/>
        </p:nvGrpSpPr>
        <p:grpSpPr>
          <a:xfrm>
            <a:off x="1279013" y="1054344"/>
            <a:ext cx="647065" cy="553720"/>
            <a:chOff x="1279013" y="1054344"/>
            <a:chExt cx="647065" cy="553720"/>
          </a:xfrm>
        </p:grpSpPr>
        <p:sp>
          <p:nvSpPr>
            <p:cNvPr id="47" name="object 47"/>
            <p:cNvSpPr/>
            <p:nvPr/>
          </p:nvSpPr>
          <p:spPr>
            <a:xfrm>
              <a:off x="1281236" y="1090169"/>
              <a:ext cx="127000" cy="508000"/>
            </a:xfrm>
            <a:custGeom>
              <a:avLst/>
              <a:gdLst/>
              <a:ahLst/>
              <a:cxnLst/>
              <a:rect l="l" t="t" r="r" b="b"/>
              <a:pathLst>
                <a:path w="127000" h="508000">
                  <a:moveTo>
                    <a:pt x="0" y="0"/>
                  </a:moveTo>
                  <a:lnTo>
                    <a:pt x="1982" y="7931"/>
                  </a:lnTo>
                  <a:lnTo>
                    <a:pt x="15862" y="63448"/>
                  </a:lnTo>
                  <a:lnTo>
                    <a:pt x="53535" y="214137"/>
                  </a:lnTo>
                  <a:lnTo>
                    <a:pt x="126899" y="507586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381901" y="1592152"/>
              <a:ext cx="53340" cy="13335"/>
            </a:xfrm>
            <a:custGeom>
              <a:avLst/>
              <a:gdLst/>
              <a:ahLst/>
              <a:cxnLst/>
              <a:rect l="l" t="t" r="r" b="b"/>
              <a:pathLst>
                <a:path w="53340" h="13334">
                  <a:moveTo>
                    <a:pt x="0" y="13243"/>
                  </a:moveTo>
                  <a:lnTo>
                    <a:pt x="52978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580040" y="1110341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19" h="278765">
                  <a:moveTo>
                    <a:pt x="0" y="278631"/>
                  </a:moveTo>
                  <a:lnTo>
                    <a:pt x="1306" y="274278"/>
                  </a:lnTo>
                  <a:lnTo>
                    <a:pt x="10448" y="243802"/>
                  </a:lnTo>
                  <a:lnTo>
                    <a:pt x="35264" y="161084"/>
                  </a:lnTo>
                  <a:lnTo>
                    <a:pt x="8359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643863" y="1090169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5">
                  <a:moveTo>
                    <a:pt x="0" y="27434"/>
                  </a:moveTo>
                  <a:lnTo>
                    <a:pt x="19768" y="20171"/>
                  </a:lnTo>
                  <a:lnTo>
                    <a:pt x="32274" y="37115"/>
                  </a:lnTo>
                  <a:lnTo>
                    <a:pt x="25819" y="0"/>
                  </a:lnTo>
                  <a:lnTo>
                    <a:pt x="0" y="274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834023" y="1056567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09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1834023" y="1056567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09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3" name="object 53"/>
          <p:cNvSpPr txBox="1"/>
          <p:nvPr/>
        </p:nvSpPr>
        <p:spPr>
          <a:xfrm>
            <a:off x="1803274" y="1106753"/>
            <a:ext cx="147320" cy="12636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-21367" sz="975" spc="-22" i="1">
                <a:latin typeface="Times New Roman"/>
                <a:cs typeface="Times New Roman"/>
              </a:rPr>
              <a:t>o</a:t>
            </a:r>
            <a:r>
              <a:rPr dirty="0" sz="500" spc="-15">
                <a:latin typeface="Times New Roman"/>
                <a:cs typeface="Times New Roman"/>
              </a:rPr>
              <a:t>1</a:t>
            </a:r>
            <a:endParaRPr sz="500">
              <a:latin typeface="Times New Roman"/>
              <a:cs typeface="Times New Roman"/>
            </a:endParaRPr>
          </a:p>
        </p:txBody>
      </p:sp>
      <p:grpSp>
        <p:nvGrpSpPr>
          <p:cNvPr id="54" name="object 54"/>
          <p:cNvGrpSpPr/>
          <p:nvPr/>
        </p:nvGrpSpPr>
        <p:grpSpPr>
          <a:xfrm>
            <a:off x="1831800" y="1353148"/>
            <a:ext cx="94615" cy="71755"/>
            <a:chOff x="1831800" y="1353148"/>
            <a:chExt cx="94615" cy="71755"/>
          </a:xfrm>
        </p:grpSpPr>
        <p:sp>
          <p:nvSpPr>
            <p:cNvPr id="55" name="object 55"/>
            <p:cNvSpPr/>
            <p:nvPr/>
          </p:nvSpPr>
          <p:spPr>
            <a:xfrm>
              <a:off x="1834023" y="1355370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09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1834023" y="1355370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09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7" name="object 57"/>
          <p:cNvSpPr txBox="1"/>
          <p:nvPr/>
        </p:nvSpPr>
        <p:spPr>
          <a:xfrm>
            <a:off x="1352562" y="1397021"/>
            <a:ext cx="59817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5">
                <a:latin typeface="Times New Roman"/>
                <a:cs typeface="Times New Roman"/>
              </a:rPr>
              <a:t>L</a:t>
            </a:r>
            <a:r>
              <a:rPr dirty="0" sz="750" spc="140">
                <a:latin typeface="Times New Roman"/>
                <a:cs typeface="Times New Roman"/>
              </a:rPr>
              <a:t>rn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1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r>
              <a:rPr dirty="0" sz="750" i="1">
                <a:latin typeface="メイリオ"/>
                <a:cs typeface="メイリオ"/>
              </a:rPr>
              <a:t> </a:t>
            </a:r>
            <a:r>
              <a:rPr dirty="0" sz="750" spc="55" i="1">
                <a:latin typeface="メイリオ"/>
                <a:cs typeface="メイリオ"/>
              </a:rPr>
              <a:t> </a:t>
            </a:r>
            <a:r>
              <a:rPr dirty="0" baseline="-17094" sz="975" spc="-37" i="1">
                <a:latin typeface="Times New Roman"/>
                <a:cs typeface="Times New Roman"/>
              </a:rPr>
              <a:t>o</a:t>
            </a:r>
            <a:r>
              <a:rPr dirty="0" baseline="5555" sz="750" spc="-7">
                <a:latin typeface="Times New Roman"/>
                <a:cs typeface="Times New Roman"/>
              </a:rPr>
              <a:t>1</a:t>
            </a:r>
            <a:endParaRPr baseline="5555" sz="750">
              <a:latin typeface="Times New Roman"/>
              <a:cs typeface="Times New Roman"/>
            </a:endParaRPr>
          </a:p>
        </p:txBody>
      </p:sp>
      <p:grpSp>
        <p:nvGrpSpPr>
          <p:cNvPr id="58" name="object 58"/>
          <p:cNvGrpSpPr/>
          <p:nvPr/>
        </p:nvGrpSpPr>
        <p:grpSpPr>
          <a:xfrm>
            <a:off x="1996140" y="791365"/>
            <a:ext cx="187960" cy="600075"/>
            <a:chOff x="1996140" y="791365"/>
            <a:chExt cx="187960" cy="600075"/>
          </a:xfrm>
        </p:grpSpPr>
        <p:sp>
          <p:nvSpPr>
            <p:cNvPr id="59" name="object 59"/>
            <p:cNvSpPr/>
            <p:nvPr/>
          </p:nvSpPr>
          <p:spPr>
            <a:xfrm>
              <a:off x="1998363" y="811537"/>
              <a:ext cx="173355" cy="577850"/>
            </a:xfrm>
            <a:custGeom>
              <a:avLst/>
              <a:gdLst/>
              <a:ahLst/>
              <a:cxnLst/>
              <a:rect l="l" t="t" r="r" b="b"/>
              <a:pathLst>
                <a:path w="173355" h="577850">
                  <a:moveTo>
                    <a:pt x="0" y="577435"/>
                  </a:moveTo>
                  <a:lnTo>
                    <a:pt x="2706" y="568413"/>
                  </a:lnTo>
                  <a:lnTo>
                    <a:pt x="21654" y="505256"/>
                  </a:lnTo>
                  <a:lnTo>
                    <a:pt x="73082" y="333829"/>
                  </a:lnTo>
                  <a:lnTo>
                    <a:pt x="173233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2151828" y="791365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5">
                  <a:moveTo>
                    <a:pt x="0" y="27434"/>
                  </a:moveTo>
                  <a:lnTo>
                    <a:pt x="19768" y="20171"/>
                  </a:lnTo>
                  <a:lnTo>
                    <a:pt x="32274" y="37115"/>
                  </a:lnTo>
                  <a:lnTo>
                    <a:pt x="25819" y="0"/>
                  </a:lnTo>
                  <a:lnTo>
                    <a:pt x="0" y="274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1" name="object 61"/>
          <p:cNvSpPr txBox="1"/>
          <p:nvPr/>
        </p:nvSpPr>
        <p:spPr>
          <a:xfrm>
            <a:off x="2171942" y="605363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1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2164384" y="671128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</p:txBody>
      </p:sp>
      <p:grpSp>
        <p:nvGrpSpPr>
          <p:cNvPr id="63" name="object 63"/>
          <p:cNvGrpSpPr/>
          <p:nvPr/>
        </p:nvGrpSpPr>
        <p:grpSpPr>
          <a:xfrm>
            <a:off x="2294944" y="791365"/>
            <a:ext cx="98425" cy="301625"/>
            <a:chOff x="2294944" y="791365"/>
            <a:chExt cx="98425" cy="301625"/>
          </a:xfrm>
        </p:grpSpPr>
        <p:sp>
          <p:nvSpPr>
            <p:cNvPr id="64" name="object 64"/>
            <p:cNvSpPr/>
            <p:nvPr/>
          </p:nvSpPr>
          <p:spPr>
            <a:xfrm>
              <a:off x="2297167" y="811537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19" h="278765">
                  <a:moveTo>
                    <a:pt x="0" y="278631"/>
                  </a:moveTo>
                  <a:lnTo>
                    <a:pt x="1306" y="274278"/>
                  </a:lnTo>
                  <a:lnTo>
                    <a:pt x="10448" y="243802"/>
                  </a:lnTo>
                  <a:lnTo>
                    <a:pt x="35265" y="161084"/>
                  </a:lnTo>
                  <a:lnTo>
                    <a:pt x="83591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2360990" y="791365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5">
                  <a:moveTo>
                    <a:pt x="0" y="27434"/>
                  </a:moveTo>
                  <a:lnTo>
                    <a:pt x="19768" y="20171"/>
                  </a:lnTo>
                  <a:lnTo>
                    <a:pt x="32274" y="37115"/>
                  </a:lnTo>
                  <a:lnTo>
                    <a:pt x="25819" y="0"/>
                  </a:lnTo>
                  <a:lnTo>
                    <a:pt x="0" y="274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6" name="object 66"/>
          <p:cNvSpPr txBox="1"/>
          <p:nvPr/>
        </p:nvSpPr>
        <p:spPr>
          <a:xfrm>
            <a:off x="2381107" y="604256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1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2373549" y="671128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1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2076535" y="614700"/>
            <a:ext cx="41148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110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r>
              <a:rPr dirty="0" sz="750" spc="-25" i="1">
                <a:latin typeface="メイリオ"/>
                <a:cs typeface="メイリオ"/>
              </a:rPr>
              <a:t> 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114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69" name="object 69"/>
          <p:cNvGrpSpPr/>
          <p:nvPr/>
        </p:nvGrpSpPr>
        <p:grpSpPr>
          <a:xfrm>
            <a:off x="3310880" y="1170327"/>
            <a:ext cx="348615" cy="553720"/>
            <a:chOff x="3310880" y="1170327"/>
            <a:chExt cx="348615" cy="553720"/>
          </a:xfrm>
        </p:grpSpPr>
        <p:sp>
          <p:nvSpPr>
            <p:cNvPr id="70" name="object 70"/>
            <p:cNvSpPr/>
            <p:nvPr/>
          </p:nvSpPr>
          <p:spPr>
            <a:xfrm>
              <a:off x="3313102" y="1180190"/>
              <a:ext cx="127000" cy="508000"/>
            </a:xfrm>
            <a:custGeom>
              <a:avLst/>
              <a:gdLst/>
              <a:ahLst/>
              <a:cxnLst/>
              <a:rect l="l" t="t" r="r" b="b"/>
              <a:pathLst>
                <a:path w="127000" h="508000">
                  <a:moveTo>
                    <a:pt x="0" y="507585"/>
                  </a:moveTo>
                  <a:lnTo>
                    <a:pt x="1982" y="499654"/>
                  </a:lnTo>
                  <a:lnTo>
                    <a:pt x="15862" y="444137"/>
                  </a:lnTo>
                  <a:lnTo>
                    <a:pt x="53535" y="293448"/>
                  </a:lnTo>
                  <a:lnTo>
                    <a:pt x="126898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3413767" y="1172550"/>
              <a:ext cx="53340" cy="13335"/>
            </a:xfrm>
            <a:custGeom>
              <a:avLst/>
              <a:gdLst/>
              <a:ahLst/>
              <a:cxnLst/>
              <a:rect l="l" t="t" r="r" b="b"/>
              <a:pathLst>
                <a:path w="53339" h="13334">
                  <a:moveTo>
                    <a:pt x="52978" y="13243"/>
                  </a:moveTo>
                  <a:lnTo>
                    <a:pt x="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3313102" y="1471968"/>
              <a:ext cx="107950" cy="215900"/>
            </a:xfrm>
            <a:custGeom>
              <a:avLst/>
              <a:gdLst/>
              <a:ahLst/>
              <a:cxnLst/>
              <a:rect l="l" t="t" r="r" b="b"/>
              <a:pathLst>
                <a:path w="107950" h="215900">
                  <a:moveTo>
                    <a:pt x="0" y="215807"/>
                  </a:moveTo>
                  <a:lnTo>
                    <a:pt x="1686" y="212435"/>
                  </a:lnTo>
                  <a:lnTo>
                    <a:pt x="13488" y="188831"/>
                  </a:lnTo>
                  <a:lnTo>
                    <a:pt x="45522" y="124763"/>
                  </a:lnTo>
                  <a:lnTo>
                    <a:pt x="107904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3397055" y="1458818"/>
              <a:ext cx="48895" cy="24765"/>
            </a:xfrm>
            <a:custGeom>
              <a:avLst/>
              <a:gdLst/>
              <a:ahLst/>
              <a:cxnLst/>
              <a:rect l="l" t="t" r="r" b="b"/>
              <a:pathLst>
                <a:path w="48895" h="24765">
                  <a:moveTo>
                    <a:pt x="48843" y="24421"/>
                  </a:moveTo>
                  <a:lnTo>
                    <a:pt x="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/>
            <p:cNvSpPr/>
            <p:nvPr/>
          </p:nvSpPr>
          <p:spPr>
            <a:xfrm>
              <a:off x="3567085" y="1654174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70" h="67310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3567085" y="1654174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70" h="67310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6" name="object 76"/>
          <p:cNvSpPr txBox="1"/>
          <p:nvPr/>
        </p:nvSpPr>
        <p:spPr>
          <a:xfrm>
            <a:off x="2804796" y="1685383"/>
            <a:ext cx="878840" cy="15303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ts val="365"/>
              </a:lnSpc>
              <a:spcBef>
                <a:spcPts val="125"/>
              </a:spcBef>
              <a:tabLst>
                <a:tab pos="572770" algn="l"/>
              </a:tabLst>
            </a:pPr>
            <a:r>
              <a:rPr dirty="0" baseline="6944" sz="600" spc="7">
                <a:latin typeface="Arial"/>
                <a:cs typeface="Arial"/>
              </a:rPr>
              <a:t>Leader	</a:t>
            </a:r>
            <a:r>
              <a:rPr dirty="0" sz="550" spc="10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  <a:p>
            <a:pPr marL="274955">
              <a:lnSpc>
                <a:spcPts val="605"/>
              </a:lnSpc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10">
                <a:latin typeface="Times New Roman"/>
                <a:cs typeface="Times New Roman"/>
              </a:rPr>
              <a:t>A</a:t>
            </a:r>
            <a:r>
              <a:rPr dirty="0" sz="750" spc="80">
                <a:latin typeface="Times New Roman"/>
                <a:cs typeface="Times New Roman"/>
              </a:rPr>
              <a:t>c</a:t>
            </a:r>
            <a:r>
              <a:rPr dirty="0" sz="750" spc="75">
                <a:latin typeface="Times New Roman"/>
                <a:cs typeface="Times New Roman"/>
              </a:rPr>
              <a:t>c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45" i="1">
                <a:latin typeface="Times New Roman"/>
                <a:cs typeface="Times New Roman"/>
              </a:rPr>
              <a:t>o</a:t>
            </a:r>
            <a:r>
              <a:rPr dirty="0" sz="750" i="1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 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65">
                <a:latin typeface="Times New Roman"/>
                <a:cs typeface="Times New Roman"/>
              </a:rPr>
              <a:t> </a:t>
            </a:r>
            <a:r>
              <a:rPr dirty="0" sz="750">
                <a:latin typeface="Times New Roman"/>
                <a:cs typeface="Times New Roman"/>
              </a:rPr>
              <a:t>1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r>
              <a:rPr dirty="0" sz="750" spc="-30" i="1">
                <a:latin typeface="メイリオ"/>
                <a:cs typeface="メイリオ"/>
              </a:rPr>
              <a:t> </a:t>
            </a:r>
            <a:r>
              <a:rPr dirty="0" baseline="-17094" sz="975" spc="-37" i="1">
                <a:latin typeface="Times New Roman"/>
                <a:cs typeface="Times New Roman"/>
              </a:rPr>
              <a:t>o</a:t>
            </a:r>
            <a:r>
              <a:rPr dirty="0" baseline="5555" sz="750" spc="-7">
                <a:latin typeface="Times New Roman"/>
                <a:cs typeface="Times New Roman"/>
              </a:rPr>
              <a:t>2</a:t>
            </a:r>
            <a:endParaRPr baseline="5555" sz="750">
              <a:latin typeface="Times New Roman"/>
              <a:cs typeface="Times New Roman"/>
            </a:endParaRPr>
          </a:p>
        </p:txBody>
      </p:sp>
      <p:grpSp>
        <p:nvGrpSpPr>
          <p:cNvPr id="77" name="object 77"/>
          <p:cNvGrpSpPr/>
          <p:nvPr/>
        </p:nvGrpSpPr>
        <p:grpSpPr>
          <a:xfrm>
            <a:off x="3818968" y="1685676"/>
            <a:ext cx="98425" cy="300990"/>
            <a:chOff x="3818968" y="1685676"/>
            <a:chExt cx="98425" cy="300990"/>
          </a:xfrm>
        </p:grpSpPr>
        <p:sp>
          <p:nvSpPr>
            <p:cNvPr id="78" name="object 78"/>
            <p:cNvSpPr/>
            <p:nvPr/>
          </p:nvSpPr>
          <p:spPr>
            <a:xfrm>
              <a:off x="3821068" y="1687776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20" h="278764">
                  <a:moveTo>
                    <a:pt x="0" y="0"/>
                  </a:moveTo>
                  <a:lnTo>
                    <a:pt x="1306" y="4353"/>
                  </a:lnTo>
                  <a:lnTo>
                    <a:pt x="10448" y="34829"/>
                  </a:lnTo>
                  <a:lnTo>
                    <a:pt x="35264" y="117547"/>
                  </a:lnTo>
                  <a:lnTo>
                    <a:pt x="83590" y="278632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3884891" y="1949464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4">
                  <a:moveTo>
                    <a:pt x="32274" y="0"/>
                  </a:moveTo>
                  <a:lnTo>
                    <a:pt x="19768" y="16943"/>
                  </a:lnTo>
                  <a:lnTo>
                    <a:pt x="0" y="9681"/>
                  </a:lnTo>
                  <a:lnTo>
                    <a:pt x="25819" y="37115"/>
                  </a:lnTo>
                  <a:lnTo>
                    <a:pt x="32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0" name="object 80"/>
          <p:cNvSpPr txBox="1"/>
          <p:nvPr/>
        </p:nvSpPr>
        <p:spPr>
          <a:xfrm>
            <a:off x="3904988" y="1984178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3897430" y="2049954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3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3809570" y="1993516"/>
            <a:ext cx="202565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70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315950" y="2345941"/>
            <a:ext cx="3404870" cy="3549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3815">
              <a:lnSpc>
                <a:spcPts val="1420"/>
              </a:lnSpc>
              <a:spcBef>
                <a:spcPts val="95"/>
              </a:spcBef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Scenario</a:t>
            </a:r>
            <a:endParaRPr sz="1200">
              <a:latin typeface="Arial"/>
              <a:cs typeface="Arial"/>
            </a:endParaRPr>
          </a:p>
          <a:p>
            <a:pPr marL="38100">
              <a:lnSpc>
                <a:spcPts val="1180"/>
              </a:lnSpc>
            </a:pPr>
            <a:r>
              <a:rPr dirty="0" sz="1000" spc="-5">
                <a:latin typeface="Arial"/>
                <a:cs typeface="Arial"/>
              </a:rPr>
              <a:t>What happens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 spc="20">
                <a:latin typeface="Arial"/>
                <a:cs typeface="Arial"/>
              </a:rPr>
              <a:t> </a:t>
            </a:r>
            <a:r>
              <a:rPr dirty="0" sz="800" spc="40">
                <a:latin typeface="Arial"/>
                <a:cs typeface="Arial"/>
              </a:rPr>
              <a:t>LEARN</a:t>
            </a:r>
            <a:r>
              <a:rPr dirty="0" sz="1000" spc="40">
                <a:latin typeface="Arial"/>
                <a:cs typeface="Arial"/>
              </a:rPr>
              <a:t>(</a:t>
            </a:r>
            <a:r>
              <a:rPr dirty="0" sz="1000" spc="40" i="1">
                <a:latin typeface="Arial"/>
                <a:cs typeface="Arial"/>
              </a:rPr>
              <a:t>o</a:t>
            </a:r>
            <a:r>
              <a:rPr dirty="0" baseline="27777" sz="1050" spc="60" i="1">
                <a:latin typeface="Arial"/>
                <a:cs typeface="Arial"/>
              </a:rPr>
              <a:t>1</a:t>
            </a:r>
            <a:r>
              <a:rPr dirty="0" sz="1000" spc="40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sent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6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1</a:t>
            </a:r>
            <a:r>
              <a:rPr dirty="0" baseline="-15873" sz="1050" spc="20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lost?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0970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Basic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concepts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12966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Dependability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128" y="438045"/>
            <a:ext cx="3726815" cy="3530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Basics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component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provides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services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clients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6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provide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services,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765624"/>
            <a:ext cx="36683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component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require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services </a:t>
            </a:r>
            <a:r>
              <a:rPr dirty="0" sz="1000" spc="-5">
                <a:latin typeface="Arial"/>
                <a:cs typeface="Arial"/>
              </a:rPr>
              <a:t>from other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components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65404" rIns="0" bIns="0" rtlCol="0" vert="horz">
            <a:spAutoFit/>
          </a:bodyPr>
          <a:lstStyle/>
          <a:p>
            <a:pPr marL="41910">
              <a:lnSpc>
                <a:spcPct val="100000"/>
              </a:lnSpc>
              <a:spcBef>
                <a:spcPts val="515"/>
              </a:spcBef>
            </a:pPr>
            <a:r>
              <a:rPr dirty="0" spc="-5"/>
              <a:t>component </a:t>
            </a:r>
            <a:r>
              <a:rPr dirty="0" spc="-15"/>
              <a:t>may</a:t>
            </a:r>
            <a:r>
              <a:rPr dirty="0" spc="-5"/>
              <a:t> </a:t>
            </a:r>
            <a:r>
              <a:rPr dirty="0" spc="-5">
                <a:solidFill>
                  <a:srgbClr val="FA0000"/>
                </a:solidFill>
              </a:rPr>
              <a:t>depend</a:t>
            </a:r>
            <a:r>
              <a:rPr dirty="0">
                <a:solidFill>
                  <a:srgbClr val="FA0000"/>
                </a:solidFill>
              </a:rPr>
              <a:t> </a:t>
            </a:r>
            <a:r>
              <a:rPr dirty="0" spc="-5"/>
              <a:t>on some other</a:t>
            </a:r>
            <a:r>
              <a:rPr dirty="0"/>
              <a:t> </a:t>
            </a:r>
            <a:r>
              <a:rPr dirty="0" spc="-5"/>
              <a:t>component.</a:t>
            </a:r>
          </a:p>
          <a:p>
            <a:pPr marL="41910">
              <a:lnSpc>
                <a:spcPct val="100000"/>
              </a:lnSpc>
              <a:spcBef>
                <a:spcPts val="495"/>
              </a:spcBef>
            </a:pPr>
            <a:r>
              <a:rPr dirty="0" sz="1200" spc="-5">
                <a:solidFill>
                  <a:srgbClr val="3333B2"/>
                </a:solidFill>
              </a:rPr>
              <a:t>Specifically</a:t>
            </a:r>
            <a:endParaRPr sz="1200"/>
          </a:p>
          <a:p>
            <a:pPr marL="41910" marR="30480" indent="-4445">
              <a:lnSpc>
                <a:spcPct val="100000"/>
              </a:lnSpc>
              <a:spcBef>
                <a:spcPts val="180"/>
              </a:spcBef>
            </a:pPr>
            <a:r>
              <a:rPr dirty="0" spc="-5"/>
              <a:t>A component </a:t>
            </a:r>
            <a:r>
              <a:rPr dirty="0" spc="-5" i="1">
                <a:latin typeface="Arial"/>
                <a:cs typeface="Arial"/>
              </a:rPr>
              <a:t>C</a:t>
            </a:r>
            <a:r>
              <a:rPr dirty="0" spc="60" i="1">
                <a:latin typeface="Arial"/>
                <a:cs typeface="Arial"/>
              </a:rPr>
              <a:t> </a:t>
            </a:r>
            <a:r>
              <a:rPr dirty="0" spc="-5"/>
              <a:t>depends on</a:t>
            </a:r>
            <a:r>
              <a:rPr dirty="0"/>
              <a:t> </a:t>
            </a:r>
            <a:r>
              <a:rPr dirty="0" spc="-5" i="1">
                <a:latin typeface="Arial"/>
                <a:cs typeface="Arial"/>
              </a:rPr>
              <a:t>C</a:t>
            </a:r>
            <a:r>
              <a:rPr dirty="0" baseline="27777" sz="1050" spc="-7" i="1">
                <a:latin typeface="メイリオ"/>
                <a:cs typeface="メイリオ"/>
              </a:rPr>
              <a:t>∗</a:t>
            </a:r>
            <a:r>
              <a:rPr dirty="0" baseline="27777" sz="1050" spc="127" i="1">
                <a:latin typeface="メイリオ"/>
                <a:cs typeface="メイリオ"/>
              </a:rPr>
              <a:t> </a:t>
            </a:r>
            <a:r>
              <a:rPr dirty="0" sz="1000" spc="-5"/>
              <a:t>if</a:t>
            </a:r>
            <a:r>
              <a:rPr dirty="0" sz="1000"/>
              <a:t> </a:t>
            </a:r>
            <a:r>
              <a:rPr dirty="0" sz="1000" spc="-5"/>
              <a:t>the </a:t>
            </a:r>
            <a:r>
              <a:rPr dirty="0" sz="1000" spc="-5">
                <a:solidFill>
                  <a:srgbClr val="0000FA"/>
                </a:solidFill>
              </a:rPr>
              <a:t>correctness </a:t>
            </a:r>
            <a:r>
              <a:rPr dirty="0" sz="1000" spc="-5"/>
              <a:t>of</a:t>
            </a:r>
            <a:r>
              <a:rPr dirty="0" sz="1000"/>
              <a:t> </a:t>
            </a:r>
            <a:r>
              <a:rPr dirty="0" sz="1000" i="1">
                <a:latin typeface="Arial"/>
                <a:cs typeface="Arial"/>
              </a:rPr>
              <a:t>C</a:t>
            </a:r>
            <a:r>
              <a:rPr dirty="0" sz="1000"/>
              <a:t>’s</a:t>
            </a:r>
            <a:r>
              <a:rPr dirty="0" sz="1000" spc="-5"/>
              <a:t> behavior </a:t>
            </a:r>
            <a:r>
              <a:rPr dirty="0" sz="1000" spc="-260"/>
              <a:t> </a:t>
            </a:r>
            <a:r>
              <a:rPr dirty="0" sz="1000" spc="-5"/>
              <a:t>depends on the</a:t>
            </a:r>
            <a:r>
              <a:rPr dirty="0" sz="1000"/>
              <a:t> </a:t>
            </a:r>
            <a:r>
              <a:rPr dirty="0" sz="1000" spc="-5"/>
              <a:t>correctness of</a:t>
            </a:r>
            <a:r>
              <a:rPr dirty="0" sz="1000"/>
              <a:t> 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baseline="27777" sz="1050" spc="-7" i="1">
                <a:latin typeface="メイリオ"/>
                <a:cs typeface="メイリオ"/>
              </a:rPr>
              <a:t>∗</a:t>
            </a:r>
            <a:r>
              <a:rPr dirty="0" sz="1000" spc="-5"/>
              <a:t>’s </a:t>
            </a:r>
            <a:r>
              <a:rPr dirty="0" sz="1000" spc="-10"/>
              <a:t>behavior.</a:t>
            </a:r>
            <a:r>
              <a:rPr dirty="0" sz="1000" spc="65"/>
              <a:t> </a:t>
            </a:r>
            <a:r>
              <a:rPr dirty="0" sz="1000" spc="-5"/>
              <a:t>(Components are </a:t>
            </a:r>
            <a:r>
              <a:rPr dirty="0" sz="1000"/>
              <a:t> </a:t>
            </a:r>
            <a:r>
              <a:rPr dirty="0" sz="1000" spc="-5"/>
              <a:t>processes</a:t>
            </a:r>
            <a:r>
              <a:rPr dirty="0" sz="1000" spc="-10"/>
              <a:t> </a:t>
            </a:r>
            <a:r>
              <a:rPr dirty="0" sz="1000" spc="-5"/>
              <a:t>or channels.)</a:t>
            </a:r>
            <a:endParaRPr sz="1000">
              <a:latin typeface="メイリオ"/>
              <a:cs typeface="メイリオ"/>
            </a:endParaRPr>
          </a:p>
          <a:p>
            <a:pPr marL="41910">
              <a:lnSpc>
                <a:spcPct val="100000"/>
              </a:lnSpc>
              <a:spcBef>
                <a:spcPts val="484"/>
              </a:spcBef>
            </a:pPr>
            <a:r>
              <a:rPr dirty="0" sz="1200" spc="-5">
                <a:solidFill>
                  <a:srgbClr val="3333B2"/>
                </a:solidFill>
              </a:rPr>
              <a:t>Requirements</a:t>
            </a:r>
            <a:r>
              <a:rPr dirty="0" sz="1200" spc="-10">
                <a:solidFill>
                  <a:srgbClr val="3333B2"/>
                </a:solidFill>
              </a:rPr>
              <a:t> </a:t>
            </a:r>
            <a:r>
              <a:rPr dirty="0" sz="1200" spc="-5">
                <a:solidFill>
                  <a:srgbClr val="3333B2"/>
                </a:solidFill>
              </a:rPr>
              <a:t>related to dependability</a:t>
            </a:r>
            <a:endParaRPr sz="1200"/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572325" y="2177554"/>
          <a:ext cx="3466465" cy="9474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8215"/>
                <a:gridCol w="2499360"/>
              </a:tblGrid>
              <a:tr h="19367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Requirement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Description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000" spc="-1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Availability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Readiness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usage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669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Reliability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Continuity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service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delivery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669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1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Safety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20">
                          <a:latin typeface="Arial"/>
                          <a:cs typeface="Arial"/>
                        </a:rPr>
                        <a:t>Very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low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probability of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catastrophes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669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Maintainability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How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easy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can a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failed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system be repaired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fast">
    <p:fade thruBlk="0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8588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 two crashes:</a:t>
            </a:r>
            <a:r>
              <a:rPr dirty="0" sz="14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still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 problem?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529782" y="769522"/>
            <a:ext cx="3709670" cy="1239520"/>
            <a:chOff x="529782" y="769522"/>
            <a:chExt cx="3709670" cy="1239520"/>
          </a:xfrm>
        </p:grpSpPr>
        <p:sp>
          <p:nvSpPr>
            <p:cNvPr id="6" name="object 6"/>
            <p:cNvSpPr/>
            <p:nvPr/>
          </p:nvSpPr>
          <p:spPr>
            <a:xfrm>
              <a:off x="534227" y="1986580"/>
              <a:ext cx="3677920" cy="0"/>
            </a:xfrm>
            <a:custGeom>
              <a:avLst/>
              <a:gdLst/>
              <a:ahLst/>
              <a:cxnLst/>
              <a:rect l="l" t="t" r="r" b="b"/>
              <a:pathLst>
                <a:path w="3677920" h="0">
                  <a:moveTo>
                    <a:pt x="0" y="0"/>
                  </a:moveTo>
                  <a:lnTo>
                    <a:pt x="3677860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195705" y="196473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34227" y="1687776"/>
              <a:ext cx="2390775" cy="0"/>
            </a:xfrm>
            <a:custGeom>
              <a:avLst/>
              <a:gdLst/>
              <a:ahLst/>
              <a:cxnLst/>
              <a:rect l="l" t="t" r="r" b="b"/>
              <a:pathLst>
                <a:path w="2390775" h="0">
                  <a:moveTo>
                    <a:pt x="0" y="0"/>
                  </a:moveTo>
                  <a:lnTo>
                    <a:pt x="2390429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934108" y="1687776"/>
              <a:ext cx="633095" cy="0"/>
            </a:xfrm>
            <a:custGeom>
              <a:avLst/>
              <a:gdLst/>
              <a:ahLst/>
              <a:cxnLst/>
              <a:rect l="l" t="t" r="r" b="b"/>
              <a:pathLst>
                <a:path w="633095" h="0">
                  <a:moveTo>
                    <a:pt x="0" y="0"/>
                  </a:moveTo>
                  <a:lnTo>
                    <a:pt x="632976" y="0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930958" y="1647869"/>
              <a:ext cx="0" cy="80010"/>
            </a:xfrm>
            <a:custGeom>
              <a:avLst/>
              <a:gdLst/>
              <a:ahLst/>
              <a:cxnLst/>
              <a:rect l="l" t="t" r="r" b="b"/>
              <a:pathLst>
                <a:path w="0" h="80010">
                  <a:moveTo>
                    <a:pt x="0" y="0"/>
                  </a:moveTo>
                  <a:lnTo>
                    <a:pt x="0" y="79812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625853" y="1090169"/>
              <a:ext cx="299085" cy="598170"/>
            </a:xfrm>
            <a:custGeom>
              <a:avLst/>
              <a:gdLst/>
              <a:ahLst/>
              <a:cxnLst/>
              <a:rect l="l" t="t" r="r" b="b"/>
              <a:pathLst>
                <a:path w="299085" h="598169">
                  <a:moveTo>
                    <a:pt x="0" y="0"/>
                  </a:moveTo>
                  <a:lnTo>
                    <a:pt x="298803" y="597607"/>
                  </a:lnTo>
                </a:path>
              </a:pathLst>
            </a:custGeom>
            <a:ln w="4200">
              <a:solidFill>
                <a:srgbClr val="999999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534227" y="1388972"/>
              <a:ext cx="2064385" cy="0"/>
            </a:xfrm>
            <a:custGeom>
              <a:avLst/>
              <a:gdLst/>
              <a:ahLst/>
              <a:cxnLst/>
              <a:rect l="l" t="t" r="r" b="b"/>
              <a:pathLst>
                <a:path w="2064385" h="0">
                  <a:moveTo>
                    <a:pt x="0" y="0"/>
                  </a:moveTo>
                  <a:lnTo>
                    <a:pt x="1299795" y="0"/>
                  </a:lnTo>
                </a:path>
                <a:path w="2064385" h="0">
                  <a:moveTo>
                    <a:pt x="1389437" y="0"/>
                  </a:moveTo>
                  <a:lnTo>
                    <a:pt x="2064321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582167" y="136712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498732" y="1280307"/>
              <a:ext cx="233679" cy="201930"/>
            </a:xfrm>
            <a:custGeom>
              <a:avLst/>
              <a:gdLst/>
              <a:ahLst/>
              <a:cxnLst/>
              <a:rect l="l" t="t" r="r" b="b"/>
              <a:pathLst>
                <a:path w="233680" h="201930">
                  <a:moveTo>
                    <a:pt x="127120" y="0"/>
                  </a:moveTo>
                  <a:lnTo>
                    <a:pt x="111883" y="66801"/>
                  </a:lnTo>
                  <a:lnTo>
                    <a:pt x="71856" y="42806"/>
                  </a:lnTo>
                  <a:lnTo>
                    <a:pt x="88538" y="86390"/>
                  </a:lnTo>
                  <a:lnTo>
                    <a:pt x="0" y="86251"/>
                  </a:lnTo>
                  <a:lnTo>
                    <a:pt x="83246" y="116401"/>
                  </a:lnTo>
                  <a:lnTo>
                    <a:pt x="44194" y="156542"/>
                  </a:lnTo>
                  <a:lnTo>
                    <a:pt x="98483" y="142792"/>
                  </a:lnTo>
                  <a:lnTo>
                    <a:pt x="93183" y="201905"/>
                  </a:lnTo>
                  <a:lnTo>
                    <a:pt x="127120" y="153215"/>
                  </a:lnTo>
                  <a:lnTo>
                    <a:pt x="158325" y="194400"/>
                  </a:lnTo>
                  <a:lnTo>
                    <a:pt x="155757" y="142792"/>
                  </a:lnTo>
                  <a:lnTo>
                    <a:pt x="233515" y="170092"/>
                  </a:lnTo>
                  <a:lnTo>
                    <a:pt x="170994" y="116401"/>
                  </a:lnTo>
                  <a:lnTo>
                    <a:pt x="201948" y="95471"/>
                  </a:lnTo>
                  <a:lnTo>
                    <a:pt x="165702" y="86390"/>
                  </a:lnTo>
                  <a:lnTo>
                    <a:pt x="204235" y="16765"/>
                  </a:lnTo>
                  <a:lnTo>
                    <a:pt x="142357" y="66801"/>
                  </a:lnTo>
                  <a:lnTo>
                    <a:pt x="127120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498732" y="1280307"/>
              <a:ext cx="233679" cy="201930"/>
            </a:xfrm>
            <a:custGeom>
              <a:avLst/>
              <a:gdLst/>
              <a:ahLst/>
              <a:cxnLst/>
              <a:rect l="l" t="t" r="r" b="b"/>
              <a:pathLst>
                <a:path w="233680" h="201930">
                  <a:moveTo>
                    <a:pt x="127120" y="0"/>
                  </a:moveTo>
                  <a:lnTo>
                    <a:pt x="111883" y="66801"/>
                  </a:lnTo>
                  <a:lnTo>
                    <a:pt x="71856" y="42806"/>
                  </a:lnTo>
                  <a:lnTo>
                    <a:pt x="88538" y="86390"/>
                  </a:lnTo>
                  <a:lnTo>
                    <a:pt x="0" y="86251"/>
                  </a:lnTo>
                  <a:lnTo>
                    <a:pt x="83246" y="116401"/>
                  </a:lnTo>
                  <a:lnTo>
                    <a:pt x="44194" y="156542"/>
                  </a:lnTo>
                  <a:lnTo>
                    <a:pt x="98483" y="142792"/>
                  </a:lnTo>
                  <a:lnTo>
                    <a:pt x="93183" y="201905"/>
                  </a:lnTo>
                  <a:lnTo>
                    <a:pt x="127120" y="153215"/>
                  </a:lnTo>
                  <a:lnTo>
                    <a:pt x="158325" y="194400"/>
                  </a:lnTo>
                  <a:lnTo>
                    <a:pt x="155757" y="142792"/>
                  </a:lnTo>
                  <a:lnTo>
                    <a:pt x="233515" y="170092"/>
                  </a:lnTo>
                  <a:lnTo>
                    <a:pt x="170994" y="116401"/>
                  </a:lnTo>
                  <a:lnTo>
                    <a:pt x="201948" y="95471"/>
                  </a:lnTo>
                  <a:lnTo>
                    <a:pt x="165702" y="86390"/>
                  </a:lnTo>
                  <a:lnTo>
                    <a:pt x="204235" y="16765"/>
                  </a:lnTo>
                  <a:lnTo>
                    <a:pt x="142357" y="66801"/>
                  </a:lnTo>
                  <a:lnTo>
                    <a:pt x="127120" y="0"/>
                  </a:lnTo>
                  <a:close/>
                </a:path>
              </a:pathLst>
            </a:custGeom>
            <a:ln w="105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534227" y="1090169"/>
              <a:ext cx="2064385" cy="0"/>
            </a:xfrm>
            <a:custGeom>
              <a:avLst/>
              <a:gdLst/>
              <a:ahLst/>
              <a:cxnLst/>
              <a:rect l="l" t="t" r="r" b="b"/>
              <a:pathLst>
                <a:path w="2064385" h="0">
                  <a:moveTo>
                    <a:pt x="0" y="0"/>
                  </a:moveTo>
                  <a:lnTo>
                    <a:pt x="1299795" y="0"/>
                  </a:lnTo>
                </a:path>
                <a:path w="2064385" h="0">
                  <a:moveTo>
                    <a:pt x="1389437" y="0"/>
                  </a:moveTo>
                  <a:lnTo>
                    <a:pt x="2064321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582167" y="106832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498732" y="981503"/>
              <a:ext cx="233679" cy="201930"/>
            </a:xfrm>
            <a:custGeom>
              <a:avLst/>
              <a:gdLst/>
              <a:ahLst/>
              <a:cxnLst/>
              <a:rect l="l" t="t" r="r" b="b"/>
              <a:pathLst>
                <a:path w="233680" h="201930">
                  <a:moveTo>
                    <a:pt x="127120" y="0"/>
                  </a:moveTo>
                  <a:lnTo>
                    <a:pt x="111883" y="66801"/>
                  </a:lnTo>
                  <a:lnTo>
                    <a:pt x="71856" y="42806"/>
                  </a:lnTo>
                  <a:lnTo>
                    <a:pt x="88538" y="86390"/>
                  </a:lnTo>
                  <a:lnTo>
                    <a:pt x="0" y="86251"/>
                  </a:lnTo>
                  <a:lnTo>
                    <a:pt x="83246" y="116401"/>
                  </a:lnTo>
                  <a:lnTo>
                    <a:pt x="44194" y="156543"/>
                  </a:lnTo>
                  <a:lnTo>
                    <a:pt x="98483" y="142792"/>
                  </a:lnTo>
                  <a:lnTo>
                    <a:pt x="93183" y="201905"/>
                  </a:lnTo>
                  <a:lnTo>
                    <a:pt x="127120" y="153215"/>
                  </a:lnTo>
                  <a:lnTo>
                    <a:pt x="158325" y="194400"/>
                  </a:lnTo>
                  <a:lnTo>
                    <a:pt x="155757" y="142792"/>
                  </a:lnTo>
                  <a:lnTo>
                    <a:pt x="233515" y="170092"/>
                  </a:lnTo>
                  <a:lnTo>
                    <a:pt x="170994" y="116401"/>
                  </a:lnTo>
                  <a:lnTo>
                    <a:pt x="201948" y="95471"/>
                  </a:lnTo>
                  <a:lnTo>
                    <a:pt x="165702" y="86390"/>
                  </a:lnTo>
                  <a:lnTo>
                    <a:pt x="204235" y="16765"/>
                  </a:lnTo>
                  <a:lnTo>
                    <a:pt x="142357" y="66801"/>
                  </a:lnTo>
                  <a:lnTo>
                    <a:pt x="127120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498732" y="981503"/>
              <a:ext cx="233679" cy="201930"/>
            </a:xfrm>
            <a:custGeom>
              <a:avLst/>
              <a:gdLst/>
              <a:ahLst/>
              <a:cxnLst/>
              <a:rect l="l" t="t" r="r" b="b"/>
              <a:pathLst>
                <a:path w="233680" h="201930">
                  <a:moveTo>
                    <a:pt x="127120" y="0"/>
                  </a:moveTo>
                  <a:lnTo>
                    <a:pt x="111883" y="66801"/>
                  </a:lnTo>
                  <a:lnTo>
                    <a:pt x="71856" y="42806"/>
                  </a:lnTo>
                  <a:lnTo>
                    <a:pt x="88538" y="86390"/>
                  </a:lnTo>
                  <a:lnTo>
                    <a:pt x="0" y="86251"/>
                  </a:lnTo>
                  <a:lnTo>
                    <a:pt x="83246" y="116401"/>
                  </a:lnTo>
                  <a:lnTo>
                    <a:pt x="44194" y="156543"/>
                  </a:lnTo>
                  <a:lnTo>
                    <a:pt x="98483" y="142792"/>
                  </a:lnTo>
                  <a:lnTo>
                    <a:pt x="93183" y="201905"/>
                  </a:lnTo>
                  <a:lnTo>
                    <a:pt x="127120" y="153215"/>
                  </a:lnTo>
                  <a:lnTo>
                    <a:pt x="158325" y="194400"/>
                  </a:lnTo>
                  <a:lnTo>
                    <a:pt x="155757" y="142792"/>
                  </a:lnTo>
                  <a:lnTo>
                    <a:pt x="233515" y="170092"/>
                  </a:lnTo>
                  <a:lnTo>
                    <a:pt x="170994" y="116401"/>
                  </a:lnTo>
                  <a:lnTo>
                    <a:pt x="201948" y="95471"/>
                  </a:lnTo>
                  <a:lnTo>
                    <a:pt x="165702" y="86390"/>
                  </a:lnTo>
                  <a:lnTo>
                    <a:pt x="204235" y="16765"/>
                  </a:lnTo>
                  <a:lnTo>
                    <a:pt x="142357" y="66801"/>
                  </a:lnTo>
                  <a:lnTo>
                    <a:pt x="127120" y="0"/>
                  </a:lnTo>
                  <a:close/>
                </a:path>
              </a:pathLst>
            </a:custGeom>
            <a:ln w="105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534227" y="791365"/>
              <a:ext cx="3677920" cy="0"/>
            </a:xfrm>
            <a:custGeom>
              <a:avLst/>
              <a:gdLst/>
              <a:ahLst/>
              <a:cxnLst/>
              <a:rect l="l" t="t" r="r" b="b"/>
              <a:pathLst>
                <a:path w="3677920" h="0">
                  <a:moveTo>
                    <a:pt x="0" y="0"/>
                  </a:moveTo>
                  <a:lnTo>
                    <a:pt x="3677860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4195705" y="76952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773271" y="791365"/>
              <a:ext cx="284480" cy="284480"/>
            </a:xfrm>
            <a:custGeom>
              <a:avLst/>
              <a:gdLst/>
              <a:ahLst/>
              <a:cxnLst/>
              <a:rect l="l" t="t" r="r" b="b"/>
              <a:pathLst>
                <a:path w="284480" h="284480">
                  <a:moveTo>
                    <a:pt x="0" y="0"/>
                  </a:moveTo>
                  <a:lnTo>
                    <a:pt x="4436" y="4436"/>
                  </a:lnTo>
                  <a:lnTo>
                    <a:pt x="35493" y="35494"/>
                  </a:lnTo>
                  <a:lnTo>
                    <a:pt x="119792" y="119792"/>
                  </a:lnTo>
                  <a:lnTo>
                    <a:pt x="283951" y="283952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036430" y="1054525"/>
              <a:ext cx="36195" cy="36195"/>
            </a:xfrm>
            <a:custGeom>
              <a:avLst/>
              <a:gdLst/>
              <a:ahLst/>
              <a:cxnLst/>
              <a:rect l="l" t="t" r="r" b="b"/>
              <a:pathLst>
                <a:path w="36194" h="36194">
                  <a:moveTo>
                    <a:pt x="23762" y="0"/>
                  </a:moveTo>
                  <a:lnTo>
                    <a:pt x="20792" y="20792"/>
                  </a:lnTo>
                  <a:lnTo>
                    <a:pt x="0" y="23762"/>
                  </a:lnTo>
                  <a:lnTo>
                    <a:pt x="35643" y="35643"/>
                  </a:lnTo>
                  <a:lnTo>
                    <a:pt x="2376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773271" y="791365"/>
              <a:ext cx="260350" cy="578485"/>
            </a:xfrm>
            <a:custGeom>
              <a:avLst/>
              <a:gdLst/>
              <a:ahLst/>
              <a:cxnLst/>
              <a:rect l="l" t="t" r="r" b="b"/>
              <a:pathLst>
                <a:path w="260350" h="578485">
                  <a:moveTo>
                    <a:pt x="0" y="0"/>
                  </a:moveTo>
                  <a:lnTo>
                    <a:pt x="4066" y="9037"/>
                  </a:lnTo>
                  <a:lnTo>
                    <a:pt x="32533" y="72297"/>
                  </a:lnTo>
                  <a:lnTo>
                    <a:pt x="109801" y="244005"/>
                  </a:lnTo>
                  <a:lnTo>
                    <a:pt x="260270" y="578382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012971" y="1351293"/>
              <a:ext cx="31115" cy="38100"/>
            </a:xfrm>
            <a:custGeom>
              <a:avLst/>
              <a:gdLst/>
              <a:ahLst/>
              <a:cxnLst/>
              <a:rect l="l" t="t" r="r" b="b"/>
              <a:pathLst>
                <a:path w="31115" h="38100">
                  <a:moveTo>
                    <a:pt x="30758" y="0"/>
                  </a:moveTo>
                  <a:lnTo>
                    <a:pt x="20569" y="18455"/>
                  </a:lnTo>
                  <a:lnTo>
                    <a:pt x="0" y="13841"/>
                  </a:lnTo>
                  <a:lnTo>
                    <a:pt x="29220" y="37679"/>
                  </a:lnTo>
                  <a:lnTo>
                    <a:pt x="3075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773271" y="791365"/>
              <a:ext cx="175260" cy="876300"/>
            </a:xfrm>
            <a:custGeom>
              <a:avLst/>
              <a:gdLst/>
              <a:ahLst/>
              <a:cxnLst/>
              <a:rect l="l" t="t" r="r" b="b"/>
              <a:pathLst>
                <a:path w="175259" h="876300">
                  <a:moveTo>
                    <a:pt x="0" y="0"/>
                  </a:moveTo>
                  <a:lnTo>
                    <a:pt x="2736" y="13684"/>
                  </a:lnTo>
                  <a:lnTo>
                    <a:pt x="21894" y="109472"/>
                  </a:lnTo>
                  <a:lnTo>
                    <a:pt x="73894" y="369468"/>
                  </a:lnTo>
                  <a:lnTo>
                    <a:pt x="175157" y="875777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929445" y="1651461"/>
              <a:ext cx="33020" cy="36830"/>
            </a:xfrm>
            <a:custGeom>
              <a:avLst/>
              <a:gdLst/>
              <a:ahLst/>
              <a:cxnLst/>
              <a:rect l="l" t="t" r="r" b="b"/>
              <a:pathLst>
                <a:path w="33019" h="36830">
                  <a:moveTo>
                    <a:pt x="33014" y="0"/>
                  </a:moveTo>
                  <a:lnTo>
                    <a:pt x="18982" y="15681"/>
                  </a:lnTo>
                  <a:lnTo>
                    <a:pt x="0" y="6602"/>
                  </a:lnTo>
                  <a:lnTo>
                    <a:pt x="23109" y="36315"/>
                  </a:lnTo>
                  <a:lnTo>
                    <a:pt x="3301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653747" y="1111087"/>
              <a:ext cx="87630" cy="875665"/>
            </a:xfrm>
            <a:custGeom>
              <a:avLst/>
              <a:gdLst/>
              <a:ahLst/>
              <a:cxnLst/>
              <a:rect l="l" t="t" r="r" b="b"/>
              <a:pathLst>
                <a:path w="87629" h="875664">
                  <a:moveTo>
                    <a:pt x="0" y="875492"/>
                  </a:moveTo>
                  <a:lnTo>
                    <a:pt x="1367" y="861813"/>
                  </a:lnTo>
                  <a:lnTo>
                    <a:pt x="10943" y="766056"/>
                  </a:lnTo>
                  <a:lnTo>
                    <a:pt x="36935" y="506144"/>
                  </a:lnTo>
                  <a:lnTo>
                    <a:pt x="8755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723307" y="1090169"/>
              <a:ext cx="33655" cy="35560"/>
            </a:xfrm>
            <a:custGeom>
              <a:avLst/>
              <a:gdLst/>
              <a:ahLst/>
              <a:cxnLst/>
              <a:rect l="l" t="t" r="r" b="b"/>
              <a:pathLst>
                <a:path w="33654" h="35559">
                  <a:moveTo>
                    <a:pt x="0" y="31796"/>
                  </a:moveTo>
                  <a:lnTo>
                    <a:pt x="17989" y="20918"/>
                  </a:lnTo>
                  <a:lnTo>
                    <a:pt x="33469" y="35142"/>
                  </a:lnTo>
                  <a:lnTo>
                    <a:pt x="20081" y="0"/>
                  </a:lnTo>
                  <a:lnTo>
                    <a:pt x="0" y="3179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653747" y="1409144"/>
              <a:ext cx="173355" cy="577850"/>
            </a:xfrm>
            <a:custGeom>
              <a:avLst/>
              <a:gdLst/>
              <a:ahLst/>
              <a:cxnLst/>
              <a:rect l="l" t="t" r="r" b="b"/>
              <a:pathLst>
                <a:path w="173355" h="577850">
                  <a:moveTo>
                    <a:pt x="0" y="577435"/>
                  </a:moveTo>
                  <a:lnTo>
                    <a:pt x="2706" y="568413"/>
                  </a:lnTo>
                  <a:lnTo>
                    <a:pt x="21654" y="505256"/>
                  </a:lnTo>
                  <a:lnTo>
                    <a:pt x="73082" y="333829"/>
                  </a:lnTo>
                  <a:lnTo>
                    <a:pt x="173233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807211" y="1388972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4" h="37465">
                  <a:moveTo>
                    <a:pt x="0" y="27434"/>
                  </a:moveTo>
                  <a:lnTo>
                    <a:pt x="19768" y="20171"/>
                  </a:lnTo>
                  <a:lnTo>
                    <a:pt x="32274" y="37115"/>
                  </a:lnTo>
                  <a:lnTo>
                    <a:pt x="25819" y="0"/>
                  </a:lnTo>
                  <a:lnTo>
                    <a:pt x="0" y="274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653747" y="1701245"/>
              <a:ext cx="342900" cy="285750"/>
            </a:xfrm>
            <a:custGeom>
              <a:avLst/>
              <a:gdLst/>
              <a:ahLst/>
              <a:cxnLst/>
              <a:rect l="l" t="t" r="r" b="b"/>
              <a:pathLst>
                <a:path w="342900" h="285750">
                  <a:moveTo>
                    <a:pt x="0" y="285335"/>
                  </a:moveTo>
                  <a:lnTo>
                    <a:pt x="5350" y="280876"/>
                  </a:lnTo>
                  <a:lnTo>
                    <a:pt x="42800" y="249668"/>
                  </a:lnTo>
                  <a:lnTo>
                    <a:pt x="144450" y="164959"/>
                  </a:lnTo>
                  <a:lnTo>
                    <a:pt x="342401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975676" y="1687776"/>
              <a:ext cx="36830" cy="34925"/>
            </a:xfrm>
            <a:custGeom>
              <a:avLst/>
              <a:gdLst/>
              <a:ahLst/>
              <a:cxnLst/>
              <a:rect l="l" t="t" r="r" b="b"/>
              <a:pathLst>
                <a:path w="36830" h="34925">
                  <a:moveTo>
                    <a:pt x="0" y="8620"/>
                  </a:moveTo>
                  <a:lnTo>
                    <a:pt x="20471" y="13468"/>
                  </a:lnTo>
                  <a:lnTo>
                    <a:pt x="21549" y="34479"/>
                  </a:lnTo>
                  <a:lnTo>
                    <a:pt x="36633" y="0"/>
                  </a:lnTo>
                  <a:lnTo>
                    <a:pt x="0" y="862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656727" y="1687776"/>
              <a:ext cx="549275" cy="0"/>
            </a:xfrm>
            <a:custGeom>
              <a:avLst/>
              <a:gdLst/>
              <a:ahLst/>
              <a:cxnLst/>
              <a:rect l="l" t="t" r="r" b="b"/>
              <a:pathLst>
                <a:path w="549275" h="0">
                  <a:moveTo>
                    <a:pt x="0" y="0"/>
                  </a:moveTo>
                  <a:lnTo>
                    <a:pt x="549058" y="0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4185622" y="1660892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20163" y="26884"/>
                  </a:lnTo>
                  <a:lnTo>
                    <a:pt x="0" y="53768"/>
                  </a:lnTo>
                  <a:lnTo>
                    <a:pt x="53768" y="26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 txBox="1"/>
          <p:nvPr/>
        </p:nvSpPr>
        <p:spPr>
          <a:xfrm>
            <a:off x="356564" y="1903597"/>
            <a:ext cx="418465" cy="2336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819"/>
              </a:lnSpc>
              <a:spcBef>
                <a:spcPts val="95"/>
              </a:spcBef>
            </a:pPr>
            <a:r>
              <a:rPr dirty="0" sz="750" i="1">
                <a:latin typeface="Times New Roman"/>
                <a:cs typeface="Times New Roman"/>
              </a:rPr>
              <a:t>C</a:t>
            </a:r>
            <a:r>
              <a:rPr dirty="0" baseline="-15151" sz="825">
                <a:latin typeface="Times New Roman"/>
                <a:cs typeface="Times New Roman"/>
              </a:rPr>
              <a:t>2</a:t>
            </a:r>
            <a:endParaRPr baseline="-15151" sz="825">
              <a:latin typeface="Times New Roman"/>
              <a:cs typeface="Times New Roman"/>
            </a:endParaRPr>
          </a:p>
          <a:p>
            <a:pPr marL="213995">
              <a:lnSpc>
                <a:spcPts val="819"/>
              </a:lnSpc>
            </a:pPr>
            <a:r>
              <a:rPr dirty="0" sz="750" spc="-15" i="1">
                <a:latin typeface="メイリオ"/>
                <a:cs typeface="メイリオ"/>
              </a:rPr>
              <a:t>(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2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65629" y="1604422"/>
            <a:ext cx="1663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3</a:t>
            </a:r>
            <a:endParaRPr baseline="-15151" sz="825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65629" y="1305996"/>
            <a:ext cx="1663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2</a:t>
            </a:r>
            <a:endParaRPr baseline="-15151" sz="825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65629" y="1006642"/>
            <a:ext cx="1663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1</a:t>
            </a:r>
            <a:endParaRPr baseline="-15151" sz="825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56564" y="707847"/>
            <a:ext cx="17526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i="1">
                <a:latin typeface="Times New Roman"/>
                <a:cs typeface="Times New Roman"/>
              </a:rPr>
              <a:t>C</a:t>
            </a:r>
            <a:r>
              <a:rPr dirty="0" baseline="-15151" sz="825">
                <a:latin typeface="Times New Roman"/>
                <a:cs typeface="Times New Roman"/>
              </a:rPr>
              <a:t>1</a:t>
            </a:r>
            <a:endParaRPr baseline="-15151" sz="825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652165" y="622500"/>
            <a:ext cx="24257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15" i="1">
                <a:latin typeface="メイリオ"/>
                <a:cs typeface="メイリオ"/>
              </a:rPr>
              <a:t>(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1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1279013" y="1087946"/>
            <a:ext cx="151765" cy="301625"/>
            <a:chOff x="1279013" y="1087946"/>
            <a:chExt cx="151765" cy="301625"/>
          </a:xfrm>
        </p:grpSpPr>
        <p:sp>
          <p:nvSpPr>
            <p:cNvPr id="43" name="object 43"/>
            <p:cNvSpPr/>
            <p:nvPr/>
          </p:nvSpPr>
          <p:spPr>
            <a:xfrm>
              <a:off x="1281236" y="1090168"/>
              <a:ext cx="140335" cy="280035"/>
            </a:xfrm>
            <a:custGeom>
              <a:avLst/>
              <a:gdLst/>
              <a:ahLst/>
              <a:cxnLst/>
              <a:rect l="l" t="t" r="r" b="b"/>
              <a:pathLst>
                <a:path w="140334" h="280034">
                  <a:moveTo>
                    <a:pt x="0" y="0"/>
                  </a:moveTo>
                  <a:lnTo>
                    <a:pt x="2187" y="4375"/>
                  </a:lnTo>
                  <a:lnTo>
                    <a:pt x="17501" y="35002"/>
                  </a:lnTo>
                  <a:lnTo>
                    <a:pt x="59066" y="118132"/>
                  </a:lnTo>
                  <a:lnTo>
                    <a:pt x="140009" y="280017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400581" y="1351401"/>
              <a:ext cx="30480" cy="38100"/>
            </a:xfrm>
            <a:custGeom>
              <a:avLst/>
              <a:gdLst/>
              <a:ahLst/>
              <a:cxnLst/>
              <a:rect l="l" t="t" r="r" b="b"/>
              <a:pathLst>
                <a:path w="30480" h="38100">
                  <a:moveTo>
                    <a:pt x="30056" y="0"/>
                  </a:moveTo>
                  <a:lnTo>
                    <a:pt x="20664" y="18785"/>
                  </a:lnTo>
                  <a:lnTo>
                    <a:pt x="0" y="15028"/>
                  </a:lnTo>
                  <a:lnTo>
                    <a:pt x="30056" y="37571"/>
                  </a:lnTo>
                  <a:lnTo>
                    <a:pt x="300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5" name="object 45"/>
          <p:cNvSpPr txBox="1"/>
          <p:nvPr/>
        </p:nvSpPr>
        <p:spPr>
          <a:xfrm>
            <a:off x="1010391" y="921295"/>
            <a:ext cx="54229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10">
                <a:latin typeface="Times New Roman"/>
                <a:cs typeface="Times New Roman"/>
              </a:rPr>
              <a:t>A</a:t>
            </a:r>
            <a:r>
              <a:rPr dirty="0" sz="750" spc="80">
                <a:latin typeface="Times New Roman"/>
                <a:cs typeface="Times New Roman"/>
              </a:rPr>
              <a:t>c</a:t>
            </a:r>
            <a:r>
              <a:rPr dirty="0" sz="750" spc="75">
                <a:latin typeface="Times New Roman"/>
                <a:cs typeface="Times New Roman"/>
              </a:rPr>
              <a:t>c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75">
                <a:latin typeface="Times New Roman"/>
                <a:cs typeface="Times New Roman"/>
              </a:rPr>
              <a:t>1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65">
                <a:latin typeface="Times New Roman"/>
                <a:cs typeface="Times New Roman"/>
              </a:rPr>
              <a:t> </a:t>
            </a:r>
            <a:r>
              <a:rPr dirty="0" sz="750">
                <a:latin typeface="Times New Roman"/>
                <a:cs typeface="Times New Roman"/>
              </a:rPr>
              <a:t>1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46" name="object 46"/>
          <p:cNvGrpSpPr/>
          <p:nvPr/>
        </p:nvGrpSpPr>
        <p:grpSpPr>
          <a:xfrm>
            <a:off x="1279013" y="1054344"/>
            <a:ext cx="647065" cy="553720"/>
            <a:chOff x="1279013" y="1054344"/>
            <a:chExt cx="647065" cy="553720"/>
          </a:xfrm>
        </p:grpSpPr>
        <p:sp>
          <p:nvSpPr>
            <p:cNvPr id="47" name="object 47"/>
            <p:cNvSpPr/>
            <p:nvPr/>
          </p:nvSpPr>
          <p:spPr>
            <a:xfrm>
              <a:off x="1281236" y="1090169"/>
              <a:ext cx="127000" cy="508000"/>
            </a:xfrm>
            <a:custGeom>
              <a:avLst/>
              <a:gdLst/>
              <a:ahLst/>
              <a:cxnLst/>
              <a:rect l="l" t="t" r="r" b="b"/>
              <a:pathLst>
                <a:path w="127000" h="508000">
                  <a:moveTo>
                    <a:pt x="0" y="0"/>
                  </a:moveTo>
                  <a:lnTo>
                    <a:pt x="1982" y="7931"/>
                  </a:lnTo>
                  <a:lnTo>
                    <a:pt x="15862" y="63448"/>
                  </a:lnTo>
                  <a:lnTo>
                    <a:pt x="53535" y="214137"/>
                  </a:lnTo>
                  <a:lnTo>
                    <a:pt x="126899" y="507586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381901" y="1592152"/>
              <a:ext cx="53340" cy="13335"/>
            </a:xfrm>
            <a:custGeom>
              <a:avLst/>
              <a:gdLst/>
              <a:ahLst/>
              <a:cxnLst/>
              <a:rect l="l" t="t" r="r" b="b"/>
              <a:pathLst>
                <a:path w="53340" h="13334">
                  <a:moveTo>
                    <a:pt x="0" y="13243"/>
                  </a:moveTo>
                  <a:lnTo>
                    <a:pt x="52978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580040" y="1110341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19" h="278765">
                  <a:moveTo>
                    <a:pt x="0" y="278631"/>
                  </a:moveTo>
                  <a:lnTo>
                    <a:pt x="1306" y="274278"/>
                  </a:lnTo>
                  <a:lnTo>
                    <a:pt x="10448" y="243802"/>
                  </a:lnTo>
                  <a:lnTo>
                    <a:pt x="35264" y="161084"/>
                  </a:lnTo>
                  <a:lnTo>
                    <a:pt x="8359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643863" y="1090169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5">
                  <a:moveTo>
                    <a:pt x="0" y="27434"/>
                  </a:moveTo>
                  <a:lnTo>
                    <a:pt x="19768" y="20171"/>
                  </a:lnTo>
                  <a:lnTo>
                    <a:pt x="32274" y="37115"/>
                  </a:lnTo>
                  <a:lnTo>
                    <a:pt x="25819" y="0"/>
                  </a:lnTo>
                  <a:lnTo>
                    <a:pt x="0" y="274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834023" y="1056567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09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1834023" y="1056567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09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3" name="object 53"/>
          <p:cNvSpPr txBox="1"/>
          <p:nvPr/>
        </p:nvSpPr>
        <p:spPr>
          <a:xfrm>
            <a:off x="1803274" y="1106753"/>
            <a:ext cx="147320" cy="12636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-21367" sz="975" spc="-22" i="1">
                <a:latin typeface="Times New Roman"/>
                <a:cs typeface="Times New Roman"/>
              </a:rPr>
              <a:t>o</a:t>
            </a:r>
            <a:r>
              <a:rPr dirty="0" sz="500" spc="-15">
                <a:latin typeface="Times New Roman"/>
                <a:cs typeface="Times New Roman"/>
              </a:rPr>
              <a:t>1</a:t>
            </a:r>
            <a:endParaRPr sz="500">
              <a:latin typeface="Times New Roman"/>
              <a:cs typeface="Times New Roman"/>
            </a:endParaRPr>
          </a:p>
        </p:txBody>
      </p:sp>
      <p:grpSp>
        <p:nvGrpSpPr>
          <p:cNvPr id="54" name="object 54"/>
          <p:cNvGrpSpPr/>
          <p:nvPr/>
        </p:nvGrpSpPr>
        <p:grpSpPr>
          <a:xfrm>
            <a:off x="1831800" y="1353148"/>
            <a:ext cx="94615" cy="71755"/>
            <a:chOff x="1831800" y="1353148"/>
            <a:chExt cx="94615" cy="71755"/>
          </a:xfrm>
        </p:grpSpPr>
        <p:sp>
          <p:nvSpPr>
            <p:cNvPr id="55" name="object 55"/>
            <p:cNvSpPr/>
            <p:nvPr/>
          </p:nvSpPr>
          <p:spPr>
            <a:xfrm>
              <a:off x="1834023" y="1355370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09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1834023" y="1355370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09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7" name="object 57"/>
          <p:cNvSpPr txBox="1"/>
          <p:nvPr/>
        </p:nvSpPr>
        <p:spPr>
          <a:xfrm>
            <a:off x="1352562" y="1397021"/>
            <a:ext cx="59817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5">
                <a:latin typeface="Times New Roman"/>
                <a:cs typeface="Times New Roman"/>
              </a:rPr>
              <a:t>L</a:t>
            </a:r>
            <a:r>
              <a:rPr dirty="0" sz="750" spc="140">
                <a:latin typeface="Times New Roman"/>
                <a:cs typeface="Times New Roman"/>
              </a:rPr>
              <a:t>rn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1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r>
              <a:rPr dirty="0" sz="750" i="1">
                <a:latin typeface="メイリオ"/>
                <a:cs typeface="メイリオ"/>
              </a:rPr>
              <a:t> </a:t>
            </a:r>
            <a:r>
              <a:rPr dirty="0" sz="750" spc="55" i="1">
                <a:latin typeface="メイリオ"/>
                <a:cs typeface="メイリオ"/>
              </a:rPr>
              <a:t> </a:t>
            </a:r>
            <a:r>
              <a:rPr dirty="0" baseline="-17094" sz="975" spc="-37" i="1">
                <a:latin typeface="Times New Roman"/>
                <a:cs typeface="Times New Roman"/>
              </a:rPr>
              <a:t>o</a:t>
            </a:r>
            <a:r>
              <a:rPr dirty="0" baseline="5555" sz="750" spc="-7">
                <a:latin typeface="Times New Roman"/>
                <a:cs typeface="Times New Roman"/>
              </a:rPr>
              <a:t>1</a:t>
            </a:r>
            <a:endParaRPr baseline="5555" sz="750">
              <a:latin typeface="Times New Roman"/>
              <a:cs typeface="Times New Roman"/>
            </a:endParaRPr>
          </a:p>
        </p:txBody>
      </p:sp>
      <p:grpSp>
        <p:nvGrpSpPr>
          <p:cNvPr id="58" name="object 58"/>
          <p:cNvGrpSpPr/>
          <p:nvPr/>
        </p:nvGrpSpPr>
        <p:grpSpPr>
          <a:xfrm>
            <a:off x="1996140" y="791365"/>
            <a:ext cx="187960" cy="600075"/>
            <a:chOff x="1996140" y="791365"/>
            <a:chExt cx="187960" cy="600075"/>
          </a:xfrm>
        </p:grpSpPr>
        <p:sp>
          <p:nvSpPr>
            <p:cNvPr id="59" name="object 59"/>
            <p:cNvSpPr/>
            <p:nvPr/>
          </p:nvSpPr>
          <p:spPr>
            <a:xfrm>
              <a:off x="1998363" y="811537"/>
              <a:ext cx="173355" cy="577850"/>
            </a:xfrm>
            <a:custGeom>
              <a:avLst/>
              <a:gdLst/>
              <a:ahLst/>
              <a:cxnLst/>
              <a:rect l="l" t="t" r="r" b="b"/>
              <a:pathLst>
                <a:path w="173355" h="577850">
                  <a:moveTo>
                    <a:pt x="0" y="577435"/>
                  </a:moveTo>
                  <a:lnTo>
                    <a:pt x="2706" y="568413"/>
                  </a:lnTo>
                  <a:lnTo>
                    <a:pt x="21654" y="505256"/>
                  </a:lnTo>
                  <a:lnTo>
                    <a:pt x="73082" y="333829"/>
                  </a:lnTo>
                  <a:lnTo>
                    <a:pt x="173233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2151828" y="791365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5">
                  <a:moveTo>
                    <a:pt x="0" y="27434"/>
                  </a:moveTo>
                  <a:lnTo>
                    <a:pt x="19768" y="20171"/>
                  </a:lnTo>
                  <a:lnTo>
                    <a:pt x="32274" y="37115"/>
                  </a:lnTo>
                  <a:lnTo>
                    <a:pt x="25819" y="0"/>
                  </a:lnTo>
                  <a:lnTo>
                    <a:pt x="0" y="274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1" name="object 61"/>
          <p:cNvSpPr txBox="1"/>
          <p:nvPr/>
        </p:nvSpPr>
        <p:spPr>
          <a:xfrm>
            <a:off x="2171942" y="605363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1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2164384" y="671128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</p:txBody>
      </p:sp>
      <p:grpSp>
        <p:nvGrpSpPr>
          <p:cNvPr id="63" name="object 63"/>
          <p:cNvGrpSpPr/>
          <p:nvPr/>
        </p:nvGrpSpPr>
        <p:grpSpPr>
          <a:xfrm>
            <a:off x="2294944" y="791365"/>
            <a:ext cx="98425" cy="301625"/>
            <a:chOff x="2294944" y="791365"/>
            <a:chExt cx="98425" cy="301625"/>
          </a:xfrm>
        </p:grpSpPr>
        <p:sp>
          <p:nvSpPr>
            <p:cNvPr id="64" name="object 64"/>
            <p:cNvSpPr/>
            <p:nvPr/>
          </p:nvSpPr>
          <p:spPr>
            <a:xfrm>
              <a:off x="2297167" y="811537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19" h="278765">
                  <a:moveTo>
                    <a:pt x="0" y="278631"/>
                  </a:moveTo>
                  <a:lnTo>
                    <a:pt x="1306" y="274278"/>
                  </a:lnTo>
                  <a:lnTo>
                    <a:pt x="10448" y="243802"/>
                  </a:lnTo>
                  <a:lnTo>
                    <a:pt x="35265" y="161084"/>
                  </a:lnTo>
                  <a:lnTo>
                    <a:pt x="83591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2360990" y="791365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5">
                  <a:moveTo>
                    <a:pt x="0" y="27434"/>
                  </a:moveTo>
                  <a:lnTo>
                    <a:pt x="19768" y="20171"/>
                  </a:lnTo>
                  <a:lnTo>
                    <a:pt x="32274" y="37115"/>
                  </a:lnTo>
                  <a:lnTo>
                    <a:pt x="25819" y="0"/>
                  </a:lnTo>
                  <a:lnTo>
                    <a:pt x="0" y="274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6" name="object 66"/>
          <p:cNvSpPr txBox="1"/>
          <p:nvPr/>
        </p:nvSpPr>
        <p:spPr>
          <a:xfrm>
            <a:off x="2381107" y="604256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1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2373549" y="671128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1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2076535" y="614700"/>
            <a:ext cx="41148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110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r>
              <a:rPr dirty="0" sz="750" spc="-25" i="1">
                <a:latin typeface="メイリオ"/>
                <a:cs typeface="メイリオ"/>
              </a:rPr>
              <a:t> 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114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69" name="object 69"/>
          <p:cNvGrpSpPr/>
          <p:nvPr/>
        </p:nvGrpSpPr>
        <p:grpSpPr>
          <a:xfrm>
            <a:off x="3310880" y="1170327"/>
            <a:ext cx="348615" cy="553720"/>
            <a:chOff x="3310880" y="1170327"/>
            <a:chExt cx="348615" cy="553720"/>
          </a:xfrm>
        </p:grpSpPr>
        <p:sp>
          <p:nvSpPr>
            <p:cNvPr id="70" name="object 70"/>
            <p:cNvSpPr/>
            <p:nvPr/>
          </p:nvSpPr>
          <p:spPr>
            <a:xfrm>
              <a:off x="3313102" y="1180190"/>
              <a:ext cx="127000" cy="508000"/>
            </a:xfrm>
            <a:custGeom>
              <a:avLst/>
              <a:gdLst/>
              <a:ahLst/>
              <a:cxnLst/>
              <a:rect l="l" t="t" r="r" b="b"/>
              <a:pathLst>
                <a:path w="127000" h="508000">
                  <a:moveTo>
                    <a:pt x="0" y="507585"/>
                  </a:moveTo>
                  <a:lnTo>
                    <a:pt x="1982" y="499654"/>
                  </a:lnTo>
                  <a:lnTo>
                    <a:pt x="15862" y="444137"/>
                  </a:lnTo>
                  <a:lnTo>
                    <a:pt x="53535" y="293448"/>
                  </a:lnTo>
                  <a:lnTo>
                    <a:pt x="126898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3413767" y="1172550"/>
              <a:ext cx="53340" cy="13335"/>
            </a:xfrm>
            <a:custGeom>
              <a:avLst/>
              <a:gdLst/>
              <a:ahLst/>
              <a:cxnLst/>
              <a:rect l="l" t="t" r="r" b="b"/>
              <a:pathLst>
                <a:path w="53339" h="13334">
                  <a:moveTo>
                    <a:pt x="52978" y="13243"/>
                  </a:moveTo>
                  <a:lnTo>
                    <a:pt x="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3313102" y="1471968"/>
              <a:ext cx="107950" cy="215900"/>
            </a:xfrm>
            <a:custGeom>
              <a:avLst/>
              <a:gdLst/>
              <a:ahLst/>
              <a:cxnLst/>
              <a:rect l="l" t="t" r="r" b="b"/>
              <a:pathLst>
                <a:path w="107950" h="215900">
                  <a:moveTo>
                    <a:pt x="0" y="215807"/>
                  </a:moveTo>
                  <a:lnTo>
                    <a:pt x="1686" y="212435"/>
                  </a:lnTo>
                  <a:lnTo>
                    <a:pt x="13488" y="188831"/>
                  </a:lnTo>
                  <a:lnTo>
                    <a:pt x="45522" y="124763"/>
                  </a:lnTo>
                  <a:lnTo>
                    <a:pt x="107904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3397055" y="1458818"/>
              <a:ext cx="48895" cy="24765"/>
            </a:xfrm>
            <a:custGeom>
              <a:avLst/>
              <a:gdLst/>
              <a:ahLst/>
              <a:cxnLst/>
              <a:rect l="l" t="t" r="r" b="b"/>
              <a:pathLst>
                <a:path w="48895" h="24765">
                  <a:moveTo>
                    <a:pt x="48843" y="24421"/>
                  </a:moveTo>
                  <a:lnTo>
                    <a:pt x="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/>
            <p:cNvSpPr/>
            <p:nvPr/>
          </p:nvSpPr>
          <p:spPr>
            <a:xfrm>
              <a:off x="3567085" y="1654174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70" h="67310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3567085" y="1654174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70" h="67310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6" name="object 76"/>
          <p:cNvSpPr txBox="1"/>
          <p:nvPr/>
        </p:nvSpPr>
        <p:spPr>
          <a:xfrm>
            <a:off x="2804796" y="1685383"/>
            <a:ext cx="878840" cy="15303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ts val="365"/>
              </a:lnSpc>
              <a:spcBef>
                <a:spcPts val="125"/>
              </a:spcBef>
              <a:tabLst>
                <a:tab pos="572770" algn="l"/>
              </a:tabLst>
            </a:pPr>
            <a:r>
              <a:rPr dirty="0" baseline="6944" sz="600" spc="7">
                <a:latin typeface="Arial"/>
                <a:cs typeface="Arial"/>
              </a:rPr>
              <a:t>Leader	</a:t>
            </a:r>
            <a:r>
              <a:rPr dirty="0" sz="550" spc="10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  <a:p>
            <a:pPr marL="274955">
              <a:lnSpc>
                <a:spcPts val="605"/>
              </a:lnSpc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10">
                <a:latin typeface="Times New Roman"/>
                <a:cs typeface="Times New Roman"/>
              </a:rPr>
              <a:t>A</a:t>
            </a:r>
            <a:r>
              <a:rPr dirty="0" sz="750" spc="80">
                <a:latin typeface="Times New Roman"/>
                <a:cs typeface="Times New Roman"/>
              </a:rPr>
              <a:t>c</a:t>
            </a:r>
            <a:r>
              <a:rPr dirty="0" sz="750" spc="75">
                <a:latin typeface="Times New Roman"/>
                <a:cs typeface="Times New Roman"/>
              </a:rPr>
              <a:t>c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45" i="1">
                <a:latin typeface="Times New Roman"/>
                <a:cs typeface="Times New Roman"/>
              </a:rPr>
              <a:t>o</a:t>
            </a:r>
            <a:r>
              <a:rPr dirty="0" sz="750" i="1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 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65">
                <a:latin typeface="Times New Roman"/>
                <a:cs typeface="Times New Roman"/>
              </a:rPr>
              <a:t> </a:t>
            </a:r>
            <a:r>
              <a:rPr dirty="0" sz="750">
                <a:latin typeface="Times New Roman"/>
                <a:cs typeface="Times New Roman"/>
              </a:rPr>
              <a:t>1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r>
              <a:rPr dirty="0" sz="750" spc="-30" i="1">
                <a:latin typeface="メイリオ"/>
                <a:cs typeface="メイリオ"/>
              </a:rPr>
              <a:t> </a:t>
            </a:r>
            <a:r>
              <a:rPr dirty="0" baseline="-17094" sz="975" spc="-37" i="1">
                <a:latin typeface="Times New Roman"/>
                <a:cs typeface="Times New Roman"/>
              </a:rPr>
              <a:t>o</a:t>
            </a:r>
            <a:r>
              <a:rPr dirty="0" baseline="5555" sz="750" spc="-7">
                <a:latin typeface="Times New Roman"/>
                <a:cs typeface="Times New Roman"/>
              </a:rPr>
              <a:t>2</a:t>
            </a:r>
            <a:endParaRPr baseline="5555" sz="750">
              <a:latin typeface="Times New Roman"/>
              <a:cs typeface="Times New Roman"/>
            </a:endParaRPr>
          </a:p>
        </p:txBody>
      </p:sp>
      <p:grpSp>
        <p:nvGrpSpPr>
          <p:cNvPr id="77" name="object 77"/>
          <p:cNvGrpSpPr/>
          <p:nvPr/>
        </p:nvGrpSpPr>
        <p:grpSpPr>
          <a:xfrm>
            <a:off x="3818968" y="1685676"/>
            <a:ext cx="98425" cy="300990"/>
            <a:chOff x="3818968" y="1685676"/>
            <a:chExt cx="98425" cy="300990"/>
          </a:xfrm>
        </p:grpSpPr>
        <p:sp>
          <p:nvSpPr>
            <p:cNvPr id="78" name="object 78"/>
            <p:cNvSpPr/>
            <p:nvPr/>
          </p:nvSpPr>
          <p:spPr>
            <a:xfrm>
              <a:off x="3821068" y="1687776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20" h="278764">
                  <a:moveTo>
                    <a:pt x="0" y="0"/>
                  </a:moveTo>
                  <a:lnTo>
                    <a:pt x="1306" y="4353"/>
                  </a:lnTo>
                  <a:lnTo>
                    <a:pt x="10448" y="34829"/>
                  </a:lnTo>
                  <a:lnTo>
                    <a:pt x="35264" y="117547"/>
                  </a:lnTo>
                  <a:lnTo>
                    <a:pt x="83590" y="278632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3884891" y="1949464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4">
                  <a:moveTo>
                    <a:pt x="32274" y="0"/>
                  </a:moveTo>
                  <a:lnTo>
                    <a:pt x="19768" y="16943"/>
                  </a:lnTo>
                  <a:lnTo>
                    <a:pt x="0" y="9681"/>
                  </a:lnTo>
                  <a:lnTo>
                    <a:pt x="25819" y="37115"/>
                  </a:lnTo>
                  <a:lnTo>
                    <a:pt x="32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0" name="object 80"/>
          <p:cNvSpPr txBox="1"/>
          <p:nvPr/>
        </p:nvSpPr>
        <p:spPr>
          <a:xfrm>
            <a:off x="3904988" y="1984178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3897430" y="2049954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3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3809570" y="1993516"/>
            <a:ext cx="202565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70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315950" y="2345941"/>
            <a:ext cx="3500754" cy="7721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3815">
              <a:lnSpc>
                <a:spcPts val="1420"/>
              </a:lnSpc>
              <a:spcBef>
                <a:spcPts val="95"/>
              </a:spcBef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Scenario</a:t>
            </a:r>
            <a:endParaRPr sz="1200">
              <a:latin typeface="Arial"/>
              <a:cs typeface="Arial"/>
            </a:endParaRPr>
          </a:p>
          <a:p>
            <a:pPr marL="38100">
              <a:lnSpc>
                <a:spcPts val="1180"/>
              </a:lnSpc>
            </a:pPr>
            <a:r>
              <a:rPr dirty="0" sz="1000" spc="-5">
                <a:latin typeface="Arial"/>
                <a:cs typeface="Arial"/>
              </a:rPr>
              <a:t>What happens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 spc="20">
                <a:latin typeface="Arial"/>
                <a:cs typeface="Arial"/>
              </a:rPr>
              <a:t> </a:t>
            </a:r>
            <a:r>
              <a:rPr dirty="0" sz="800" spc="40">
                <a:latin typeface="Arial"/>
                <a:cs typeface="Arial"/>
              </a:rPr>
              <a:t>LEARN</a:t>
            </a:r>
            <a:r>
              <a:rPr dirty="0" sz="1000" spc="40">
                <a:latin typeface="Arial"/>
                <a:cs typeface="Arial"/>
              </a:rPr>
              <a:t>(</a:t>
            </a:r>
            <a:r>
              <a:rPr dirty="0" sz="1000" spc="40" i="1">
                <a:latin typeface="Arial"/>
                <a:cs typeface="Arial"/>
              </a:rPr>
              <a:t>o</a:t>
            </a:r>
            <a:r>
              <a:rPr dirty="0" baseline="27777" sz="1050" spc="60" i="1">
                <a:latin typeface="Arial"/>
                <a:cs typeface="Arial"/>
              </a:rPr>
              <a:t>1</a:t>
            </a:r>
            <a:r>
              <a:rPr dirty="0" sz="1000" spc="40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sent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6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1</a:t>
            </a:r>
            <a:r>
              <a:rPr dirty="0" baseline="-15873" sz="1050" spc="20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lost?</a:t>
            </a:r>
            <a:endParaRPr sz="1000">
              <a:latin typeface="Arial"/>
              <a:cs typeface="Arial"/>
            </a:endParaRPr>
          </a:p>
          <a:p>
            <a:pPr marL="43815">
              <a:lnSpc>
                <a:spcPts val="1420"/>
              </a:lnSpc>
              <a:spcBef>
                <a:spcPts val="69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43815">
              <a:lnSpc>
                <a:spcPts val="1180"/>
              </a:lnSpc>
            </a:pP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will also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wait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until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knows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3</a:t>
            </a:r>
            <a:r>
              <a:rPr dirty="0" baseline="-15873" sz="1050" spc="2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 </a:t>
            </a:r>
            <a:r>
              <a:rPr dirty="0" sz="1000">
                <a:latin typeface="Arial"/>
                <a:cs typeface="Arial"/>
              </a:rPr>
              <a:t>learned </a:t>
            </a:r>
            <a:r>
              <a:rPr dirty="0" sz="1000" spc="25" i="1">
                <a:latin typeface="Arial"/>
                <a:cs typeface="Arial"/>
              </a:rPr>
              <a:t>o</a:t>
            </a:r>
            <a:r>
              <a:rPr dirty="0" baseline="27777" sz="1050" spc="37" i="1">
                <a:latin typeface="Arial"/>
                <a:cs typeface="Arial"/>
              </a:rPr>
              <a:t>1</a:t>
            </a:r>
            <a:r>
              <a:rPr dirty="0" sz="1000" spc="2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99771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Paxos:</a:t>
            </a:r>
            <a:r>
              <a:rPr dirty="0" sz="14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fundamental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rule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1368765"/>
            <a:ext cx="3501390" cy="504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General</a:t>
            </a:r>
            <a:r>
              <a:rPr dirty="0" sz="1200" spc="-5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FA0000"/>
                </a:solidFill>
                <a:latin typeface="Arial"/>
                <a:cs typeface="Arial"/>
              </a:rPr>
              <a:t>rule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Paxos,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sz="1000" spc="5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execute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o</a:t>
            </a:r>
            <a:r>
              <a:rPr dirty="0" sz="1000" spc="3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until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received a</a:t>
            </a:r>
            <a:r>
              <a:rPr dirty="0" sz="1000" spc="20">
                <a:latin typeface="Arial"/>
                <a:cs typeface="Arial"/>
              </a:rPr>
              <a:t> </a:t>
            </a:r>
            <a:r>
              <a:rPr dirty="0" sz="800" spc="35">
                <a:latin typeface="Arial"/>
                <a:cs typeface="Arial"/>
              </a:rPr>
              <a:t>LEARN</a:t>
            </a:r>
            <a:r>
              <a:rPr dirty="0" sz="1000" spc="35">
                <a:latin typeface="Arial"/>
                <a:cs typeface="Arial"/>
              </a:rPr>
              <a:t>(</a:t>
            </a:r>
            <a:r>
              <a:rPr dirty="0" sz="1000" spc="35" i="1">
                <a:latin typeface="Arial"/>
                <a:cs typeface="Arial"/>
              </a:rPr>
              <a:t>o</a:t>
            </a:r>
            <a:r>
              <a:rPr dirty="0" sz="1000" spc="35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 all other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nonfaulty</a:t>
            </a:r>
            <a:r>
              <a:rPr dirty="0" sz="1000" spc="-5">
                <a:latin typeface="Arial"/>
                <a:cs typeface="Arial"/>
              </a:rPr>
              <a:t> servers.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13529" cy="110109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Failure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detection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55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Practice</a:t>
            </a:r>
            <a:endParaRPr sz="1200">
              <a:latin typeface="Arial"/>
              <a:cs typeface="Arial"/>
            </a:endParaRPr>
          </a:p>
          <a:p>
            <a:pPr marL="264160" marR="5080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Reliable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failure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detection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practically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impossible.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solution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timeouts,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account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detected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failure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false</a:t>
            </a:r>
            <a:r>
              <a:rPr dirty="0" sz="1000" spc="-1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13529" cy="110109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Failure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detection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55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Practice</a:t>
            </a:r>
            <a:endParaRPr sz="1200">
              <a:latin typeface="Arial"/>
              <a:cs typeface="Arial"/>
            </a:endParaRPr>
          </a:p>
          <a:p>
            <a:pPr marL="264160" marR="5080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Reliable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failure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detection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practically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impossible.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solution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timeouts,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account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detected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failure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false</a:t>
            </a:r>
            <a:r>
              <a:rPr dirty="0" sz="1000" spc="-1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28575" y="2182226"/>
            <a:ext cx="3112135" cy="325120"/>
            <a:chOff x="828575" y="2182226"/>
            <a:chExt cx="3112135" cy="325120"/>
          </a:xfrm>
        </p:grpSpPr>
        <p:sp>
          <p:nvSpPr>
            <p:cNvPr id="6" name="object 6"/>
            <p:cNvSpPr/>
            <p:nvPr/>
          </p:nvSpPr>
          <p:spPr>
            <a:xfrm>
              <a:off x="833020" y="2485475"/>
              <a:ext cx="3080385" cy="0"/>
            </a:xfrm>
            <a:custGeom>
              <a:avLst/>
              <a:gdLst/>
              <a:ahLst/>
              <a:cxnLst/>
              <a:rect l="l" t="t" r="r" b="b"/>
              <a:pathLst>
                <a:path w="3080385" h="0">
                  <a:moveTo>
                    <a:pt x="0" y="0"/>
                  </a:moveTo>
                  <a:lnTo>
                    <a:pt x="3080252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896890" y="246363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833020" y="2186671"/>
              <a:ext cx="1494155" cy="0"/>
            </a:xfrm>
            <a:custGeom>
              <a:avLst/>
              <a:gdLst/>
              <a:ahLst/>
              <a:cxnLst/>
              <a:rect l="l" t="t" r="r" b="b"/>
              <a:pathLst>
                <a:path w="1494155" h="0">
                  <a:moveTo>
                    <a:pt x="0" y="0"/>
                  </a:moveTo>
                  <a:lnTo>
                    <a:pt x="1494018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664422" y="2103686"/>
            <a:ext cx="1663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2</a:t>
            </a:r>
            <a:endParaRPr baseline="-15151" sz="825">
              <a:latin typeface="Times New Roman"/>
              <a:cs typeface="Times New Roman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2326990" y="2140415"/>
            <a:ext cx="1614170" cy="92710"/>
            <a:chOff x="2326990" y="2140415"/>
            <a:chExt cx="1614170" cy="92710"/>
          </a:xfrm>
        </p:grpSpPr>
        <p:sp>
          <p:nvSpPr>
            <p:cNvPr id="11" name="object 11"/>
            <p:cNvSpPr/>
            <p:nvPr/>
          </p:nvSpPr>
          <p:spPr>
            <a:xfrm>
              <a:off x="2336490" y="2186671"/>
              <a:ext cx="842644" cy="0"/>
            </a:xfrm>
            <a:custGeom>
              <a:avLst/>
              <a:gdLst/>
              <a:ahLst/>
              <a:cxnLst/>
              <a:rect l="l" t="t" r="r" b="b"/>
              <a:pathLst>
                <a:path w="842644" h="0">
                  <a:moveTo>
                    <a:pt x="0" y="0"/>
                  </a:moveTo>
                  <a:lnTo>
                    <a:pt x="842138" y="0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33340" y="2146765"/>
              <a:ext cx="0" cy="80010"/>
            </a:xfrm>
            <a:custGeom>
              <a:avLst/>
              <a:gdLst/>
              <a:ahLst/>
              <a:cxnLst/>
              <a:rect l="l" t="t" r="r" b="b"/>
              <a:pathLst>
                <a:path w="0" h="80010">
                  <a:moveTo>
                    <a:pt x="0" y="0"/>
                  </a:moveTo>
                  <a:lnTo>
                    <a:pt x="0" y="79812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268270" y="2186671"/>
              <a:ext cx="638810" cy="0"/>
            </a:xfrm>
            <a:custGeom>
              <a:avLst/>
              <a:gdLst/>
              <a:ahLst/>
              <a:cxnLst/>
              <a:rect l="l" t="t" r="r" b="b"/>
              <a:pathLst>
                <a:path w="638810" h="0">
                  <a:moveTo>
                    <a:pt x="0" y="0"/>
                  </a:moveTo>
                  <a:lnTo>
                    <a:pt x="638700" y="0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886808" y="2159787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20163" y="26884"/>
                  </a:lnTo>
                  <a:lnTo>
                    <a:pt x="0" y="53768"/>
                  </a:lnTo>
                  <a:lnTo>
                    <a:pt x="53768" y="26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232592" y="2197207"/>
            <a:ext cx="189230" cy="889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400" spc="5">
                <a:latin typeface="Arial"/>
                <a:cs typeface="Arial"/>
              </a:rPr>
              <a:t>Leader</a:t>
            </a:r>
            <a:endParaRPr sz="400">
              <a:latin typeface="Arial"/>
              <a:cs typeface="Arial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828819" y="1841611"/>
            <a:ext cx="3112135" cy="347345"/>
            <a:chOff x="828819" y="1841611"/>
            <a:chExt cx="3112135" cy="347345"/>
          </a:xfrm>
        </p:grpSpPr>
        <p:sp>
          <p:nvSpPr>
            <p:cNvPr id="17" name="object 17"/>
            <p:cNvSpPr/>
            <p:nvPr/>
          </p:nvSpPr>
          <p:spPr>
            <a:xfrm>
              <a:off x="2028235" y="1887868"/>
              <a:ext cx="299085" cy="299085"/>
            </a:xfrm>
            <a:custGeom>
              <a:avLst/>
              <a:gdLst/>
              <a:ahLst/>
              <a:cxnLst/>
              <a:rect l="l" t="t" r="r" b="b"/>
              <a:pathLst>
                <a:path w="299085" h="299085">
                  <a:moveTo>
                    <a:pt x="0" y="0"/>
                  </a:moveTo>
                  <a:lnTo>
                    <a:pt x="298803" y="298803"/>
                  </a:lnTo>
                </a:path>
              </a:pathLst>
            </a:custGeom>
            <a:ln w="4200">
              <a:solidFill>
                <a:srgbClr val="999999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828819" y="1883667"/>
              <a:ext cx="8890" cy="8890"/>
            </a:xfrm>
            <a:custGeom>
              <a:avLst/>
              <a:gdLst/>
              <a:ahLst/>
              <a:cxnLst/>
              <a:rect l="l" t="t" r="r" b="b"/>
              <a:pathLst>
                <a:path w="8890" h="8889">
                  <a:moveTo>
                    <a:pt x="0" y="4200"/>
                  </a:moveTo>
                  <a:lnTo>
                    <a:pt x="1230" y="1230"/>
                  </a:lnTo>
                  <a:lnTo>
                    <a:pt x="4200" y="0"/>
                  </a:lnTo>
                  <a:lnTo>
                    <a:pt x="7170" y="1230"/>
                  </a:lnTo>
                  <a:lnTo>
                    <a:pt x="8401" y="4200"/>
                  </a:lnTo>
                  <a:lnTo>
                    <a:pt x="7170" y="7170"/>
                  </a:lnTo>
                  <a:lnTo>
                    <a:pt x="4200" y="8401"/>
                  </a:lnTo>
                  <a:lnTo>
                    <a:pt x="1230" y="7170"/>
                  </a:lnTo>
                  <a:lnTo>
                    <a:pt x="0" y="42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842471" y="1887868"/>
              <a:ext cx="3064510" cy="0"/>
            </a:xfrm>
            <a:custGeom>
              <a:avLst/>
              <a:gdLst/>
              <a:ahLst/>
              <a:cxnLst/>
              <a:rect l="l" t="t" r="r" b="b"/>
              <a:pathLst>
                <a:path w="3064510" h="0">
                  <a:moveTo>
                    <a:pt x="0" y="0"/>
                  </a:moveTo>
                  <a:lnTo>
                    <a:pt x="1738549" y="0"/>
                  </a:lnTo>
                </a:path>
                <a:path w="3064510" h="0">
                  <a:moveTo>
                    <a:pt x="1828191" y="0"/>
                  </a:moveTo>
                  <a:lnTo>
                    <a:pt x="3064499" y="0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839321" y="1847961"/>
              <a:ext cx="0" cy="80010"/>
            </a:xfrm>
            <a:custGeom>
              <a:avLst/>
              <a:gdLst/>
              <a:ahLst/>
              <a:cxnLst/>
              <a:rect l="l" t="t" r="r" b="b"/>
              <a:pathLst>
                <a:path w="0" h="80010">
                  <a:moveTo>
                    <a:pt x="0" y="0"/>
                  </a:moveTo>
                  <a:lnTo>
                    <a:pt x="0" y="79812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886808" y="1860983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20163" y="26884"/>
                  </a:lnTo>
                  <a:lnTo>
                    <a:pt x="0" y="53768"/>
                  </a:lnTo>
                  <a:lnTo>
                    <a:pt x="53768" y="26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738595" y="1898412"/>
            <a:ext cx="189230" cy="889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400" spc="5">
                <a:latin typeface="Arial"/>
                <a:cs typeface="Arial"/>
              </a:rPr>
              <a:t>Leader</a:t>
            </a:r>
            <a:endParaRPr sz="400">
              <a:latin typeface="Arial"/>
              <a:cs typeface="Arial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828575" y="1567221"/>
            <a:ext cx="3112135" cy="43815"/>
            <a:chOff x="828575" y="1567221"/>
            <a:chExt cx="3112135" cy="43815"/>
          </a:xfrm>
        </p:grpSpPr>
        <p:sp>
          <p:nvSpPr>
            <p:cNvPr id="24" name="object 24"/>
            <p:cNvSpPr/>
            <p:nvPr/>
          </p:nvSpPr>
          <p:spPr>
            <a:xfrm>
              <a:off x="833020" y="1589064"/>
              <a:ext cx="3080385" cy="0"/>
            </a:xfrm>
            <a:custGeom>
              <a:avLst/>
              <a:gdLst/>
              <a:ahLst/>
              <a:cxnLst/>
              <a:rect l="l" t="t" r="r" b="b"/>
              <a:pathLst>
                <a:path w="3080385" h="0">
                  <a:moveTo>
                    <a:pt x="0" y="0"/>
                  </a:moveTo>
                  <a:lnTo>
                    <a:pt x="3080252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896890" y="156722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655357" y="1505537"/>
            <a:ext cx="17526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i="1">
                <a:latin typeface="Times New Roman"/>
                <a:cs typeface="Times New Roman"/>
              </a:rPr>
              <a:t>C</a:t>
            </a:r>
            <a:r>
              <a:rPr dirty="0" baseline="-15151" sz="825">
                <a:latin typeface="Times New Roman"/>
                <a:cs typeface="Times New Roman"/>
              </a:rPr>
              <a:t>1</a:t>
            </a:r>
            <a:endParaRPr baseline="-15151" sz="825">
              <a:latin typeface="Times New Roman"/>
              <a:cs typeface="Times New Roman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950317" y="1586841"/>
            <a:ext cx="271145" cy="901065"/>
            <a:chOff x="950317" y="1586841"/>
            <a:chExt cx="271145" cy="901065"/>
          </a:xfrm>
        </p:grpSpPr>
        <p:sp>
          <p:nvSpPr>
            <p:cNvPr id="28" name="object 28"/>
            <p:cNvSpPr/>
            <p:nvPr/>
          </p:nvSpPr>
          <p:spPr>
            <a:xfrm>
              <a:off x="982422" y="1589064"/>
              <a:ext cx="140335" cy="280035"/>
            </a:xfrm>
            <a:custGeom>
              <a:avLst/>
              <a:gdLst/>
              <a:ahLst/>
              <a:cxnLst/>
              <a:rect l="l" t="t" r="r" b="b"/>
              <a:pathLst>
                <a:path w="140334" h="280035">
                  <a:moveTo>
                    <a:pt x="0" y="0"/>
                  </a:moveTo>
                  <a:lnTo>
                    <a:pt x="2187" y="4375"/>
                  </a:lnTo>
                  <a:lnTo>
                    <a:pt x="17501" y="35002"/>
                  </a:lnTo>
                  <a:lnTo>
                    <a:pt x="59066" y="118132"/>
                  </a:lnTo>
                  <a:lnTo>
                    <a:pt x="140009" y="280017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101767" y="1850296"/>
              <a:ext cx="30480" cy="38100"/>
            </a:xfrm>
            <a:custGeom>
              <a:avLst/>
              <a:gdLst/>
              <a:ahLst/>
              <a:cxnLst/>
              <a:rect l="l" t="t" r="r" b="b"/>
              <a:pathLst>
                <a:path w="30480" h="38100">
                  <a:moveTo>
                    <a:pt x="30056" y="0"/>
                  </a:moveTo>
                  <a:lnTo>
                    <a:pt x="20664" y="18785"/>
                  </a:lnTo>
                  <a:lnTo>
                    <a:pt x="0" y="15028"/>
                  </a:lnTo>
                  <a:lnTo>
                    <a:pt x="30056" y="37571"/>
                  </a:lnTo>
                  <a:lnTo>
                    <a:pt x="300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982422" y="1589064"/>
              <a:ext cx="144780" cy="577850"/>
            </a:xfrm>
            <a:custGeom>
              <a:avLst/>
              <a:gdLst/>
              <a:ahLst/>
              <a:cxnLst/>
              <a:rect l="l" t="t" r="r" b="b"/>
              <a:pathLst>
                <a:path w="144780" h="577850">
                  <a:moveTo>
                    <a:pt x="0" y="0"/>
                  </a:moveTo>
                  <a:lnTo>
                    <a:pt x="2254" y="9019"/>
                  </a:lnTo>
                  <a:lnTo>
                    <a:pt x="18038" y="72153"/>
                  </a:lnTo>
                  <a:lnTo>
                    <a:pt x="60880" y="243519"/>
                  </a:lnTo>
                  <a:lnTo>
                    <a:pt x="144308" y="577231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107373" y="2149995"/>
              <a:ext cx="33020" cy="36830"/>
            </a:xfrm>
            <a:custGeom>
              <a:avLst/>
              <a:gdLst/>
              <a:ahLst/>
              <a:cxnLst/>
              <a:rect l="l" t="t" r="r" b="b"/>
              <a:pathLst>
                <a:path w="33019" h="36830">
                  <a:moveTo>
                    <a:pt x="32601" y="0"/>
                  </a:moveTo>
                  <a:lnTo>
                    <a:pt x="19356" y="16300"/>
                  </a:lnTo>
                  <a:lnTo>
                    <a:pt x="0" y="8149"/>
                  </a:lnTo>
                  <a:lnTo>
                    <a:pt x="24450" y="36676"/>
                  </a:lnTo>
                  <a:lnTo>
                    <a:pt x="3260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952539" y="2202361"/>
              <a:ext cx="255270" cy="283210"/>
            </a:xfrm>
            <a:custGeom>
              <a:avLst/>
              <a:gdLst/>
              <a:ahLst/>
              <a:cxnLst/>
              <a:rect l="l" t="t" r="r" b="b"/>
              <a:pathLst>
                <a:path w="255269" h="283210">
                  <a:moveTo>
                    <a:pt x="0" y="283114"/>
                  </a:moveTo>
                  <a:lnTo>
                    <a:pt x="3981" y="278690"/>
                  </a:lnTo>
                  <a:lnTo>
                    <a:pt x="31850" y="247725"/>
                  </a:lnTo>
                  <a:lnTo>
                    <a:pt x="107494" y="163675"/>
                  </a:lnTo>
                  <a:lnTo>
                    <a:pt x="254801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186317" y="2186671"/>
              <a:ext cx="35560" cy="36830"/>
            </a:xfrm>
            <a:custGeom>
              <a:avLst/>
              <a:gdLst/>
              <a:ahLst/>
              <a:cxnLst/>
              <a:rect l="l" t="t" r="r" b="b"/>
              <a:pathLst>
                <a:path w="35559" h="36830">
                  <a:moveTo>
                    <a:pt x="0" y="13806"/>
                  </a:moveTo>
                  <a:lnTo>
                    <a:pt x="21023" y="15689"/>
                  </a:lnTo>
                  <a:lnTo>
                    <a:pt x="25102" y="36399"/>
                  </a:lnTo>
                  <a:lnTo>
                    <a:pt x="35143" y="0"/>
                  </a:lnTo>
                  <a:lnTo>
                    <a:pt x="0" y="1380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/>
          <p:cNvSpPr txBox="1"/>
          <p:nvPr/>
        </p:nvSpPr>
        <p:spPr>
          <a:xfrm>
            <a:off x="655357" y="2402481"/>
            <a:ext cx="418465" cy="2336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819"/>
              </a:lnSpc>
              <a:spcBef>
                <a:spcPts val="95"/>
              </a:spcBef>
            </a:pPr>
            <a:r>
              <a:rPr dirty="0" sz="750" i="1">
                <a:latin typeface="Times New Roman"/>
                <a:cs typeface="Times New Roman"/>
              </a:rPr>
              <a:t>C</a:t>
            </a:r>
            <a:r>
              <a:rPr dirty="0" baseline="-15151" sz="825">
                <a:latin typeface="Times New Roman"/>
                <a:cs typeface="Times New Roman"/>
              </a:rPr>
              <a:t>2</a:t>
            </a:r>
            <a:endParaRPr baseline="-15151" sz="825">
              <a:latin typeface="Times New Roman"/>
              <a:cs typeface="Times New Roman"/>
            </a:endParaRPr>
          </a:p>
          <a:p>
            <a:pPr marL="213995">
              <a:lnSpc>
                <a:spcPts val="819"/>
              </a:lnSpc>
            </a:pPr>
            <a:r>
              <a:rPr dirty="0" sz="750" spc="-15" i="1">
                <a:latin typeface="メイリオ"/>
                <a:cs typeface="メイリオ"/>
              </a:rPr>
              <a:t>(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2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950317" y="1885645"/>
            <a:ext cx="572135" cy="602615"/>
            <a:chOff x="950317" y="1885645"/>
            <a:chExt cx="572135" cy="602615"/>
          </a:xfrm>
        </p:grpSpPr>
        <p:sp>
          <p:nvSpPr>
            <p:cNvPr id="36" name="object 36"/>
            <p:cNvSpPr/>
            <p:nvPr/>
          </p:nvSpPr>
          <p:spPr>
            <a:xfrm>
              <a:off x="952539" y="1908786"/>
              <a:ext cx="57785" cy="577215"/>
            </a:xfrm>
            <a:custGeom>
              <a:avLst/>
              <a:gdLst/>
              <a:ahLst/>
              <a:cxnLst/>
              <a:rect l="l" t="t" r="r" b="b"/>
              <a:pathLst>
                <a:path w="57784" h="577214">
                  <a:moveTo>
                    <a:pt x="0" y="576688"/>
                  </a:moveTo>
                  <a:lnTo>
                    <a:pt x="901" y="567678"/>
                  </a:lnTo>
                  <a:lnTo>
                    <a:pt x="7208" y="504602"/>
                  </a:lnTo>
                  <a:lnTo>
                    <a:pt x="24328" y="333398"/>
                  </a:lnTo>
                  <a:lnTo>
                    <a:pt x="57668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992218" y="1887868"/>
              <a:ext cx="33655" cy="35560"/>
            </a:xfrm>
            <a:custGeom>
              <a:avLst/>
              <a:gdLst/>
              <a:ahLst/>
              <a:cxnLst/>
              <a:rect l="l" t="t" r="r" b="b"/>
              <a:pathLst>
                <a:path w="33655" h="35560">
                  <a:moveTo>
                    <a:pt x="0" y="31796"/>
                  </a:moveTo>
                  <a:lnTo>
                    <a:pt x="17989" y="20918"/>
                  </a:lnTo>
                  <a:lnTo>
                    <a:pt x="33469" y="35142"/>
                  </a:lnTo>
                  <a:lnTo>
                    <a:pt x="20081" y="0"/>
                  </a:lnTo>
                  <a:lnTo>
                    <a:pt x="0" y="3179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430627" y="1887868"/>
              <a:ext cx="63500" cy="210185"/>
            </a:xfrm>
            <a:custGeom>
              <a:avLst/>
              <a:gdLst/>
              <a:ahLst/>
              <a:cxnLst/>
              <a:rect l="l" t="t" r="r" b="b"/>
              <a:pathLst>
                <a:path w="63500" h="210185">
                  <a:moveTo>
                    <a:pt x="0" y="0"/>
                  </a:moveTo>
                  <a:lnTo>
                    <a:pt x="982" y="3276"/>
                  </a:lnTo>
                  <a:lnTo>
                    <a:pt x="7863" y="26210"/>
                  </a:lnTo>
                  <a:lnTo>
                    <a:pt x="26539" y="88460"/>
                  </a:lnTo>
                  <a:lnTo>
                    <a:pt x="62908" y="209684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467614" y="2090694"/>
              <a:ext cx="52705" cy="15875"/>
            </a:xfrm>
            <a:custGeom>
              <a:avLst/>
              <a:gdLst/>
              <a:ahLst/>
              <a:cxnLst/>
              <a:rect l="l" t="t" r="r" b="b"/>
              <a:pathLst>
                <a:path w="52705" h="15875">
                  <a:moveTo>
                    <a:pt x="0" y="15732"/>
                  </a:moveTo>
                  <a:lnTo>
                    <a:pt x="52447" y="0"/>
                  </a:lnTo>
                </a:path>
              </a:pathLst>
            </a:custGeom>
            <a:ln w="4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/>
          <p:cNvSpPr txBox="1"/>
          <p:nvPr/>
        </p:nvSpPr>
        <p:spPr>
          <a:xfrm>
            <a:off x="651722" y="1718986"/>
            <a:ext cx="1062990" cy="2247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546100">
              <a:lnSpc>
                <a:spcPts val="77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10">
                <a:latin typeface="Times New Roman"/>
                <a:cs typeface="Times New Roman"/>
              </a:rPr>
              <a:t>A</a:t>
            </a:r>
            <a:r>
              <a:rPr dirty="0" sz="750" spc="80">
                <a:latin typeface="Times New Roman"/>
                <a:cs typeface="Times New Roman"/>
              </a:rPr>
              <a:t>cc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75">
                <a:latin typeface="Times New Roman"/>
                <a:cs typeface="Times New Roman"/>
              </a:rPr>
              <a:t>1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65">
                <a:latin typeface="Times New Roman"/>
                <a:cs typeface="Times New Roman"/>
              </a:rPr>
              <a:t> </a:t>
            </a:r>
            <a:r>
              <a:rPr dirty="0" sz="750">
                <a:latin typeface="Times New Roman"/>
                <a:cs typeface="Times New Roman"/>
              </a:rPr>
              <a:t>1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  <a:p>
            <a:pPr marL="50800">
              <a:lnSpc>
                <a:spcPts val="770"/>
              </a:lnSpc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1</a:t>
            </a:r>
            <a:endParaRPr baseline="-15151" sz="825">
              <a:latin typeface="Times New Roman"/>
              <a:cs typeface="Times New Roman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1727208" y="1965890"/>
            <a:ext cx="93980" cy="223520"/>
            <a:chOff x="1727208" y="1965890"/>
            <a:chExt cx="93980" cy="223520"/>
          </a:xfrm>
        </p:grpSpPr>
        <p:sp>
          <p:nvSpPr>
            <p:cNvPr id="42" name="object 42"/>
            <p:cNvSpPr/>
            <p:nvPr/>
          </p:nvSpPr>
          <p:spPr>
            <a:xfrm>
              <a:off x="1729431" y="1976987"/>
              <a:ext cx="63500" cy="210185"/>
            </a:xfrm>
            <a:custGeom>
              <a:avLst/>
              <a:gdLst/>
              <a:ahLst/>
              <a:cxnLst/>
              <a:rect l="l" t="t" r="r" b="b"/>
              <a:pathLst>
                <a:path w="63500" h="210185">
                  <a:moveTo>
                    <a:pt x="0" y="209684"/>
                  </a:moveTo>
                  <a:lnTo>
                    <a:pt x="982" y="206407"/>
                  </a:lnTo>
                  <a:lnTo>
                    <a:pt x="7863" y="183473"/>
                  </a:lnTo>
                  <a:lnTo>
                    <a:pt x="26539" y="121223"/>
                  </a:lnTo>
                  <a:lnTo>
                    <a:pt x="62908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766418" y="1968112"/>
              <a:ext cx="52705" cy="15875"/>
            </a:xfrm>
            <a:custGeom>
              <a:avLst/>
              <a:gdLst/>
              <a:ahLst/>
              <a:cxnLst/>
              <a:rect l="l" t="t" r="r" b="b"/>
              <a:pathLst>
                <a:path w="52705" h="15875">
                  <a:moveTo>
                    <a:pt x="52447" y="15732"/>
                  </a:moveTo>
                  <a:lnTo>
                    <a:pt x="0" y="0"/>
                  </a:lnTo>
                </a:path>
              </a:pathLst>
            </a:custGeom>
            <a:ln w="4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/>
          <p:cNvSpPr txBox="1"/>
          <p:nvPr/>
        </p:nvSpPr>
        <p:spPr>
          <a:xfrm>
            <a:off x="1462587" y="2194712"/>
            <a:ext cx="534035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35">
                <a:latin typeface="Times New Roman"/>
                <a:cs typeface="Times New Roman"/>
              </a:rPr>
              <a:t>A</a:t>
            </a:r>
            <a:r>
              <a:rPr dirty="0" sz="750" spc="70">
                <a:latin typeface="Times New Roman"/>
                <a:cs typeface="Times New Roman"/>
              </a:rPr>
              <a:t>live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1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45" name="object 45"/>
          <p:cNvGrpSpPr/>
          <p:nvPr/>
        </p:nvGrpSpPr>
        <p:grpSpPr>
          <a:xfrm>
            <a:off x="2578799" y="1852043"/>
            <a:ext cx="94615" cy="71755"/>
            <a:chOff x="2578799" y="1852043"/>
            <a:chExt cx="94615" cy="71755"/>
          </a:xfrm>
        </p:grpSpPr>
        <p:sp>
          <p:nvSpPr>
            <p:cNvPr id="46" name="object 46"/>
            <p:cNvSpPr/>
            <p:nvPr/>
          </p:nvSpPr>
          <p:spPr>
            <a:xfrm>
              <a:off x="2581021" y="1854266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10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581021" y="1854266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10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8" name="object 48"/>
          <p:cNvSpPr txBox="1"/>
          <p:nvPr/>
        </p:nvSpPr>
        <p:spPr>
          <a:xfrm>
            <a:off x="2550270" y="1904454"/>
            <a:ext cx="147320" cy="12636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-21367" sz="975" spc="-22" i="1">
                <a:latin typeface="Times New Roman"/>
                <a:cs typeface="Times New Roman"/>
              </a:rPr>
              <a:t>o</a:t>
            </a:r>
            <a:r>
              <a:rPr dirty="0" sz="500" spc="-15">
                <a:latin typeface="Times New Roman"/>
                <a:cs typeface="Times New Roman"/>
              </a:rPr>
              <a:t>1</a:t>
            </a:r>
            <a:endParaRPr sz="500">
              <a:latin typeface="Times New Roman"/>
              <a:cs typeface="Times New Roman"/>
            </a:endParaRPr>
          </a:p>
        </p:txBody>
      </p:sp>
      <p:grpSp>
        <p:nvGrpSpPr>
          <p:cNvPr id="49" name="object 49"/>
          <p:cNvGrpSpPr/>
          <p:nvPr/>
        </p:nvGrpSpPr>
        <p:grpSpPr>
          <a:xfrm>
            <a:off x="2773021" y="1589064"/>
            <a:ext cx="98425" cy="301625"/>
            <a:chOff x="2773021" y="1589064"/>
            <a:chExt cx="98425" cy="301625"/>
          </a:xfrm>
        </p:grpSpPr>
        <p:sp>
          <p:nvSpPr>
            <p:cNvPr id="50" name="object 50"/>
            <p:cNvSpPr/>
            <p:nvPr/>
          </p:nvSpPr>
          <p:spPr>
            <a:xfrm>
              <a:off x="2775244" y="1609236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19" h="278764">
                  <a:moveTo>
                    <a:pt x="0" y="278631"/>
                  </a:moveTo>
                  <a:lnTo>
                    <a:pt x="1306" y="274278"/>
                  </a:lnTo>
                  <a:lnTo>
                    <a:pt x="10448" y="243802"/>
                  </a:lnTo>
                  <a:lnTo>
                    <a:pt x="35264" y="161084"/>
                  </a:lnTo>
                  <a:lnTo>
                    <a:pt x="83591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2839067" y="1589064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4">
                  <a:moveTo>
                    <a:pt x="0" y="27434"/>
                  </a:moveTo>
                  <a:lnTo>
                    <a:pt x="19768" y="20171"/>
                  </a:lnTo>
                  <a:lnTo>
                    <a:pt x="32274" y="37115"/>
                  </a:lnTo>
                  <a:lnTo>
                    <a:pt x="25819" y="0"/>
                  </a:lnTo>
                  <a:lnTo>
                    <a:pt x="0" y="274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2" name="object 52"/>
          <p:cNvSpPr txBox="1"/>
          <p:nvPr/>
        </p:nvSpPr>
        <p:spPr>
          <a:xfrm>
            <a:off x="2859181" y="1401946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1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2851623" y="1468819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1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848618" y="1420191"/>
            <a:ext cx="2143125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25"/>
              </a:spcBef>
              <a:tabLst>
                <a:tab pos="1927225" algn="l"/>
              </a:tabLst>
            </a:pPr>
            <a:r>
              <a:rPr dirty="0" sz="750" spc="-10" i="1">
                <a:latin typeface="メイリオ"/>
                <a:cs typeface="メイリオ"/>
              </a:rPr>
              <a:t>(</a:t>
            </a:r>
            <a:r>
              <a:rPr dirty="0" sz="750" spc="-10" i="1">
                <a:latin typeface="Times New Roman"/>
                <a:cs typeface="Times New Roman"/>
              </a:rPr>
              <a:t>o</a:t>
            </a:r>
            <a:r>
              <a:rPr dirty="0" baseline="25252" sz="825" spc="-15">
                <a:latin typeface="Times New Roman"/>
                <a:cs typeface="Times New Roman"/>
              </a:rPr>
              <a:t>1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	</a:t>
            </a:r>
            <a:r>
              <a:rPr dirty="0" baseline="3703" sz="1125" spc="-37" i="1">
                <a:latin typeface="メイリオ"/>
                <a:cs typeface="メイリオ"/>
              </a:rPr>
              <a:t>(</a:t>
            </a:r>
            <a:r>
              <a:rPr dirty="0" baseline="3703" sz="1125" spc="-37" i="1">
                <a:latin typeface="Arial"/>
                <a:cs typeface="Arial"/>
              </a:rPr>
              <a:t>σ</a:t>
            </a:r>
            <a:r>
              <a:rPr dirty="0" baseline="3703" sz="1125" spc="127" i="1">
                <a:latin typeface="Arial"/>
                <a:cs typeface="Arial"/>
              </a:rPr>
              <a:t> </a:t>
            </a:r>
            <a:r>
              <a:rPr dirty="0" baseline="3703" sz="1125" spc="-44" i="1">
                <a:latin typeface="メイリオ"/>
                <a:cs typeface="メイリオ"/>
              </a:rPr>
              <a:t>)</a:t>
            </a:r>
            <a:endParaRPr baseline="3703" sz="1125">
              <a:latin typeface="メイリオ"/>
              <a:cs typeface="メイリオ"/>
            </a:endParaRPr>
          </a:p>
        </p:txBody>
      </p:sp>
      <p:grpSp>
        <p:nvGrpSpPr>
          <p:cNvPr id="55" name="object 55"/>
          <p:cNvGrpSpPr/>
          <p:nvPr/>
        </p:nvGrpSpPr>
        <p:grpSpPr>
          <a:xfrm>
            <a:off x="2862663" y="1965890"/>
            <a:ext cx="408305" cy="257175"/>
            <a:chOff x="2862663" y="1965890"/>
            <a:chExt cx="408305" cy="257175"/>
          </a:xfrm>
        </p:grpSpPr>
        <p:sp>
          <p:nvSpPr>
            <p:cNvPr id="56" name="object 56"/>
            <p:cNvSpPr/>
            <p:nvPr/>
          </p:nvSpPr>
          <p:spPr>
            <a:xfrm>
              <a:off x="2864886" y="1976987"/>
              <a:ext cx="63500" cy="210185"/>
            </a:xfrm>
            <a:custGeom>
              <a:avLst/>
              <a:gdLst/>
              <a:ahLst/>
              <a:cxnLst/>
              <a:rect l="l" t="t" r="r" b="b"/>
              <a:pathLst>
                <a:path w="63500" h="210185">
                  <a:moveTo>
                    <a:pt x="0" y="209684"/>
                  </a:moveTo>
                  <a:lnTo>
                    <a:pt x="982" y="206407"/>
                  </a:lnTo>
                  <a:lnTo>
                    <a:pt x="7863" y="183473"/>
                  </a:lnTo>
                  <a:lnTo>
                    <a:pt x="26539" y="121223"/>
                  </a:lnTo>
                  <a:lnTo>
                    <a:pt x="62908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2901873" y="1968112"/>
              <a:ext cx="52705" cy="15875"/>
            </a:xfrm>
            <a:custGeom>
              <a:avLst/>
              <a:gdLst/>
              <a:ahLst/>
              <a:cxnLst/>
              <a:rect l="l" t="t" r="r" b="b"/>
              <a:pathLst>
                <a:path w="52705" h="15875">
                  <a:moveTo>
                    <a:pt x="52447" y="15732"/>
                  </a:moveTo>
                  <a:lnTo>
                    <a:pt x="0" y="0"/>
                  </a:lnTo>
                </a:path>
              </a:pathLst>
            </a:custGeom>
            <a:ln w="4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3178629" y="2153069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70" h="67310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3178629" y="2153069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70" h="67310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0" name="object 60"/>
          <p:cNvSpPr txBox="1"/>
          <p:nvPr/>
        </p:nvSpPr>
        <p:spPr>
          <a:xfrm>
            <a:off x="2594026" y="2193616"/>
            <a:ext cx="70104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10">
                <a:latin typeface="Times New Roman"/>
                <a:cs typeface="Times New Roman"/>
              </a:rPr>
              <a:t>A</a:t>
            </a:r>
            <a:r>
              <a:rPr dirty="0" sz="750" spc="80">
                <a:latin typeface="Times New Roman"/>
                <a:cs typeface="Times New Roman"/>
              </a:rPr>
              <a:t>cc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75">
                <a:latin typeface="Times New Roman"/>
                <a:cs typeface="Times New Roman"/>
              </a:rPr>
              <a:t>2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65">
                <a:latin typeface="Times New Roman"/>
                <a:cs typeface="Times New Roman"/>
              </a:rPr>
              <a:t> </a:t>
            </a:r>
            <a:r>
              <a:rPr dirty="0" sz="750">
                <a:latin typeface="Times New Roman"/>
                <a:cs typeface="Times New Roman"/>
              </a:rPr>
              <a:t>1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r>
              <a:rPr dirty="0" sz="750" i="1">
                <a:latin typeface="メイリオ"/>
                <a:cs typeface="メイリオ"/>
              </a:rPr>
              <a:t>  </a:t>
            </a:r>
            <a:r>
              <a:rPr dirty="0" sz="750" spc="-70" i="1">
                <a:latin typeface="メイリオ"/>
                <a:cs typeface="メイリオ"/>
              </a:rPr>
              <a:t> </a:t>
            </a:r>
            <a:r>
              <a:rPr dirty="0" baseline="-17094" sz="975" spc="-37" i="1">
                <a:latin typeface="Times New Roman"/>
                <a:cs typeface="Times New Roman"/>
              </a:rPr>
              <a:t>o</a:t>
            </a:r>
            <a:r>
              <a:rPr dirty="0" baseline="5555" sz="750" spc="-7">
                <a:latin typeface="Times New Roman"/>
                <a:cs typeface="Times New Roman"/>
              </a:rPr>
              <a:t>2</a:t>
            </a:r>
            <a:endParaRPr baseline="5555" sz="750">
              <a:latin typeface="Times New Roman"/>
              <a:cs typeface="Times New Roman"/>
            </a:endParaRPr>
          </a:p>
        </p:txBody>
      </p:sp>
      <p:grpSp>
        <p:nvGrpSpPr>
          <p:cNvPr id="61" name="object 61"/>
          <p:cNvGrpSpPr/>
          <p:nvPr/>
        </p:nvGrpSpPr>
        <p:grpSpPr>
          <a:xfrm>
            <a:off x="3370751" y="2184571"/>
            <a:ext cx="98425" cy="300990"/>
            <a:chOff x="3370751" y="2184571"/>
            <a:chExt cx="98425" cy="300990"/>
          </a:xfrm>
        </p:grpSpPr>
        <p:sp>
          <p:nvSpPr>
            <p:cNvPr id="62" name="object 62"/>
            <p:cNvSpPr/>
            <p:nvPr/>
          </p:nvSpPr>
          <p:spPr>
            <a:xfrm>
              <a:off x="3372851" y="2186671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20" h="278764">
                  <a:moveTo>
                    <a:pt x="0" y="0"/>
                  </a:moveTo>
                  <a:lnTo>
                    <a:pt x="1306" y="4353"/>
                  </a:lnTo>
                  <a:lnTo>
                    <a:pt x="10448" y="34829"/>
                  </a:lnTo>
                  <a:lnTo>
                    <a:pt x="35264" y="117547"/>
                  </a:lnTo>
                  <a:lnTo>
                    <a:pt x="83590" y="278632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3436674" y="2448359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4">
                  <a:moveTo>
                    <a:pt x="32274" y="0"/>
                  </a:moveTo>
                  <a:lnTo>
                    <a:pt x="19768" y="16943"/>
                  </a:lnTo>
                  <a:lnTo>
                    <a:pt x="0" y="9681"/>
                  </a:lnTo>
                  <a:lnTo>
                    <a:pt x="25819" y="37115"/>
                  </a:lnTo>
                  <a:lnTo>
                    <a:pt x="32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4" name="object 64"/>
          <p:cNvSpPr txBox="1"/>
          <p:nvPr/>
        </p:nvSpPr>
        <p:spPr>
          <a:xfrm>
            <a:off x="3456782" y="2483074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3449224" y="2548850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3361365" y="2492411"/>
            <a:ext cx="202565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70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28282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Required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number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1131173"/>
            <a:ext cx="1969135" cy="3549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20"/>
              </a:lnSpc>
              <a:spcBef>
                <a:spcPts val="9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180"/>
              </a:lnSpc>
            </a:pPr>
            <a:r>
              <a:rPr dirty="0" sz="1000" spc="-15">
                <a:latin typeface="Arial"/>
                <a:cs typeface="Arial"/>
              </a:rPr>
              <a:t>Paxos</a:t>
            </a:r>
            <a:r>
              <a:rPr dirty="0" sz="1000" spc="-5">
                <a:latin typeface="Arial"/>
                <a:cs typeface="Arial"/>
              </a:rPr>
              <a:t> needs at least three servers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28282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Required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number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2290" y="1131173"/>
            <a:ext cx="3914775" cy="11036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7145">
              <a:lnSpc>
                <a:spcPts val="1420"/>
              </a:lnSpc>
              <a:spcBef>
                <a:spcPts val="9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algn="just" marL="17145">
              <a:lnSpc>
                <a:spcPts val="1180"/>
              </a:lnSpc>
            </a:pPr>
            <a:r>
              <a:rPr dirty="0" sz="1000" spc="-15">
                <a:latin typeface="Arial"/>
                <a:cs typeface="Arial"/>
              </a:rPr>
              <a:t>Paxos</a:t>
            </a:r>
            <a:r>
              <a:rPr dirty="0" sz="1000" spc="-5">
                <a:latin typeface="Arial"/>
                <a:cs typeface="Arial"/>
              </a:rPr>
              <a:t> needs at least three servers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90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Adapted</a:t>
            </a:r>
            <a:r>
              <a:rPr dirty="0" sz="1200" spc="-2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fundamental</a:t>
            </a:r>
            <a:r>
              <a:rPr dirty="0" sz="1200" spc="-2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FA0000"/>
                </a:solidFill>
                <a:latin typeface="Arial"/>
                <a:cs typeface="Arial"/>
              </a:rPr>
              <a:t>rule</a:t>
            </a:r>
            <a:endParaRPr sz="1200">
              <a:latin typeface="Arial"/>
              <a:cs typeface="Arial"/>
            </a:endParaRPr>
          </a:p>
          <a:p>
            <a:pPr algn="just" marL="17145" marR="5080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In </a:t>
            </a:r>
            <a:r>
              <a:rPr dirty="0" sz="1000" spc="-15">
                <a:latin typeface="Arial"/>
                <a:cs typeface="Arial"/>
              </a:rPr>
              <a:t>Paxos </a:t>
            </a:r>
            <a:r>
              <a:rPr dirty="0" sz="1000" spc="-5">
                <a:latin typeface="Arial"/>
                <a:cs typeface="Arial"/>
              </a:rPr>
              <a:t>with three </a:t>
            </a:r>
            <a:r>
              <a:rPr dirty="0" sz="1000" spc="-10">
                <a:latin typeface="Arial"/>
                <a:cs typeface="Arial"/>
              </a:rPr>
              <a:t>servers, </a:t>
            </a:r>
            <a:r>
              <a:rPr dirty="0" sz="1000" spc="-5">
                <a:latin typeface="Arial"/>
                <a:cs typeface="Arial"/>
              </a:rPr>
              <a:t>a server </a:t>
            </a:r>
            <a:r>
              <a:rPr dirty="0" sz="1000" spc="-5" i="1">
                <a:latin typeface="Arial"/>
                <a:cs typeface="Arial"/>
              </a:rPr>
              <a:t>S </a:t>
            </a:r>
            <a:r>
              <a:rPr dirty="0" sz="1000" spc="-5">
                <a:latin typeface="Arial"/>
                <a:cs typeface="Arial"/>
              </a:rPr>
              <a:t>cannot </a:t>
            </a:r>
            <a:r>
              <a:rPr dirty="0" sz="1000" spc="-15">
                <a:latin typeface="Arial"/>
                <a:cs typeface="Arial"/>
              </a:rPr>
              <a:t>execute </a:t>
            </a:r>
            <a:r>
              <a:rPr dirty="0" sz="1000" spc="-5">
                <a:latin typeface="Arial"/>
                <a:cs typeface="Arial"/>
              </a:rPr>
              <a:t>an </a:t>
            </a:r>
            <a:r>
              <a:rPr dirty="0" sz="1000" spc="-10">
                <a:latin typeface="Arial"/>
                <a:cs typeface="Arial"/>
              </a:rPr>
              <a:t>operation </a:t>
            </a:r>
            <a:r>
              <a:rPr dirty="0" sz="1000" spc="-5" i="1">
                <a:latin typeface="Arial"/>
                <a:cs typeface="Arial"/>
              </a:rPr>
              <a:t>o </a:t>
            </a:r>
            <a:r>
              <a:rPr dirty="0" sz="1000" spc="-26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until it has received at least one (other) </a:t>
            </a:r>
            <a:r>
              <a:rPr dirty="0" sz="800" spc="35">
                <a:latin typeface="Arial"/>
                <a:cs typeface="Arial"/>
              </a:rPr>
              <a:t>LEARN</a:t>
            </a:r>
            <a:r>
              <a:rPr dirty="0" sz="1000" spc="35">
                <a:latin typeface="Arial"/>
                <a:cs typeface="Arial"/>
              </a:rPr>
              <a:t>(</a:t>
            </a:r>
            <a:r>
              <a:rPr dirty="0" sz="1000" spc="35" i="1">
                <a:latin typeface="Arial"/>
                <a:cs typeface="Arial"/>
              </a:rPr>
              <a:t>o</a:t>
            </a:r>
            <a:r>
              <a:rPr dirty="0" sz="1000" spc="35">
                <a:latin typeface="Arial"/>
                <a:cs typeface="Arial"/>
              </a:rPr>
              <a:t>) </a:t>
            </a:r>
            <a:r>
              <a:rPr dirty="0" sz="1000" spc="-5">
                <a:latin typeface="Arial"/>
                <a:cs typeface="Arial"/>
              </a:rPr>
              <a:t>message, so that it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knows</a:t>
            </a:r>
            <a:r>
              <a:rPr dirty="0" sz="1000" spc="-5">
                <a:latin typeface="Arial"/>
                <a:cs typeface="Arial"/>
              </a:rPr>
              <a:t> that a majority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 will </a:t>
            </a:r>
            <a:r>
              <a:rPr dirty="0" sz="1000" spc="-15">
                <a:latin typeface="Arial"/>
                <a:cs typeface="Arial"/>
              </a:rPr>
              <a:t>execute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10" i="1">
                <a:latin typeface="Arial"/>
                <a:cs typeface="Arial"/>
              </a:rPr>
              <a:t>o</a:t>
            </a:r>
            <a:r>
              <a:rPr dirty="0" sz="1000" spc="1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8940" cy="149288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Required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number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450">
              <a:latin typeface="Arial"/>
              <a:cs typeface="Arial"/>
            </a:endParaRPr>
          </a:p>
          <a:p>
            <a:pPr marL="27178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before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taking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next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steps</a:t>
            </a:r>
            <a:endParaRPr sz="1200">
              <a:latin typeface="Arial"/>
              <a:cs typeface="Arial"/>
            </a:endParaRPr>
          </a:p>
          <a:p>
            <a:pPr marL="554355" indent="-168275">
              <a:lnSpc>
                <a:spcPts val="12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15">
                <a:latin typeface="Arial"/>
                <a:cs typeface="Arial"/>
              </a:rPr>
              <a:t>Initially,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1</a:t>
            </a:r>
            <a:r>
              <a:rPr dirty="0" baseline="-15873" sz="1050" spc="18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leader.</a:t>
            </a:r>
            <a:endParaRPr sz="1000">
              <a:latin typeface="Arial"/>
              <a:cs typeface="Arial"/>
            </a:endParaRPr>
          </a:p>
          <a:p>
            <a:pPr marL="554355" marR="43180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20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server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can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reliably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detect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it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has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missed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a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message</a:t>
            </a:r>
            <a:r>
              <a:rPr dirty="0" sz="1000" spc="-1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recover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miss.</a:t>
            </a:r>
            <a:endParaRPr sz="1000">
              <a:latin typeface="Arial"/>
              <a:cs typeface="Arial"/>
            </a:endParaRPr>
          </a:p>
          <a:p>
            <a:pPr marL="554355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When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leader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needs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elected,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remaining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74758" y="1711537"/>
            <a:ext cx="76263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351790" algn="l"/>
                <a:tab pos="697230" algn="l"/>
              </a:tabLst>
            </a:pPr>
            <a:r>
              <a:rPr dirty="0" sz="700" spc="20" i="1">
                <a:latin typeface="Arial"/>
                <a:cs typeface="Arial"/>
              </a:rPr>
              <a:t>1</a:t>
            </a:r>
            <a:r>
              <a:rPr dirty="0" sz="700" spc="20" i="1">
                <a:latin typeface="Arial"/>
                <a:cs typeface="Arial"/>
              </a:rPr>
              <a:t>	</a:t>
            </a:r>
            <a:r>
              <a:rPr dirty="0" sz="700" spc="20" i="1">
                <a:latin typeface="Arial"/>
                <a:cs typeface="Arial"/>
              </a:rPr>
              <a:t>2</a:t>
            </a:r>
            <a:r>
              <a:rPr dirty="0" sz="700" spc="20" i="1">
                <a:latin typeface="Arial"/>
                <a:cs typeface="Arial"/>
              </a:rPr>
              <a:t>	</a:t>
            </a:r>
            <a:r>
              <a:rPr dirty="0" sz="700" spc="20" i="1">
                <a:latin typeface="Arial"/>
                <a:cs typeface="Arial"/>
              </a:rPr>
              <a:t>3</a:t>
            </a:r>
            <a:endParaRPr sz="7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4395" y="1656199"/>
            <a:ext cx="35598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Arial"/>
                <a:cs typeface="Arial"/>
              </a:rPr>
              <a:t>follow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strictly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deterministic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algorithm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sz="1000" spc="465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sz="1000" spc="515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sz="1000" spc="229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6704" y="1792216"/>
            <a:ext cx="1238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20">
                <a:solidFill>
                  <a:srgbClr val="3333B2"/>
                </a:solidFill>
                <a:latin typeface="Arial"/>
                <a:cs typeface="Arial"/>
              </a:rPr>
              <a:t>►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24395" y="1808028"/>
            <a:ext cx="36601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client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cannot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be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asked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to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help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the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servers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resolve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situation.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8940" cy="149288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Required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number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450">
              <a:latin typeface="Arial"/>
              <a:cs typeface="Arial"/>
            </a:endParaRPr>
          </a:p>
          <a:p>
            <a:pPr marL="27178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before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taking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next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steps</a:t>
            </a:r>
            <a:endParaRPr sz="1200">
              <a:latin typeface="Arial"/>
              <a:cs typeface="Arial"/>
            </a:endParaRPr>
          </a:p>
          <a:p>
            <a:pPr marL="554355" indent="-168275">
              <a:lnSpc>
                <a:spcPts val="12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15">
                <a:latin typeface="Arial"/>
                <a:cs typeface="Arial"/>
              </a:rPr>
              <a:t>Initially,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1</a:t>
            </a:r>
            <a:r>
              <a:rPr dirty="0" baseline="-15873" sz="1050" spc="18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leader.</a:t>
            </a:r>
            <a:endParaRPr sz="1000">
              <a:latin typeface="Arial"/>
              <a:cs typeface="Arial"/>
            </a:endParaRPr>
          </a:p>
          <a:p>
            <a:pPr marL="554355" marR="43180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20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server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can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reliably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detect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it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has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missed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a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message</a:t>
            </a:r>
            <a:r>
              <a:rPr dirty="0" sz="1000" spc="-1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recover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miss.</a:t>
            </a:r>
            <a:endParaRPr sz="1000">
              <a:latin typeface="Arial"/>
              <a:cs typeface="Arial"/>
            </a:endParaRPr>
          </a:p>
          <a:p>
            <a:pPr marL="554355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When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leader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needs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elected,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remaining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74758" y="1711537"/>
            <a:ext cx="76263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351790" algn="l"/>
                <a:tab pos="697230" algn="l"/>
              </a:tabLst>
            </a:pPr>
            <a:r>
              <a:rPr dirty="0" sz="700" spc="20" i="1">
                <a:latin typeface="Arial"/>
                <a:cs typeface="Arial"/>
              </a:rPr>
              <a:t>1</a:t>
            </a:r>
            <a:r>
              <a:rPr dirty="0" sz="700" spc="20" i="1">
                <a:latin typeface="Arial"/>
                <a:cs typeface="Arial"/>
              </a:rPr>
              <a:t>	</a:t>
            </a:r>
            <a:r>
              <a:rPr dirty="0" sz="700" spc="20" i="1">
                <a:latin typeface="Arial"/>
                <a:cs typeface="Arial"/>
              </a:rPr>
              <a:t>2</a:t>
            </a:r>
            <a:r>
              <a:rPr dirty="0" sz="700" spc="20" i="1">
                <a:latin typeface="Arial"/>
                <a:cs typeface="Arial"/>
              </a:rPr>
              <a:t>	</a:t>
            </a:r>
            <a:r>
              <a:rPr dirty="0" sz="700" spc="20" i="1">
                <a:latin typeface="Arial"/>
                <a:cs typeface="Arial"/>
              </a:rPr>
              <a:t>3</a:t>
            </a:r>
            <a:endParaRPr sz="7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4395" y="1656199"/>
            <a:ext cx="35598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Arial"/>
                <a:cs typeface="Arial"/>
              </a:rPr>
              <a:t>follow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strictly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deterministic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algorithm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sz="1000" spc="465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sz="1000" spc="515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sz="1000" spc="229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9194" y="1808028"/>
            <a:ext cx="3987800" cy="9994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2766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client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cannot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be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asked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to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help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the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servers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resolve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situation.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50800">
              <a:lnSpc>
                <a:spcPts val="141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50800" marR="198120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If either one of the backups </a:t>
            </a:r>
            <a:r>
              <a:rPr dirty="0" sz="1000">
                <a:latin typeface="Arial"/>
                <a:cs typeface="Arial"/>
              </a:rPr>
              <a:t>(</a:t>
            </a:r>
            <a:r>
              <a:rPr dirty="0" sz="10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3 </a:t>
            </a:r>
            <a:r>
              <a:rPr dirty="0" sz="1000" spc="-5">
                <a:latin typeface="Arial"/>
                <a:cs typeface="Arial"/>
              </a:rPr>
              <a:t>) crashes, </a:t>
            </a:r>
            <a:r>
              <a:rPr dirty="0" sz="1000" spc="-15">
                <a:latin typeface="Arial"/>
                <a:cs typeface="Arial"/>
              </a:rPr>
              <a:t>Paxos </a:t>
            </a:r>
            <a:r>
              <a:rPr dirty="0" sz="1000" spc="-5">
                <a:latin typeface="Arial"/>
                <a:cs typeface="Arial"/>
              </a:rPr>
              <a:t>will </a:t>
            </a:r>
            <a:r>
              <a:rPr dirty="0" sz="1000" spc="-10">
                <a:latin typeface="Arial"/>
                <a:cs typeface="Arial"/>
              </a:rPr>
              <a:t>behave </a:t>
            </a:r>
            <a:r>
              <a:rPr dirty="0" sz="1000" spc="-5">
                <a:latin typeface="Arial"/>
                <a:cs typeface="Arial"/>
              </a:rPr>
              <a:t> correctly: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nonfaulty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order.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28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1313" y="0"/>
            <a:ext cx="2827655" cy="473075"/>
          </a:xfrm>
          <a:prstGeom prst="rect">
            <a:avLst/>
          </a:prstGeom>
        </p:spPr>
        <p:txBody>
          <a:bodyPr wrap="square" lIns="0" tIns="527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1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650">
              <a:latin typeface="Arial"/>
              <a:cs typeface="Arial"/>
            </a:endParaRPr>
          </a:p>
          <a:p>
            <a:pPr marL="66675">
              <a:lnSpc>
                <a:spcPct val="100000"/>
              </a:lnSpc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Leader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crashes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after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executing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5" i="1">
                <a:solidFill>
                  <a:srgbClr val="3333B2"/>
                </a:solidFill>
                <a:latin typeface="Arial"/>
                <a:cs typeface="Arial"/>
              </a:rPr>
              <a:t>o</a:t>
            </a:r>
            <a:r>
              <a:rPr dirty="0" baseline="25252" sz="1650" spc="37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endParaRPr baseline="25252" sz="16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28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1313" y="0"/>
            <a:ext cx="3409315" cy="772795"/>
          </a:xfrm>
          <a:prstGeom prst="rect">
            <a:avLst/>
          </a:prstGeom>
        </p:spPr>
        <p:txBody>
          <a:bodyPr wrap="square" lIns="0" tIns="527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1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650">
              <a:latin typeface="Arial"/>
              <a:cs typeface="Arial"/>
            </a:endParaRPr>
          </a:p>
          <a:p>
            <a:pPr marL="66675">
              <a:lnSpc>
                <a:spcPct val="100000"/>
              </a:lnSpc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Leader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crashes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after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executing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5" i="1">
                <a:solidFill>
                  <a:srgbClr val="3333B2"/>
                </a:solidFill>
                <a:latin typeface="Arial"/>
                <a:cs typeface="Arial"/>
              </a:rPr>
              <a:t>o</a:t>
            </a:r>
            <a:r>
              <a:rPr dirty="0" baseline="25252" sz="1650" spc="37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endParaRPr baseline="25252" sz="1650">
              <a:latin typeface="Arial"/>
              <a:cs typeface="Arial"/>
            </a:endParaRPr>
          </a:p>
          <a:p>
            <a:pPr marL="318135">
              <a:lnSpc>
                <a:spcPct val="100000"/>
              </a:lnSpc>
              <a:spcBef>
                <a:spcPts val="930"/>
              </a:spcBef>
            </a:pP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baseline="-12345" sz="1350" spc="-7" i="1">
                <a:solidFill>
                  <a:srgbClr val="3333B2"/>
                </a:solidFill>
                <a:latin typeface="Arial"/>
                <a:cs typeface="Arial"/>
              </a:rPr>
              <a:t>3</a:t>
            </a:r>
            <a:r>
              <a:rPr dirty="0" baseline="-12345" sz="1350" spc="262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 completely ignorant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any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activity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by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baseline="-12345" sz="1350" spc="-7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endParaRPr baseline="-12345" sz="13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31304" y="732288"/>
            <a:ext cx="3742054" cy="481330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05740" indent="-168275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Arial"/>
              <a:buChar char="►"/>
              <a:tabLst>
                <a:tab pos="206375" algn="l"/>
              </a:tabLst>
            </a:pP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baseline="-15873" sz="1050" spc="30" i="1">
                <a:latin typeface="Arial"/>
                <a:cs typeface="Arial"/>
              </a:rPr>
              <a:t>2</a:t>
            </a:r>
            <a:r>
              <a:rPr dirty="0" baseline="-15873" sz="1050" i="1">
                <a:latin typeface="Arial"/>
                <a:cs typeface="Arial"/>
              </a:rPr>
              <a:t> </a:t>
            </a:r>
            <a:r>
              <a:rPr dirty="0" baseline="-15873" sz="1050" spc="-3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ed</a:t>
            </a:r>
            <a:r>
              <a:rPr dirty="0" sz="1000" spc="20">
                <a:latin typeface="Arial"/>
                <a:cs typeface="Arial"/>
              </a:rPr>
              <a:t> </a:t>
            </a:r>
            <a:r>
              <a:rPr dirty="0" sz="800" spc="20">
                <a:latin typeface="Arial"/>
                <a:cs typeface="Arial"/>
              </a:rPr>
              <a:t>A</a:t>
            </a:r>
            <a:r>
              <a:rPr dirty="0" sz="800" spc="40">
                <a:latin typeface="Arial"/>
                <a:cs typeface="Arial"/>
              </a:rPr>
              <a:t>CC</a:t>
            </a:r>
            <a:r>
              <a:rPr dirty="0" sz="800" spc="40">
                <a:latin typeface="Arial"/>
                <a:cs typeface="Arial"/>
              </a:rPr>
              <a:t>EP</a:t>
            </a:r>
            <a:r>
              <a:rPr dirty="0" sz="800" spc="15">
                <a:latin typeface="Arial"/>
                <a:cs typeface="Arial"/>
              </a:rPr>
              <a:t>T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20" i="1">
                <a:latin typeface="Arial"/>
                <a:cs typeface="Arial"/>
              </a:rPr>
              <a:t>o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detects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</a:t>
            </a:r>
            <a:r>
              <a:rPr dirty="0" sz="1000" spc="-1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ash,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becomes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leade</a:t>
            </a:r>
            <a:r>
              <a:rPr dirty="0" sz="1000" spc="-5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Font typeface="Arial"/>
              <a:buChar char="►"/>
              <a:tabLst>
                <a:tab pos="206375" algn="l"/>
              </a:tabLst>
            </a:pP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baseline="-15873" sz="1050" spc="30" i="1">
                <a:latin typeface="Arial"/>
                <a:cs typeface="Arial"/>
              </a:rPr>
              <a:t>3</a:t>
            </a:r>
            <a:r>
              <a:rPr dirty="0" baseline="-15873" sz="1050" i="1">
                <a:latin typeface="Arial"/>
                <a:cs typeface="Arial"/>
              </a:rPr>
              <a:t> </a:t>
            </a:r>
            <a:r>
              <a:rPr dirty="0" baseline="-15873" sz="1050" spc="-37" i="1">
                <a:latin typeface="Arial"/>
                <a:cs typeface="Arial"/>
              </a:rPr>
              <a:t> </a:t>
            </a:r>
            <a:r>
              <a:rPr dirty="0" sz="1000" spc="-35">
                <a:latin typeface="Arial"/>
                <a:cs typeface="Arial"/>
              </a:rPr>
              <a:t>e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</a:t>
            </a:r>
            <a:r>
              <a:rPr dirty="0" sz="1000" spc="-35">
                <a:latin typeface="Arial"/>
                <a:cs typeface="Arial"/>
              </a:rPr>
              <a:t>e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ed</a:t>
            </a:r>
            <a:r>
              <a:rPr dirty="0" sz="1000" spc="20">
                <a:latin typeface="Arial"/>
                <a:cs typeface="Arial"/>
              </a:rPr>
              <a:t> </a:t>
            </a:r>
            <a:r>
              <a:rPr dirty="0" sz="800" spc="20">
                <a:latin typeface="Arial"/>
                <a:cs typeface="Arial"/>
              </a:rPr>
              <a:t>A</a:t>
            </a:r>
            <a:r>
              <a:rPr dirty="0" sz="800" spc="40">
                <a:latin typeface="Arial"/>
                <a:cs typeface="Arial"/>
              </a:rPr>
              <a:t>CC</a:t>
            </a:r>
            <a:r>
              <a:rPr dirty="0" sz="800" spc="40">
                <a:latin typeface="Arial"/>
                <a:cs typeface="Arial"/>
              </a:rPr>
              <a:t>EP</a:t>
            </a:r>
            <a:r>
              <a:rPr dirty="0" sz="800" spc="15">
                <a:latin typeface="Arial"/>
                <a:cs typeface="Arial"/>
              </a:rPr>
              <a:t>T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20" i="1">
                <a:latin typeface="Arial"/>
                <a:cs typeface="Arial"/>
              </a:rPr>
              <a:t>o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1304" y="1263706"/>
            <a:ext cx="38550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0574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10">
                <a:latin typeface="Arial"/>
                <a:cs typeface="Arial"/>
              </a:rPr>
              <a:t>If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77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sends</a:t>
            </a:r>
            <a:r>
              <a:rPr dirty="0" sz="1000" spc="25">
                <a:latin typeface="Arial"/>
                <a:cs typeface="Arial"/>
              </a:rPr>
              <a:t> </a:t>
            </a:r>
            <a:r>
              <a:rPr dirty="0" sz="800" spc="30">
                <a:latin typeface="Arial"/>
                <a:cs typeface="Arial"/>
              </a:rPr>
              <a:t>ACCEPT</a:t>
            </a:r>
            <a:r>
              <a:rPr dirty="0" sz="1000" spc="30">
                <a:latin typeface="Arial"/>
                <a:cs typeface="Arial"/>
              </a:rPr>
              <a:t>(</a:t>
            </a:r>
            <a:r>
              <a:rPr dirty="0" sz="1000" spc="30" i="1">
                <a:latin typeface="Arial"/>
                <a:cs typeface="Arial"/>
              </a:rPr>
              <a:t>o</a:t>
            </a:r>
            <a:r>
              <a:rPr dirty="0" baseline="27777" sz="1050" spc="44" i="1">
                <a:latin typeface="Arial"/>
                <a:cs typeface="Arial"/>
              </a:rPr>
              <a:t>2</a:t>
            </a:r>
            <a:r>
              <a:rPr dirty="0" baseline="27777" sz="1050" spc="-15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20">
                <a:latin typeface="Arial"/>
                <a:cs typeface="Arial"/>
              </a:rPr>
              <a:t>2)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55" i="1">
                <a:latin typeface="メイリオ"/>
                <a:cs typeface="メイリオ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3</a:t>
            </a:r>
            <a:r>
              <a:rPr dirty="0" baseline="-15873" sz="1050" spc="262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sees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unexpected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timestamp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and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1304" y="1339615"/>
            <a:ext cx="3275965" cy="481330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05740">
              <a:lnSpc>
                <a:spcPct val="100000"/>
              </a:lnSpc>
              <a:spcBef>
                <a:spcPts val="695"/>
              </a:spcBef>
            </a:pPr>
            <a:r>
              <a:rPr dirty="0" sz="1000" spc="-5">
                <a:latin typeface="Arial"/>
                <a:cs typeface="Arial"/>
              </a:rPr>
              <a:t>tells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missed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25" i="1">
                <a:latin typeface="Arial"/>
                <a:cs typeface="Arial"/>
              </a:rPr>
              <a:t>o</a:t>
            </a:r>
            <a:r>
              <a:rPr dirty="0" baseline="27777" sz="1050" spc="37" i="1">
                <a:latin typeface="Arial"/>
                <a:cs typeface="Arial"/>
              </a:rPr>
              <a:t>1</a:t>
            </a:r>
            <a:r>
              <a:rPr dirty="0" sz="1000" spc="2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Font typeface="Arial"/>
              <a:buChar char="►"/>
              <a:tabLst>
                <a:tab pos="206375" algn="l"/>
              </a:tabLst>
            </a:pP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baseline="-15873" sz="1050" spc="30" i="1">
                <a:latin typeface="Arial"/>
                <a:cs typeface="Arial"/>
              </a:rPr>
              <a:t>2</a:t>
            </a:r>
            <a:r>
              <a:rPr dirty="0" baseline="-15873" sz="1050" i="1">
                <a:latin typeface="Arial"/>
                <a:cs typeface="Arial"/>
              </a:rPr>
              <a:t> </a:t>
            </a:r>
            <a:r>
              <a:rPr dirty="0" baseline="-15873" sz="1050" spc="-3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ret</a:t>
            </a:r>
            <a:r>
              <a:rPr dirty="0" sz="1000" spc="-1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ansmits</a:t>
            </a:r>
            <a:r>
              <a:rPr dirty="0" sz="1000" spc="20">
                <a:latin typeface="Arial"/>
                <a:cs typeface="Arial"/>
              </a:rPr>
              <a:t> </a:t>
            </a:r>
            <a:r>
              <a:rPr dirty="0" sz="800" spc="20">
                <a:latin typeface="Arial"/>
                <a:cs typeface="Arial"/>
              </a:rPr>
              <a:t>A</a:t>
            </a:r>
            <a:r>
              <a:rPr dirty="0" sz="800" spc="40">
                <a:latin typeface="Arial"/>
                <a:cs typeface="Arial"/>
              </a:rPr>
              <a:t>CC</a:t>
            </a:r>
            <a:r>
              <a:rPr dirty="0" sz="800" spc="40">
                <a:latin typeface="Arial"/>
                <a:cs typeface="Arial"/>
              </a:rPr>
              <a:t>EP</a:t>
            </a:r>
            <a:r>
              <a:rPr dirty="0" sz="800" spc="15">
                <a:latin typeface="Arial"/>
                <a:cs typeface="Arial"/>
              </a:rPr>
              <a:t>T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20" i="1">
                <a:latin typeface="Arial"/>
                <a:cs typeface="Arial"/>
              </a:rPr>
              <a:t>o</a:t>
            </a:r>
            <a:r>
              <a:rPr dirty="0" baseline="27777" sz="1050" spc="97" i="1">
                <a:latin typeface="Arial"/>
                <a:cs typeface="Arial"/>
              </a:rPr>
              <a:t>1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 spc="-20">
                <a:latin typeface="Arial"/>
                <a:cs typeface="Arial"/>
              </a:rPr>
              <a:t>o</a:t>
            </a:r>
            <a:r>
              <a:rPr dirty="0" sz="1000" spc="-5">
                <a:latin typeface="Arial"/>
                <a:cs typeface="Arial"/>
              </a:rPr>
              <a:t>wing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baseline="-15873" sz="1050" spc="30" i="1">
                <a:latin typeface="Arial"/>
                <a:cs typeface="Arial"/>
              </a:rPr>
              <a:t>3</a:t>
            </a:r>
            <a:r>
              <a:rPr dirty="0" baseline="-15873" sz="1050" i="1">
                <a:latin typeface="Arial"/>
                <a:cs typeface="Arial"/>
              </a:rPr>
              <a:t> </a:t>
            </a:r>
            <a:r>
              <a:rPr dirty="0" baseline="-15873" sz="1050" spc="-3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catch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</a:t>
            </a:r>
            <a:r>
              <a:rPr dirty="0" sz="1000" spc="-40">
                <a:latin typeface="Arial"/>
                <a:cs typeface="Arial"/>
              </a:rPr>
              <a:t>p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5601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5362" y="716"/>
            <a:ext cx="5359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Basic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concepts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27076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Reliability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versus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availability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7195" y="851465"/>
            <a:ext cx="3821429" cy="1674495"/>
          </a:xfrm>
          <a:prstGeom prst="rect">
            <a:avLst/>
          </a:prstGeom>
        </p:spPr>
        <p:txBody>
          <a:bodyPr wrap="square" lIns="0" tIns="46990" rIns="0" bIns="0" rtlCol="0" vert="horz">
            <a:spAutoFit/>
          </a:bodyPr>
          <a:lstStyle/>
          <a:p>
            <a:pPr marL="42545">
              <a:lnSpc>
                <a:spcPct val="100000"/>
              </a:lnSpc>
              <a:spcBef>
                <a:spcPts val="37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Reliability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55" i="1">
                <a:solidFill>
                  <a:srgbClr val="3333B2"/>
                </a:solidFill>
                <a:latin typeface="Arial"/>
                <a:cs typeface="Arial"/>
              </a:rPr>
              <a:t>R</a:t>
            </a:r>
            <a:r>
              <a:rPr dirty="0" sz="1200" spc="50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t</a:t>
            </a:r>
            <a:r>
              <a:rPr dirty="0" sz="1200" spc="-229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50">
                <a:solidFill>
                  <a:srgbClr val="3333B2"/>
                </a:solidFill>
                <a:latin typeface="Arial"/>
                <a:cs typeface="Arial"/>
              </a:rPr>
              <a:t>)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component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C</a:t>
            </a:r>
            <a:endParaRPr sz="1200">
              <a:latin typeface="Arial"/>
              <a:cs typeface="Arial"/>
            </a:endParaRPr>
          </a:p>
          <a:p>
            <a:pPr marL="42545">
              <a:lnSpc>
                <a:spcPts val="1200"/>
              </a:lnSpc>
              <a:spcBef>
                <a:spcPts val="220"/>
              </a:spcBef>
            </a:pPr>
            <a:r>
              <a:rPr dirty="0" sz="1000" spc="-5">
                <a:latin typeface="Arial"/>
                <a:cs typeface="Arial"/>
              </a:rPr>
              <a:t>Conditional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probability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sz="1000" spc="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been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functioning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correctly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during</a:t>
            </a:r>
            <a:endParaRPr sz="1000">
              <a:latin typeface="Arial"/>
              <a:cs typeface="Arial"/>
            </a:endParaRPr>
          </a:p>
          <a:p>
            <a:pPr marL="42545">
              <a:lnSpc>
                <a:spcPts val="1200"/>
              </a:lnSpc>
            </a:pPr>
            <a:r>
              <a:rPr dirty="0" sz="1000">
                <a:latin typeface="Arial"/>
                <a:cs typeface="Arial"/>
              </a:rPr>
              <a:t>[0</a:t>
            </a:r>
            <a:r>
              <a:rPr dirty="0" sz="1000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given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sz="1000" spc="6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was</a:t>
            </a:r>
            <a:r>
              <a:rPr dirty="0" sz="1000" spc="-5">
                <a:latin typeface="Arial"/>
                <a:cs typeface="Arial"/>
              </a:rPr>
              <a:t> functioning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correctly 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80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0.</a:t>
            </a:r>
            <a:endParaRPr sz="10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695"/>
              </a:spcBef>
            </a:pP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Traditional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metrics</a:t>
            </a:r>
            <a:endParaRPr sz="1200">
              <a:latin typeface="Arial"/>
              <a:cs typeface="Arial"/>
            </a:endParaRPr>
          </a:p>
          <a:p>
            <a:pPr marL="319405" marR="391795" indent="-168275">
              <a:lnSpc>
                <a:spcPct val="100000"/>
              </a:lnSpc>
              <a:spcBef>
                <a:spcPts val="540"/>
              </a:spcBef>
              <a:buClr>
                <a:srgbClr val="3333B2"/>
              </a:buClr>
              <a:buChar char="►"/>
              <a:tabLst>
                <a:tab pos="32004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Mean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Time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25">
                <a:solidFill>
                  <a:srgbClr val="FA0000"/>
                </a:solidFill>
                <a:latin typeface="Arial"/>
                <a:cs typeface="Arial"/>
              </a:rPr>
              <a:t>T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o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5">
                <a:solidFill>
                  <a:srgbClr val="FA0000"/>
                </a:solidFill>
                <a:latin typeface="Arial"/>
                <a:cs typeface="Arial"/>
              </a:rPr>
              <a:t>F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ailure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</a:t>
            </a:r>
            <a:r>
              <a:rPr dirty="0" sz="1000" spc="-5" i="1">
                <a:solidFill>
                  <a:srgbClr val="0000FA"/>
                </a:solidFill>
                <a:latin typeface="Arial"/>
                <a:cs typeface="Arial"/>
              </a:rPr>
              <a:t>MTTF</a:t>
            </a:r>
            <a:r>
              <a:rPr dirty="0" sz="1000" spc="-5">
                <a:latin typeface="Arial"/>
                <a:cs typeface="Arial"/>
              </a:rPr>
              <a:t>):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a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</a:t>
            </a:r>
            <a:r>
              <a:rPr dirty="0" sz="1000" spc="-1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age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until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 </a:t>
            </a:r>
            <a:r>
              <a:rPr dirty="0" sz="1000" spc="-5">
                <a:latin typeface="Arial"/>
                <a:cs typeface="Arial"/>
              </a:rPr>
              <a:t>component</a:t>
            </a:r>
            <a:r>
              <a:rPr dirty="0" sz="1000" spc="-10">
                <a:latin typeface="Arial"/>
                <a:cs typeface="Arial"/>
              </a:rPr>
              <a:t> fails.</a:t>
            </a:r>
            <a:endParaRPr sz="1000">
              <a:latin typeface="Arial"/>
              <a:cs typeface="Arial"/>
            </a:endParaRPr>
          </a:p>
          <a:p>
            <a:pPr marL="319405" marR="160020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32004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Mean Time </a:t>
            </a:r>
            <a:r>
              <a:rPr dirty="0" sz="1000" spc="-65">
                <a:solidFill>
                  <a:srgbClr val="FA0000"/>
                </a:solidFill>
                <a:latin typeface="Arial"/>
                <a:cs typeface="Arial"/>
              </a:rPr>
              <a:t>To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Repair </a:t>
            </a:r>
            <a:r>
              <a:rPr dirty="0" sz="1000" spc="-5">
                <a:latin typeface="Arial"/>
                <a:cs typeface="Arial"/>
              </a:rPr>
              <a:t>(</a:t>
            </a:r>
            <a:r>
              <a:rPr dirty="0" sz="1000" spc="-5" i="1">
                <a:solidFill>
                  <a:srgbClr val="0000FA"/>
                </a:solidFill>
                <a:latin typeface="Arial"/>
                <a:cs typeface="Arial"/>
              </a:rPr>
              <a:t>MTTR</a:t>
            </a:r>
            <a:r>
              <a:rPr dirty="0" sz="1000" spc="-5">
                <a:latin typeface="Arial"/>
                <a:cs typeface="Arial"/>
              </a:rPr>
              <a:t>):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average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 needed to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repair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component.</a:t>
            </a:r>
            <a:endParaRPr sz="1000">
              <a:latin typeface="Arial"/>
              <a:cs typeface="Arial"/>
            </a:endParaRPr>
          </a:p>
          <a:p>
            <a:pPr marL="319405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32004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Mean Time Between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Failures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</a:t>
            </a:r>
            <a:r>
              <a:rPr dirty="0" sz="1000" spc="-5" i="1">
                <a:solidFill>
                  <a:srgbClr val="0000FA"/>
                </a:solidFill>
                <a:latin typeface="Arial"/>
                <a:cs typeface="Arial"/>
              </a:rPr>
              <a:t>MTBF</a:t>
            </a:r>
            <a:r>
              <a:rPr dirty="0" sz="1000" spc="-5">
                <a:latin typeface="Arial"/>
                <a:cs typeface="Arial"/>
              </a:rPr>
              <a:t>):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Simply </a:t>
            </a:r>
            <a:r>
              <a:rPr dirty="0" sz="1000" spc="-5" i="1">
                <a:latin typeface="Arial"/>
                <a:cs typeface="Arial"/>
              </a:rPr>
              <a:t>MTTF </a:t>
            </a:r>
            <a:r>
              <a:rPr dirty="0" sz="1000" spc="-5">
                <a:latin typeface="Arial"/>
                <a:cs typeface="Arial"/>
              </a:rPr>
              <a:t>+ </a:t>
            </a:r>
            <a:r>
              <a:rPr dirty="0" sz="1000" spc="-5" i="1">
                <a:latin typeface="Arial"/>
                <a:cs typeface="Arial"/>
              </a:rPr>
              <a:t>MTTR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28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1313" y="0"/>
            <a:ext cx="3409315" cy="772795"/>
          </a:xfrm>
          <a:prstGeom prst="rect">
            <a:avLst/>
          </a:prstGeom>
        </p:spPr>
        <p:txBody>
          <a:bodyPr wrap="square" lIns="0" tIns="527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1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650">
              <a:latin typeface="Arial"/>
              <a:cs typeface="Arial"/>
            </a:endParaRPr>
          </a:p>
          <a:p>
            <a:pPr marL="66675">
              <a:lnSpc>
                <a:spcPct val="100000"/>
              </a:lnSpc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Leader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crashes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after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executing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5" i="1">
                <a:solidFill>
                  <a:srgbClr val="3333B2"/>
                </a:solidFill>
                <a:latin typeface="Arial"/>
                <a:cs typeface="Arial"/>
              </a:rPr>
              <a:t>o</a:t>
            </a:r>
            <a:r>
              <a:rPr dirty="0" baseline="25252" sz="1650" spc="37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endParaRPr baseline="25252" sz="1650">
              <a:latin typeface="Arial"/>
              <a:cs typeface="Arial"/>
            </a:endParaRPr>
          </a:p>
          <a:p>
            <a:pPr marL="318135">
              <a:lnSpc>
                <a:spcPct val="100000"/>
              </a:lnSpc>
              <a:spcBef>
                <a:spcPts val="930"/>
              </a:spcBef>
            </a:pP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baseline="-12345" sz="1350" spc="-7" i="1">
                <a:solidFill>
                  <a:srgbClr val="3333B2"/>
                </a:solidFill>
                <a:latin typeface="Arial"/>
                <a:cs typeface="Arial"/>
              </a:rPr>
              <a:t>3</a:t>
            </a:r>
            <a:r>
              <a:rPr dirty="0" baseline="-12345" sz="1350" spc="262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 completely ignorant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any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activity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by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baseline="-12345" sz="1350" spc="-7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endParaRPr baseline="-12345" sz="13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31304" y="732288"/>
            <a:ext cx="3742054" cy="481330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05740" indent="-168275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Arial"/>
              <a:buChar char="►"/>
              <a:tabLst>
                <a:tab pos="206375" algn="l"/>
              </a:tabLst>
            </a:pP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baseline="-15873" sz="1050" spc="30" i="1">
                <a:latin typeface="Arial"/>
                <a:cs typeface="Arial"/>
              </a:rPr>
              <a:t>2</a:t>
            </a:r>
            <a:r>
              <a:rPr dirty="0" baseline="-15873" sz="1050" i="1">
                <a:latin typeface="Arial"/>
                <a:cs typeface="Arial"/>
              </a:rPr>
              <a:t> </a:t>
            </a:r>
            <a:r>
              <a:rPr dirty="0" baseline="-15873" sz="1050" spc="-3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ed</a:t>
            </a:r>
            <a:r>
              <a:rPr dirty="0" sz="1000" spc="20">
                <a:latin typeface="Arial"/>
                <a:cs typeface="Arial"/>
              </a:rPr>
              <a:t> </a:t>
            </a:r>
            <a:r>
              <a:rPr dirty="0" sz="800" spc="20">
                <a:latin typeface="Arial"/>
                <a:cs typeface="Arial"/>
              </a:rPr>
              <a:t>A</a:t>
            </a:r>
            <a:r>
              <a:rPr dirty="0" sz="800" spc="40">
                <a:latin typeface="Arial"/>
                <a:cs typeface="Arial"/>
              </a:rPr>
              <a:t>CC</a:t>
            </a:r>
            <a:r>
              <a:rPr dirty="0" sz="800" spc="40">
                <a:latin typeface="Arial"/>
                <a:cs typeface="Arial"/>
              </a:rPr>
              <a:t>EP</a:t>
            </a:r>
            <a:r>
              <a:rPr dirty="0" sz="800" spc="15">
                <a:latin typeface="Arial"/>
                <a:cs typeface="Arial"/>
              </a:rPr>
              <a:t>T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20" i="1">
                <a:latin typeface="Arial"/>
                <a:cs typeface="Arial"/>
              </a:rPr>
              <a:t>o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detects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</a:t>
            </a:r>
            <a:r>
              <a:rPr dirty="0" sz="1000" spc="-1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ash,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becomes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leade</a:t>
            </a:r>
            <a:r>
              <a:rPr dirty="0" sz="1000" spc="-5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Font typeface="Arial"/>
              <a:buChar char="►"/>
              <a:tabLst>
                <a:tab pos="206375" algn="l"/>
              </a:tabLst>
            </a:pP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baseline="-15873" sz="1050" spc="30" i="1">
                <a:latin typeface="Arial"/>
                <a:cs typeface="Arial"/>
              </a:rPr>
              <a:t>3</a:t>
            </a:r>
            <a:r>
              <a:rPr dirty="0" baseline="-15873" sz="1050" i="1">
                <a:latin typeface="Arial"/>
                <a:cs typeface="Arial"/>
              </a:rPr>
              <a:t> </a:t>
            </a:r>
            <a:r>
              <a:rPr dirty="0" baseline="-15873" sz="1050" spc="-37" i="1">
                <a:latin typeface="Arial"/>
                <a:cs typeface="Arial"/>
              </a:rPr>
              <a:t> </a:t>
            </a:r>
            <a:r>
              <a:rPr dirty="0" sz="1000" spc="-35">
                <a:latin typeface="Arial"/>
                <a:cs typeface="Arial"/>
              </a:rPr>
              <a:t>e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</a:t>
            </a:r>
            <a:r>
              <a:rPr dirty="0" sz="1000" spc="-35">
                <a:latin typeface="Arial"/>
                <a:cs typeface="Arial"/>
              </a:rPr>
              <a:t>e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ed</a:t>
            </a:r>
            <a:r>
              <a:rPr dirty="0" sz="1000" spc="20">
                <a:latin typeface="Arial"/>
                <a:cs typeface="Arial"/>
              </a:rPr>
              <a:t> </a:t>
            </a:r>
            <a:r>
              <a:rPr dirty="0" sz="800" spc="20">
                <a:latin typeface="Arial"/>
                <a:cs typeface="Arial"/>
              </a:rPr>
              <a:t>A</a:t>
            </a:r>
            <a:r>
              <a:rPr dirty="0" sz="800" spc="40">
                <a:latin typeface="Arial"/>
                <a:cs typeface="Arial"/>
              </a:rPr>
              <a:t>CC</a:t>
            </a:r>
            <a:r>
              <a:rPr dirty="0" sz="800" spc="40">
                <a:latin typeface="Arial"/>
                <a:cs typeface="Arial"/>
              </a:rPr>
              <a:t>EP</a:t>
            </a:r>
            <a:r>
              <a:rPr dirty="0" sz="800" spc="15">
                <a:latin typeface="Arial"/>
                <a:cs typeface="Arial"/>
              </a:rPr>
              <a:t>T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20" i="1">
                <a:latin typeface="Arial"/>
                <a:cs typeface="Arial"/>
              </a:rPr>
              <a:t>o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1304" y="1263706"/>
            <a:ext cx="38550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0574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10">
                <a:latin typeface="Arial"/>
                <a:cs typeface="Arial"/>
              </a:rPr>
              <a:t>If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77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sends</a:t>
            </a:r>
            <a:r>
              <a:rPr dirty="0" sz="1000" spc="25">
                <a:latin typeface="Arial"/>
                <a:cs typeface="Arial"/>
              </a:rPr>
              <a:t> </a:t>
            </a:r>
            <a:r>
              <a:rPr dirty="0" sz="800" spc="30">
                <a:latin typeface="Arial"/>
                <a:cs typeface="Arial"/>
              </a:rPr>
              <a:t>ACCEPT</a:t>
            </a:r>
            <a:r>
              <a:rPr dirty="0" sz="1000" spc="30">
                <a:latin typeface="Arial"/>
                <a:cs typeface="Arial"/>
              </a:rPr>
              <a:t>(</a:t>
            </a:r>
            <a:r>
              <a:rPr dirty="0" sz="1000" spc="30" i="1">
                <a:latin typeface="Arial"/>
                <a:cs typeface="Arial"/>
              </a:rPr>
              <a:t>o</a:t>
            </a:r>
            <a:r>
              <a:rPr dirty="0" baseline="27777" sz="1050" spc="44" i="1">
                <a:latin typeface="Arial"/>
                <a:cs typeface="Arial"/>
              </a:rPr>
              <a:t>2</a:t>
            </a:r>
            <a:r>
              <a:rPr dirty="0" baseline="27777" sz="1050" spc="-15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20">
                <a:latin typeface="Arial"/>
                <a:cs typeface="Arial"/>
              </a:rPr>
              <a:t>2)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55" i="1">
                <a:latin typeface="メイリオ"/>
                <a:cs typeface="メイリオ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3</a:t>
            </a:r>
            <a:r>
              <a:rPr dirty="0" baseline="-15873" sz="1050" spc="262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sees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unexpected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timestamp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and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1304" y="1339615"/>
            <a:ext cx="3275965" cy="481330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05740">
              <a:lnSpc>
                <a:spcPct val="100000"/>
              </a:lnSpc>
              <a:spcBef>
                <a:spcPts val="695"/>
              </a:spcBef>
            </a:pPr>
            <a:r>
              <a:rPr dirty="0" sz="1000" spc="-5">
                <a:latin typeface="Arial"/>
                <a:cs typeface="Arial"/>
              </a:rPr>
              <a:t>tells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missed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25" i="1">
                <a:latin typeface="Arial"/>
                <a:cs typeface="Arial"/>
              </a:rPr>
              <a:t>o</a:t>
            </a:r>
            <a:r>
              <a:rPr dirty="0" baseline="27777" sz="1050" spc="37" i="1">
                <a:latin typeface="Arial"/>
                <a:cs typeface="Arial"/>
              </a:rPr>
              <a:t>1</a:t>
            </a:r>
            <a:r>
              <a:rPr dirty="0" sz="1000" spc="2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Font typeface="Arial"/>
              <a:buChar char="►"/>
              <a:tabLst>
                <a:tab pos="206375" algn="l"/>
              </a:tabLst>
            </a:pP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baseline="-15873" sz="1050" spc="30" i="1">
                <a:latin typeface="Arial"/>
                <a:cs typeface="Arial"/>
              </a:rPr>
              <a:t>2</a:t>
            </a:r>
            <a:r>
              <a:rPr dirty="0" baseline="-15873" sz="1050" i="1">
                <a:latin typeface="Arial"/>
                <a:cs typeface="Arial"/>
              </a:rPr>
              <a:t> </a:t>
            </a:r>
            <a:r>
              <a:rPr dirty="0" baseline="-15873" sz="1050" spc="-3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ret</a:t>
            </a:r>
            <a:r>
              <a:rPr dirty="0" sz="1000" spc="-1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ansmits</a:t>
            </a:r>
            <a:r>
              <a:rPr dirty="0" sz="1000" spc="20">
                <a:latin typeface="Arial"/>
                <a:cs typeface="Arial"/>
              </a:rPr>
              <a:t> </a:t>
            </a:r>
            <a:r>
              <a:rPr dirty="0" sz="800" spc="20">
                <a:latin typeface="Arial"/>
                <a:cs typeface="Arial"/>
              </a:rPr>
              <a:t>A</a:t>
            </a:r>
            <a:r>
              <a:rPr dirty="0" sz="800" spc="40">
                <a:latin typeface="Arial"/>
                <a:cs typeface="Arial"/>
              </a:rPr>
              <a:t>CC</a:t>
            </a:r>
            <a:r>
              <a:rPr dirty="0" sz="800" spc="40">
                <a:latin typeface="Arial"/>
                <a:cs typeface="Arial"/>
              </a:rPr>
              <a:t>EP</a:t>
            </a:r>
            <a:r>
              <a:rPr dirty="0" sz="800" spc="15">
                <a:latin typeface="Arial"/>
                <a:cs typeface="Arial"/>
              </a:rPr>
              <a:t>T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20" i="1">
                <a:latin typeface="Arial"/>
                <a:cs typeface="Arial"/>
              </a:rPr>
              <a:t>o</a:t>
            </a:r>
            <a:r>
              <a:rPr dirty="0" baseline="27777" sz="1050" spc="97" i="1">
                <a:latin typeface="Arial"/>
                <a:cs typeface="Arial"/>
              </a:rPr>
              <a:t>1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 spc="-20">
                <a:latin typeface="Arial"/>
                <a:cs typeface="Arial"/>
              </a:rPr>
              <a:t>o</a:t>
            </a:r>
            <a:r>
              <a:rPr dirty="0" sz="1000" spc="-5">
                <a:latin typeface="Arial"/>
                <a:cs typeface="Arial"/>
              </a:rPr>
              <a:t>wing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baseline="-15873" sz="1050" spc="30" i="1">
                <a:latin typeface="Arial"/>
                <a:cs typeface="Arial"/>
              </a:rPr>
              <a:t>3</a:t>
            </a:r>
            <a:r>
              <a:rPr dirty="0" baseline="-15873" sz="1050" i="1">
                <a:latin typeface="Arial"/>
                <a:cs typeface="Arial"/>
              </a:rPr>
              <a:t> </a:t>
            </a:r>
            <a:r>
              <a:rPr dirty="0" baseline="-15873" sz="1050" spc="-3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catch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</a:t>
            </a:r>
            <a:r>
              <a:rPr dirty="0" sz="1000" spc="-40">
                <a:latin typeface="Arial"/>
                <a:cs typeface="Arial"/>
              </a:rPr>
              <a:t>p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6494" y="1991230"/>
            <a:ext cx="4015104" cy="10718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95"/>
              </a:spcBef>
            </a:pP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baseline="-12345" sz="1350" spc="-7" i="1">
                <a:solidFill>
                  <a:srgbClr val="3333B2"/>
                </a:solidFill>
                <a:latin typeface="Arial"/>
                <a:cs typeface="Arial"/>
              </a:rPr>
              <a:t>2</a:t>
            </a:r>
            <a:r>
              <a:rPr dirty="0" baseline="-12345" sz="1350" spc="-7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baseline="-12345" sz="1350" spc="-97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missed</a:t>
            </a:r>
            <a:r>
              <a:rPr dirty="0" sz="1200" spc="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50" spc="3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950" spc="55">
                <a:solidFill>
                  <a:srgbClr val="3333B2"/>
                </a:solidFill>
                <a:latin typeface="Arial"/>
                <a:cs typeface="Arial"/>
              </a:rPr>
              <a:t>CC</a:t>
            </a:r>
            <a:r>
              <a:rPr dirty="0" sz="950" spc="55">
                <a:solidFill>
                  <a:srgbClr val="3333B2"/>
                </a:solidFill>
                <a:latin typeface="Arial"/>
                <a:cs typeface="Arial"/>
              </a:rPr>
              <a:t>EP</a:t>
            </a:r>
            <a:r>
              <a:rPr dirty="0" sz="950" spc="25">
                <a:solidFill>
                  <a:srgbClr val="3333B2"/>
                </a:solidFill>
                <a:latin typeface="Arial"/>
                <a:cs typeface="Arial"/>
              </a:rPr>
              <a:t>T</a:t>
            </a:r>
            <a:r>
              <a:rPr dirty="0" sz="1200" spc="50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dirty="0" sz="1200" spc="25" i="1">
                <a:solidFill>
                  <a:srgbClr val="3333B2"/>
                </a:solidFill>
                <a:latin typeface="Arial"/>
                <a:cs typeface="Arial"/>
              </a:rPr>
              <a:t>o</a:t>
            </a:r>
            <a:r>
              <a:rPr dirty="0" baseline="27777" sz="1350" spc="60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200" spc="-204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dirty="0" sz="1200" spc="50">
                <a:solidFill>
                  <a:srgbClr val="3333B2"/>
                </a:solidFill>
                <a:latin typeface="Arial"/>
                <a:cs typeface="Arial"/>
              </a:rPr>
              <a:t>)</a:t>
            </a:r>
            <a:endParaRPr sz="1200">
              <a:latin typeface="Arial"/>
              <a:cs typeface="Arial"/>
            </a:endParaRPr>
          </a:p>
          <a:p>
            <a:pPr marL="340360" indent="-168275">
              <a:lnSpc>
                <a:spcPct val="100000"/>
              </a:lnSpc>
              <a:spcBef>
                <a:spcPts val="819"/>
              </a:spcBef>
              <a:buClr>
                <a:srgbClr val="3333B2"/>
              </a:buClr>
              <a:buFont typeface="Arial"/>
              <a:buChar char="►"/>
              <a:tabLst>
                <a:tab pos="340995" algn="l"/>
              </a:tabLst>
            </a:pP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did detect crash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became </a:t>
            </a:r>
            <a:r>
              <a:rPr dirty="0" sz="1000" spc="-10">
                <a:latin typeface="Arial"/>
                <a:cs typeface="Arial"/>
              </a:rPr>
              <a:t>new </a:t>
            </a:r>
            <a:r>
              <a:rPr dirty="0" sz="1000" spc="-5">
                <a:latin typeface="Arial"/>
                <a:cs typeface="Arial"/>
              </a:rPr>
              <a:t>leader</a:t>
            </a:r>
            <a:endParaRPr sz="1000">
              <a:latin typeface="Arial"/>
              <a:cs typeface="Arial"/>
            </a:endParaRPr>
          </a:p>
          <a:p>
            <a:pPr marL="34036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40995" algn="l"/>
              </a:tabLst>
            </a:pPr>
            <a:r>
              <a:rPr dirty="0" sz="1000" spc="-5">
                <a:latin typeface="Arial"/>
                <a:cs typeface="Arial"/>
              </a:rPr>
              <a:t>If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6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</a:t>
            </a:r>
            <a:r>
              <a:rPr dirty="0" sz="1000" spc="20">
                <a:latin typeface="Arial"/>
                <a:cs typeface="Arial"/>
              </a:rPr>
              <a:t> </a:t>
            </a:r>
            <a:r>
              <a:rPr dirty="0" sz="800" spc="35">
                <a:latin typeface="Arial"/>
                <a:cs typeface="Arial"/>
              </a:rPr>
              <a:t>ACCEPT</a:t>
            </a:r>
            <a:r>
              <a:rPr dirty="0" sz="1000" spc="35">
                <a:latin typeface="Arial"/>
                <a:cs typeface="Arial"/>
              </a:rPr>
              <a:t>(</a:t>
            </a:r>
            <a:r>
              <a:rPr dirty="0" sz="1000" spc="35" i="1">
                <a:latin typeface="Arial"/>
                <a:cs typeface="Arial"/>
              </a:rPr>
              <a:t>o</a:t>
            </a:r>
            <a:r>
              <a:rPr dirty="0" baseline="27777" sz="1050" spc="52" i="1">
                <a:latin typeface="Arial"/>
                <a:cs typeface="Arial"/>
              </a:rPr>
              <a:t>1</a:t>
            </a:r>
            <a:r>
              <a:rPr dirty="0" sz="1000" spc="3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1)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3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retransmits</a:t>
            </a:r>
            <a:r>
              <a:rPr dirty="0" sz="1000" spc="20">
                <a:latin typeface="Arial"/>
                <a:cs typeface="Arial"/>
              </a:rPr>
              <a:t> </a:t>
            </a:r>
            <a:r>
              <a:rPr dirty="0" sz="800" spc="35">
                <a:latin typeface="Arial"/>
                <a:cs typeface="Arial"/>
              </a:rPr>
              <a:t>LEARN</a:t>
            </a:r>
            <a:r>
              <a:rPr dirty="0" sz="1000" spc="35">
                <a:latin typeface="Arial"/>
                <a:cs typeface="Arial"/>
              </a:rPr>
              <a:t>(</a:t>
            </a:r>
            <a:r>
              <a:rPr dirty="0" sz="1000" spc="35" i="1">
                <a:latin typeface="Arial"/>
                <a:cs typeface="Arial"/>
              </a:rPr>
              <a:t>o</a:t>
            </a:r>
            <a:r>
              <a:rPr dirty="0" baseline="27777" sz="1050" spc="52" i="1">
                <a:latin typeface="Arial"/>
                <a:cs typeface="Arial"/>
              </a:rPr>
              <a:t>1</a:t>
            </a:r>
            <a:r>
              <a:rPr dirty="0" sz="1000" spc="35">
                <a:latin typeface="Arial"/>
                <a:cs typeface="Arial"/>
              </a:rPr>
              <a:t>).</a:t>
            </a:r>
            <a:endParaRPr sz="1000">
              <a:latin typeface="Arial"/>
              <a:cs typeface="Arial"/>
            </a:endParaRPr>
          </a:p>
          <a:p>
            <a:pPr marL="340360" indent="-168275">
              <a:lnSpc>
                <a:spcPts val="12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40995" algn="l"/>
              </a:tabLst>
            </a:pPr>
            <a:r>
              <a:rPr dirty="0" sz="1000" spc="-10">
                <a:latin typeface="Arial"/>
                <a:cs typeface="Arial"/>
              </a:rPr>
              <a:t>If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70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sends</a:t>
            </a:r>
            <a:r>
              <a:rPr dirty="0" sz="1000" spc="25">
                <a:latin typeface="Arial"/>
                <a:cs typeface="Arial"/>
              </a:rPr>
              <a:t> </a:t>
            </a:r>
            <a:r>
              <a:rPr dirty="0" sz="800" spc="30">
                <a:latin typeface="Arial"/>
                <a:cs typeface="Arial"/>
              </a:rPr>
              <a:t>ACCEPT</a:t>
            </a:r>
            <a:r>
              <a:rPr dirty="0" sz="1000" spc="30">
                <a:latin typeface="Arial"/>
                <a:cs typeface="Arial"/>
              </a:rPr>
              <a:t>(</a:t>
            </a:r>
            <a:r>
              <a:rPr dirty="0" sz="1000" spc="30" i="1">
                <a:latin typeface="Arial"/>
                <a:cs typeface="Arial"/>
              </a:rPr>
              <a:t>o</a:t>
            </a:r>
            <a:r>
              <a:rPr dirty="0" baseline="27777" sz="1050" spc="44" i="1">
                <a:latin typeface="Arial"/>
                <a:cs typeface="Arial"/>
              </a:rPr>
              <a:t>2</a:t>
            </a:r>
            <a:r>
              <a:rPr dirty="0" baseline="27777" sz="1050" spc="-157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65" i="1">
                <a:latin typeface="Arial"/>
                <a:cs typeface="Arial"/>
              </a:rPr>
              <a:t> </a:t>
            </a:r>
            <a:r>
              <a:rPr dirty="0" sz="1000" spc="20">
                <a:latin typeface="Arial"/>
                <a:cs typeface="Arial"/>
              </a:rPr>
              <a:t>1)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3</a:t>
            </a:r>
            <a:r>
              <a:rPr dirty="0" baseline="-15873" sz="1050" spc="262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tells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7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apparently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missed</a:t>
            </a:r>
            <a:endParaRPr sz="1000">
              <a:latin typeface="Arial"/>
              <a:cs typeface="Arial"/>
            </a:endParaRPr>
          </a:p>
          <a:p>
            <a:pPr marL="339725">
              <a:lnSpc>
                <a:spcPts val="1200"/>
              </a:lnSpc>
            </a:pPr>
            <a:r>
              <a:rPr dirty="0" sz="800" spc="20">
                <a:latin typeface="Arial"/>
                <a:cs typeface="Arial"/>
              </a:rPr>
              <a:t>A</a:t>
            </a:r>
            <a:r>
              <a:rPr dirty="0" sz="800" spc="40">
                <a:latin typeface="Arial"/>
                <a:cs typeface="Arial"/>
              </a:rPr>
              <a:t>CC</a:t>
            </a:r>
            <a:r>
              <a:rPr dirty="0" sz="800" spc="40">
                <a:latin typeface="Arial"/>
                <a:cs typeface="Arial"/>
              </a:rPr>
              <a:t>EP</a:t>
            </a:r>
            <a:r>
              <a:rPr dirty="0" sz="800" spc="15">
                <a:latin typeface="Arial"/>
                <a:cs typeface="Arial"/>
              </a:rPr>
              <a:t>T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20" i="1">
                <a:latin typeface="Arial"/>
                <a:cs typeface="Arial"/>
              </a:rPr>
              <a:t>o</a:t>
            </a:r>
            <a:r>
              <a:rPr dirty="0" baseline="27777" sz="1050" spc="97" i="1">
                <a:latin typeface="Arial"/>
                <a:cs typeface="Arial"/>
              </a:rPr>
              <a:t>1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baseline="-15873" sz="1050" spc="97" i="1">
                <a:latin typeface="Arial"/>
                <a:cs typeface="Arial"/>
              </a:rPr>
              <a:t>1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baseline="-15873" sz="1050" spc="30" i="1">
                <a:latin typeface="Arial"/>
                <a:cs typeface="Arial"/>
              </a:rPr>
              <a:t>2</a:t>
            </a:r>
            <a:r>
              <a:rPr dirty="0" baseline="-15873" sz="1050" i="1">
                <a:latin typeface="Arial"/>
                <a:cs typeface="Arial"/>
              </a:rPr>
              <a:t> </a:t>
            </a:r>
            <a:r>
              <a:rPr dirty="0" baseline="-15873" sz="1050" spc="-3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catch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</a:t>
            </a:r>
            <a:r>
              <a:rPr dirty="0" sz="1000" spc="-40">
                <a:latin typeface="Arial"/>
                <a:cs typeface="Arial"/>
              </a:rPr>
              <a:t>p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29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1313" y="0"/>
            <a:ext cx="3655060" cy="473075"/>
          </a:xfrm>
          <a:prstGeom prst="rect">
            <a:avLst/>
          </a:prstGeom>
        </p:spPr>
        <p:txBody>
          <a:bodyPr wrap="square" lIns="0" tIns="527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1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650">
              <a:latin typeface="Arial"/>
              <a:cs typeface="Arial"/>
            </a:endParaRPr>
          </a:p>
          <a:p>
            <a:pPr marL="66675">
              <a:lnSpc>
                <a:spcPct val="100000"/>
              </a:lnSpc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Leader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r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ashes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after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sending</a:t>
            </a:r>
            <a:r>
              <a:rPr dirty="0" sz="1400" spc="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150" spc="3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150" spc="65">
                <a:solidFill>
                  <a:srgbClr val="3333B2"/>
                </a:solidFill>
                <a:latin typeface="Arial"/>
                <a:cs typeface="Arial"/>
              </a:rPr>
              <a:t>CC</a:t>
            </a:r>
            <a:r>
              <a:rPr dirty="0" sz="1150" spc="65">
                <a:solidFill>
                  <a:srgbClr val="3333B2"/>
                </a:solidFill>
                <a:latin typeface="Arial"/>
                <a:cs typeface="Arial"/>
              </a:rPr>
              <a:t>EP</a:t>
            </a:r>
            <a:r>
              <a:rPr dirty="0" sz="1150" spc="25">
                <a:solidFill>
                  <a:srgbClr val="3333B2"/>
                </a:solidFill>
                <a:latin typeface="Arial"/>
                <a:cs typeface="Arial"/>
              </a:rPr>
              <a:t>T</a:t>
            </a:r>
            <a:r>
              <a:rPr dirty="0" sz="1400" spc="75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dirty="0" sz="1400" spc="55" i="1">
                <a:solidFill>
                  <a:srgbClr val="3333B2"/>
                </a:solidFill>
                <a:latin typeface="Arial"/>
                <a:cs typeface="Arial"/>
              </a:rPr>
              <a:t>o</a:t>
            </a:r>
            <a:r>
              <a:rPr dirty="0" baseline="25252" sz="1650" spc="52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dirty="0" sz="1400" spc="5" i="1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400" spc="-229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dirty="0" sz="1400" spc="75">
                <a:solidFill>
                  <a:srgbClr val="3333B2"/>
                </a:solidFill>
                <a:latin typeface="Arial"/>
                <a:cs typeface="Arial"/>
              </a:rPr>
              <a:t>)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17728" y="850284"/>
            <a:ext cx="3968750" cy="1191895"/>
          </a:xfrm>
          <a:prstGeom prst="rect">
            <a:avLst/>
          </a:prstGeom>
        </p:spPr>
        <p:txBody>
          <a:bodyPr wrap="square" lIns="0" tIns="41910" rIns="0" bIns="0" rtlCol="0" vert="horz">
            <a:spAutoFit/>
          </a:bodyPr>
          <a:lstStyle/>
          <a:p>
            <a:pPr marL="41910">
              <a:lnSpc>
                <a:spcPct val="100000"/>
              </a:lnSpc>
              <a:spcBef>
                <a:spcPts val="330"/>
              </a:spcBef>
            </a:pP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baseline="-12345" sz="1350" spc="-7" i="1">
                <a:solidFill>
                  <a:srgbClr val="3333B2"/>
                </a:solidFill>
                <a:latin typeface="Arial"/>
                <a:cs typeface="Arial"/>
              </a:rPr>
              <a:t>3</a:t>
            </a:r>
            <a:r>
              <a:rPr dirty="0" baseline="-12345" sz="1350" spc="262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 completely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ignorant of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any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activity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by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baseline="-12345" sz="1350" spc="-7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endParaRPr baseline="-12345" sz="1350">
              <a:latin typeface="Arial"/>
              <a:cs typeface="Arial"/>
            </a:endParaRPr>
          </a:p>
          <a:p>
            <a:pPr marL="41910" marR="30480" indent="-4445">
              <a:lnSpc>
                <a:spcPct val="100000"/>
              </a:lnSpc>
              <a:spcBef>
                <a:spcPts val="190"/>
              </a:spcBef>
            </a:pPr>
            <a:r>
              <a:rPr dirty="0" sz="1000" spc="-10">
                <a:latin typeface="Arial"/>
                <a:cs typeface="Arial"/>
              </a:rPr>
              <a:t>As soon as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announces that </a:t>
            </a:r>
            <a:r>
              <a:rPr dirty="0" sz="1000" spc="20" i="1">
                <a:latin typeface="Arial"/>
                <a:cs typeface="Arial"/>
              </a:rPr>
              <a:t>o</a:t>
            </a:r>
            <a:r>
              <a:rPr dirty="0" baseline="27777" sz="1050" spc="30" i="1">
                <a:latin typeface="Arial"/>
                <a:cs typeface="Arial"/>
              </a:rPr>
              <a:t>2 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 spc="-10">
                <a:latin typeface="Arial"/>
                <a:cs typeface="Arial"/>
              </a:rPr>
              <a:t>to be accepted,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3  </a:t>
            </a:r>
            <a:r>
              <a:rPr dirty="0" sz="1000" spc="-5">
                <a:latin typeface="Arial"/>
                <a:cs typeface="Arial"/>
              </a:rPr>
              <a:t>will </a:t>
            </a:r>
            <a:r>
              <a:rPr dirty="0" sz="1000" spc="-10">
                <a:latin typeface="Arial"/>
                <a:cs typeface="Arial"/>
              </a:rPr>
              <a:t>notice that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missed an operation and can ask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6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help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recover.</a:t>
            </a:r>
            <a:endParaRPr sz="1000">
              <a:latin typeface="Arial"/>
              <a:cs typeface="Arial"/>
            </a:endParaRPr>
          </a:p>
          <a:p>
            <a:pPr marL="41910">
              <a:lnSpc>
                <a:spcPct val="100000"/>
              </a:lnSpc>
              <a:spcBef>
                <a:spcPts val="865"/>
              </a:spcBef>
            </a:pP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baseline="-12345" sz="1350" spc="-7" i="1">
                <a:solidFill>
                  <a:srgbClr val="3333B2"/>
                </a:solidFill>
                <a:latin typeface="Arial"/>
                <a:cs typeface="Arial"/>
              </a:rPr>
              <a:t>2</a:t>
            </a:r>
            <a:r>
              <a:rPr dirty="0" baseline="-12345" sz="1350" spc="-7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baseline="-12345" sz="1350" spc="-97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had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missed</a:t>
            </a:r>
            <a:r>
              <a:rPr dirty="0" sz="1200" spc="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50" spc="3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950" spc="55">
                <a:solidFill>
                  <a:srgbClr val="3333B2"/>
                </a:solidFill>
                <a:latin typeface="Arial"/>
                <a:cs typeface="Arial"/>
              </a:rPr>
              <a:t>CC</a:t>
            </a:r>
            <a:r>
              <a:rPr dirty="0" sz="950" spc="55">
                <a:solidFill>
                  <a:srgbClr val="3333B2"/>
                </a:solidFill>
                <a:latin typeface="Arial"/>
                <a:cs typeface="Arial"/>
              </a:rPr>
              <a:t>EP</a:t>
            </a:r>
            <a:r>
              <a:rPr dirty="0" sz="950" spc="25">
                <a:solidFill>
                  <a:srgbClr val="3333B2"/>
                </a:solidFill>
                <a:latin typeface="Arial"/>
                <a:cs typeface="Arial"/>
              </a:rPr>
              <a:t>T</a:t>
            </a:r>
            <a:r>
              <a:rPr dirty="0" sz="1200" spc="50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dirty="0" sz="1200" spc="25" i="1">
                <a:solidFill>
                  <a:srgbClr val="3333B2"/>
                </a:solidFill>
                <a:latin typeface="Arial"/>
                <a:cs typeface="Arial"/>
              </a:rPr>
              <a:t>o</a:t>
            </a:r>
            <a:r>
              <a:rPr dirty="0" baseline="27777" sz="1350" spc="60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200" spc="-204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dirty="0" sz="1200" spc="50">
                <a:solidFill>
                  <a:srgbClr val="3333B2"/>
                </a:solidFill>
                <a:latin typeface="Arial"/>
                <a:cs typeface="Arial"/>
              </a:rPr>
              <a:t>)</a:t>
            </a:r>
            <a:endParaRPr sz="1200">
              <a:latin typeface="Arial"/>
              <a:cs typeface="Arial"/>
            </a:endParaRPr>
          </a:p>
          <a:p>
            <a:pPr marL="41910" marR="554355" indent="-4445">
              <a:lnSpc>
                <a:spcPct val="100000"/>
              </a:lnSpc>
              <a:spcBef>
                <a:spcPts val="225"/>
              </a:spcBef>
            </a:pPr>
            <a:r>
              <a:rPr dirty="0" sz="1000" spc="-5">
                <a:latin typeface="Arial"/>
                <a:cs typeface="Arial"/>
              </a:rPr>
              <a:t>As soon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proposes 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will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stale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timestamp,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allowing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3</a:t>
            </a:r>
            <a:r>
              <a:rPr dirty="0" baseline="-15873" sz="1050" spc="26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tell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missed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25" i="1">
                <a:latin typeface="Arial"/>
                <a:cs typeface="Arial"/>
              </a:rPr>
              <a:t>o</a:t>
            </a:r>
            <a:r>
              <a:rPr dirty="0" baseline="27777" sz="1050" spc="37" i="1">
                <a:latin typeface="Arial"/>
                <a:cs typeface="Arial"/>
              </a:rPr>
              <a:t>1</a:t>
            </a:r>
            <a:r>
              <a:rPr dirty="0" sz="1000" spc="2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29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1313" y="0"/>
            <a:ext cx="3655060" cy="473075"/>
          </a:xfrm>
          <a:prstGeom prst="rect">
            <a:avLst/>
          </a:prstGeom>
        </p:spPr>
        <p:txBody>
          <a:bodyPr wrap="square" lIns="0" tIns="527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1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650">
              <a:latin typeface="Arial"/>
              <a:cs typeface="Arial"/>
            </a:endParaRPr>
          </a:p>
          <a:p>
            <a:pPr marL="66675">
              <a:lnSpc>
                <a:spcPct val="100000"/>
              </a:lnSpc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Leader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r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ashes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after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sending</a:t>
            </a:r>
            <a:r>
              <a:rPr dirty="0" sz="1400" spc="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150" spc="3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150" spc="65">
                <a:solidFill>
                  <a:srgbClr val="3333B2"/>
                </a:solidFill>
                <a:latin typeface="Arial"/>
                <a:cs typeface="Arial"/>
              </a:rPr>
              <a:t>CC</a:t>
            </a:r>
            <a:r>
              <a:rPr dirty="0" sz="1150" spc="65">
                <a:solidFill>
                  <a:srgbClr val="3333B2"/>
                </a:solidFill>
                <a:latin typeface="Arial"/>
                <a:cs typeface="Arial"/>
              </a:rPr>
              <a:t>EP</a:t>
            </a:r>
            <a:r>
              <a:rPr dirty="0" sz="1150" spc="25">
                <a:solidFill>
                  <a:srgbClr val="3333B2"/>
                </a:solidFill>
                <a:latin typeface="Arial"/>
                <a:cs typeface="Arial"/>
              </a:rPr>
              <a:t>T</a:t>
            </a:r>
            <a:r>
              <a:rPr dirty="0" sz="1400" spc="75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dirty="0" sz="1400" spc="55" i="1">
                <a:solidFill>
                  <a:srgbClr val="3333B2"/>
                </a:solidFill>
                <a:latin typeface="Arial"/>
                <a:cs typeface="Arial"/>
              </a:rPr>
              <a:t>o</a:t>
            </a:r>
            <a:r>
              <a:rPr dirty="0" baseline="25252" sz="1650" spc="52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dirty="0" sz="1400" spc="5" i="1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400" spc="-229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dirty="0" sz="1400" spc="75">
                <a:solidFill>
                  <a:srgbClr val="3333B2"/>
                </a:solidFill>
                <a:latin typeface="Arial"/>
                <a:cs typeface="Arial"/>
              </a:rPr>
              <a:t>)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17728" y="850284"/>
            <a:ext cx="3968750" cy="1760220"/>
          </a:xfrm>
          <a:prstGeom prst="rect">
            <a:avLst/>
          </a:prstGeom>
        </p:spPr>
        <p:txBody>
          <a:bodyPr wrap="square" lIns="0" tIns="41910" rIns="0" bIns="0" rtlCol="0" vert="horz">
            <a:spAutoFit/>
          </a:bodyPr>
          <a:lstStyle/>
          <a:p>
            <a:pPr marL="41910">
              <a:lnSpc>
                <a:spcPct val="100000"/>
              </a:lnSpc>
              <a:spcBef>
                <a:spcPts val="330"/>
              </a:spcBef>
            </a:pP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baseline="-12345" sz="1350" spc="-7" i="1">
                <a:solidFill>
                  <a:srgbClr val="3333B2"/>
                </a:solidFill>
                <a:latin typeface="Arial"/>
                <a:cs typeface="Arial"/>
              </a:rPr>
              <a:t>3</a:t>
            </a:r>
            <a:r>
              <a:rPr dirty="0" baseline="-12345" sz="1350" spc="262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 completely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ignorant of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any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activity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by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baseline="-12345" sz="1350" spc="-7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endParaRPr baseline="-12345" sz="1350">
              <a:latin typeface="Arial"/>
              <a:cs typeface="Arial"/>
            </a:endParaRPr>
          </a:p>
          <a:p>
            <a:pPr marL="41910" marR="30480" indent="-4445">
              <a:lnSpc>
                <a:spcPct val="100000"/>
              </a:lnSpc>
              <a:spcBef>
                <a:spcPts val="190"/>
              </a:spcBef>
            </a:pPr>
            <a:r>
              <a:rPr dirty="0" sz="1000" spc="-10">
                <a:latin typeface="Arial"/>
                <a:cs typeface="Arial"/>
              </a:rPr>
              <a:t>As soon as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announces that </a:t>
            </a:r>
            <a:r>
              <a:rPr dirty="0" sz="1000" spc="20" i="1">
                <a:latin typeface="Arial"/>
                <a:cs typeface="Arial"/>
              </a:rPr>
              <a:t>o</a:t>
            </a:r>
            <a:r>
              <a:rPr dirty="0" baseline="27777" sz="1050" spc="30" i="1">
                <a:latin typeface="Arial"/>
                <a:cs typeface="Arial"/>
              </a:rPr>
              <a:t>2 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 spc="-10">
                <a:latin typeface="Arial"/>
                <a:cs typeface="Arial"/>
              </a:rPr>
              <a:t>to be accepted,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3  </a:t>
            </a:r>
            <a:r>
              <a:rPr dirty="0" sz="1000" spc="-5">
                <a:latin typeface="Arial"/>
                <a:cs typeface="Arial"/>
              </a:rPr>
              <a:t>will </a:t>
            </a:r>
            <a:r>
              <a:rPr dirty="0" sz="1000" spc="-10">
                <a:latin typeface="Arial"/>
                <a:cs typeface="Arial"/>
              </a:rPr>
              <a:t>notice that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missed an operation and can ask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6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help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recover.</a:t>
            </a:r>
            <a:endParaRPr sz="1000">
              <a:latin typeface="Arial"/>
              <a:cs typeface="Arial"/>
            </a:endParaRPr>
          </a:p>
          <a:p>
            <a:pPr marL="41910">
              <a:lnSpc>
                <a:spcPct val="100000"/>
              </a:lnSpc>
              <a:spcBef>
                <a:spcPts val="865"/>
              </a:spcBef>
            </a:pP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baseline="-12345" sz="1350" spc="-7" i="1">
                <a:solidFill>
                  <a:srgbClr val="3333B2"/>
                </a:solidFill>
                <a:latin typeface="Arial"/>
                <a:cs typeface="Arial"/>
              </a:rPr>
              <a:t>2</a:t>
            </a:r>
            <a:r>
              <a:rPr dirty="0" baseline="-12345" sz="1350" spc="-7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baseline="-12345" sz="1350" spc="-97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had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missed</a:t>
            </a:r>
            <a:r>
              <a:rPr dirty="0" sz="1200" spc="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50" spc="3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950" spc="55">
                <a:solidFill>
                  <a:srgbClr val="3333B2"/>
                </a:solidFill>
                <a:latin typeface="Arial"/>
                <a:cs typeface="Arial"/>
              </a:rPr>
              <a:t>CC</a:t>
            </a:r>
            <a:r>
              <a:rPr dirty="0" sz="950" spc="55">
                <a:solidFill>
                  <a:srgbClr val="3333B2"/>
                </a:solidFill>
                <a:latin typeface="Arial"/>
                <a:cs typeface="Arial"/>
              </a:rPr>
              <a:t>EP</a:t>
            </a:r>
            <a:r>
              <a:rPr dirty="0" sz="950" spc="25">
                <a:solidFill>
                  <a:srgbClr val="3333B2"/>
                </a:solidFill>
                <a:latin typeface="Arial"/>
                <a:cs typeface="Arial"/>
              </a:rPr>
              <a:t>T</a:t>
            </a:r>
            <a:r>
              <a:rPr dirty="0" sz="1200" spc="50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dirty="0" sz="1200" spc="25" i="1">
                <a:solidFill>
                  <a:srgbClr val="3333B2"/>
                </a:solidFill>
                <a:latin typeface="Arial"/>
                <a:cs typeface="Arial"/>
              </a:rPr>
              <a:t>o</a:t>
            </a:r>
            <a:r>
              <a:rPr dirty="0" baseline="27777" sz="1350" spc="60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200" spc="-204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dirty="0" sz="1200" spc="50">
                <a:solidFill>
                  <a:srgbClr val="3333B2"/>
                </a:solidFill>
                <a:latin typeface="Arial"/>
                <a:cs typeface="Arial"/>
              </a:rPr>
              <a:t>)</a:t>
            </a:r>
            <a:endParaRPr sz="1200">
              <a:latin typeface="Arial"/>
              <a:cs typeface="Arial"/>
            </a:endParaRPr>
          </a:p>
          <a:p>
            <a:pPr marL="41910" marR="554355" indent="-4445">
              <a:lnSpc>
                <a:spcPct val="100000"/>
              </a:lnSpc>
              <a:spcBef>
                <a:spcPts val="225"/>
              </a:spcBef>
            </a:pPr>
            <a:r>
              <a:rPr dirty="0" sz="1000" spc="-5">
                <a:latin typeface="Arial"/>
                <a:cs typeface="Arial"/>
              </a:rPr>
              <a:t>As soon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proposes 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will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stale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timestamp,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allowing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3</a:t>
            </a:r>
            <a:r>
              <a:rPr dirty="0" baseline="-15873" sz="1050" spc="26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tell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missed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25" i="1">
                <a:latin typeface="Arial"/>
                <a:cs typeface="Arial"/>
              </a:rPr>
              <a:t>o</a:t>
            </a:r>
            <a:r>
              <a:rPr dirty="0" baseline="27777" sz="1050" spc="37" i="1">
                <a:latin typeface="Arial"/>
                <a:cs typeface="Arial"/>
              </a:rPr>
              <a:t>1</a:t>
            </a:r>
            <a:r>
              <a:rPr dirty="0" sz="1000" spc="2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41910">
              <a:lnSpc>
                <a:spcPts val="1410"/>
              </a:lnSpc>
              <a:spcBef>
                <a:spcPts val="68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41910" marR="236220">
              <a:lnSpc>
                <a:spcPts val="1200"/>
              </a:lnSpc>
              <a:spcBef>
                <a:spcPts val="15"/>
              </a:spcBef>
            </a:pPr>
            <a:r>
              <a:rPr dirty="0" sz="1000" spc="-15">
                <a:latin typeface="Arial"/>
                <a:cs typeface="Arial"/>
              </a:rPr>
              <a:t>Paxos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(with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behaves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correctly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single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crashes,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regardless when that crash took place.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837689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crash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detections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529782" y="1682252"/>
            <a:ext cx="3709670" cy="342900"/>
            <a:chOff x="529782" y="1682252"/>
            <a:chExt cx="3709670" cy="342900"/>
          </a:xfrm>
        </p:grpSpPr>
        <p:sp>
          <p:nvSpPr>
            <p:cNvPr id="6" name="object 6"/>
            <p:cNvSpPr/>
            <p:nvPr/>
          </p:nvSpPr>
          <p:spPr>
            <a:xfrm>
              <a:off x="534227" y="2002899"/>
              <a:ext cx="3677920" cy="0"/>
            </a:xfrm>
            <a:custGeom>
              <a:avLst/>
              <a:gdLst/>
              <a:ahLst/>
              <a:cxnLst/>
              <a:rect l="l" t="t" r="r" b="b"/>
              <a:pathLst>
                <a:path w="3677920" h="0">
                  <a:moveTo>
                    <a:pt x="0" y="0"/>
                  </a:moveTo>
                  <a:lnTo>
                    <a:pt x="3677860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195705" y="198105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34227" y="1704096"/>
              <a:ext cx="3677920" cy="0"/>
            </a:xfrm>
            <a:custGeom>
              <a:avLst/>
              <a:gdLst/>
              <a:ahLst/>
              <a:cxnLst/>
              <a:rect l="l" t="t" r="r" b="b"/>
              <a:pathLst>
                <a:path w="3677920" h="0">
                  <a:moveTo>
                    <a:pt x="0" y="0"/>
                  </a:moveTo>
                  <a:lnTo>
                    <a:pt x="2495010" y="0"/>
                  </a:lnTo>
                </a:path>
                <a:path w="3677920" h="0">
                  <a:moveTo>
                    <a:pt x="2584652" y="0"/>
                  </a:moveTo>
                  <a:lnTo>
                    <a:pt x="3092617" y="0"/>
                  </a:lnTo>
                </a:path>
                <a:path w="3677920" h="0">
                  <a:moveTo>
                    <a:pt x="3182259" y="0"/>
                  </a:moveTo>
                  <a:lnTo>
                    <a:pt x="3677860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195705" y="168225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365629" y="1620741"/>
            <a:ext cx="1663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3</a:t>
            </a:r>
            <a:endParaRPr baseline="-15151" sz="825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34227" y="1405292"/>
            <a:ext cx="1494155" cy="0"/>
          </a:xfrm>
          <a:custGeom>
            <a:avLst/>
            <a:gdLst/>
            <a:ahLst/>
            <a:cxnLst/>
            <a:rect l="l" t="t" r="r" b="b"/>
            <a:pathLst>
              <a:path w="1494155" h="0">
                <a:moveTo>
                  <a:pt x="0" y="0"/>
                </a:moveTo>
                <a:lnTo>
                  <a:pt x="1494018" y="0"/>
                </a:lnTo>
              </a:path>
            </a:pathLst>
          </a:custGeom>
          <a:ln w="840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365629" y="1322315"/>
            <a:ext cx="1663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2</a:t>
            </a:r>
            <a:endParaRPr baseline="-15151" sz="825">
              <a:latin typeface="Times New Roman"/>
              <a:cs typeface="Times New Roman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2028197" y="1359035"/>
            <a:ext cx="2211705" cy="92710"/>
            <a:chOff x="2028197" y="1359035"/>
            <a:chExt cx="2211705" cy="92710"/>
          </a:xfrm>
        </p:grpSpPr>
        <p:sp>
          <p:nvSpPr>
            <p:cNvPr id="14" name="object 14"/>
            <p:cNvSpPr/>
            <p:nvPr/>
          </p:nvSpPr>
          <p:spPr>
            <a:xfrm>
              <a:off x="2037697" y="1405292"/>
              <a:ext cx="2168525" cy="0"/>
            </a:xfrm>
            <a:custGeom>
              <a:avLst/>
              <a:gdLst/>
              <a:ahLst/>
              <a:cxnLst/>
              <a:rect l="l" t="t" r="r" b="b"/>
              <a:pathLst>
                <a:path w="2168525" h="0">
                  <a:moveTo>
                    <a:pt x="0" y="0"/>
                  </a:moveTo>
                  <a:lnTo>
                    <a:pt x="2168088" y="0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034547" y="1365385"/>
              <a:ext cx="0" cy="80010"/>
            </a:xfrm>
            <a:custGeom>
              <a:avLst/>
              <a:gdLst/>
              <a:ahLst/>
              <a:cxnLst/>
              <a:rect l="l" t="t" r="r" b="b"/>
              <a:pathLst>
                <a:path w="0" h="80009">
                  <a:moveTo>
                    <a:pt x="0" y="0"/>
                  </a:moveTo>
                  <a:lnTo>
                    <a:pt x="0" y="79812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4185622" y="1378407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20163" y="26884"/>
                  </a:lnTo>
                  <a:lnTo>
                    <a:pt x="0" y="53768"/>
                  </a:lnTo>
                  <a:lnTo>
                    <a:pt x="53768" y="26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1933799" y="1415836"/>
            <a:ext cx="189230" cy="889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400" spc="5">
                <a:latin typeface="Arial"/>
                <a:cs typeface="Arial"/>
              </a:rPr>
              <a:t>Leader</a:t>
            </a:r>
            <a:endParaRPr sz="400"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530026" y="1060232"/>
            <a:ext cx="3709670" cy="347345"/>
            <a:chOff x="530026" y="1060232"/>
            <a:chExt cx="3709670" cy="347345"/>
          </a:xfrm>
        </p:grpSpPr>
        <p:sp>
          <p:nvSpPr>
            <p:cNvPr id="19" name="object 19"/>
            <p:cNvSpPr/>
            <p:nvPr/>
          </p:nvSpPr>
          <p:spPr>
            <a:xfrm>
              <a:off x="1729442" y="1106488"/>
              <a:ext cx="299085" cy="299085"/>
            </a:xfrm>
            <a:custGeom>
              <a:avLst/>
              <a:gdLst/>
              <a:ahLst/>
              <a:cxnLst/>
              <a:rect l="l" t="t" r="r" b="b"/>
              <a:pathLst>
                <a:path w="299085" h="299084">
                  <a:moveTo>
                    <a:pt x="0" y="0"/>
                  </a:moveTo>
                  <a:lnTo>
                    <a:pt x="298803" y="298803"/>
                  </a:lnTo>
                </a:path>
              </a:pathLst>
            </a:custGeom>
            <a:ln w="4200">
              <a:solidFill>
                <a:srgbClr val="999999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530026" y="1102287"/>
              <a:ext cx="8890" cy="8890"/>
            </a:xfrm>
            <a:custGeom>
              <a:avLst/>
              <a:gdLst/>
              <a:ahLst/>
              <a:cxnLst/>
              <a:rect l="l" t="t" r="r" b="b"/>
              <a:pathLst>
                <a:path w="8890" h="8890">
                  <a:moveTo>
                    <a:pt x="0" y="4200"/>
                  </a:moveTo>
                  <a:lnTo>
                    <a:pt x="1230" y="1230"/>
                  </a:lnTo>
                  <a:lnTo>
                    <a:pt x="4200" y="0"/>
                  </a:lnTo>
                  <a:lnTo>
                    <a:pt x="7170" y="1230"/>
                  </a:lnTo>
                  <a:lnTo>
                    <a:pt x="8401" y="4200"/>
                  </a:lnTo>
                  <a:lnTo>
                    <a:pt x="7170" y="7170"/>
                  </a:lnTo>
                  <a:lnTo>
                    <a:pt x="4200" y="8401"/>
                  </a:lnTo>
                  <a:lnTo>
                    <a:pt x="1230" y="7170"/>
                  </a:lnTo>
                  <a:lnTo>
                    <a:pt x="0" y="42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543678" y="1106488"/>
              <a:ext cx="3662679" cy="0"/>
            </a:xfrm>
            <a:custGeom>
              <a:avLst/>
              <a:gdLst/>
              <a:ahLst/>
              <a:cxnLst/>
              <a:rect l="l" t="t" r="r" b="b"/>
              <a:pathLst>
                <a:path w="3662679" h="0">
                  <a:moveTo>
                    <a:pt x="0" y="0"/>
                  </a:moveTo>
                  <a:lnTo>
                    <a:pt x="2634961" y="0"/>
                  </a:lnTo>
                </a:path>
                <a:path w="3662679" h="0">
                  <a:moveTo>
                    <a:pt x="2724602" y="0"/>
                  </a:moveTo>
                  <a:lnTo>
                    <a:pt x="3662107" y="0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540528" y="1066582"/>
              <a:ext cx="0" cy="80010"/>
            </a:xfrm>
            <a:custGeom>
              <a:avLst/>
              <a:gdLst/>
              <a:ahLst/>
              <a:cxnLst/>
              <a:rect l="l" t="t" r="r" b="b"/>
              <a:pathLst>
                <a:path w="0" h="80009">
                  <a:moveTo>
                    <a:pt x="0" y="0"/>
                  </a:moveTo>
                  <a:lnTo>
                    <a:pt x="0" y="79812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4185623" y="1079604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20163" y="26884"/>
                  </a:lnTo>
                  <a:lnTo>
                    <a:pt x="0" y="53768"/>
                  </a:lnTo>
                  <a:lnTo>
                    <a:pt x="53768" y="26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/>
          <p:nvPr/>
        </p:nvSpPr>
        <p:spPr>
          <a:xfrm>
            <a:off x="439803" y="1117030"/>
            <a:ext cx="189230" cy="889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400" spc="5">
                <a:latin typeface="Arial"/>
                <a:cs typeface="Arial"/>
              </a:rPr>
              <a:t>Leader</a:t>
            </a:r>
            <a:endParaRPr sz="400">
              <a:latin typeface="Arial"/>
              <a:cs typeface="Arial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529782" y="785841"/>
            <a:ext cx="3709670" cy="1219835"/>
            <a:chOff x="529782" y="785841"/>
            <a:chExt cx="3709670" cy="1219835"/>
          </a:xfrm>
        </p:grpSpPr>
        <p:sp>
          <p:nvSpPr>
            <p:cNvPr id="26" name="object 26"/>
            <p:cNvSpPr/>
            <p:nvPr/>
          </p:nvSpPr>
          <p:spPr>
            <a:xfrm>
              <a:off x="534227" y="807684"/>
              <a:ext cx="3677920" cy="0"/>
            </a:xfrm>
            <a:custGeom>
              <a:avLst/>
              <a:gdLst/>
              <a:ahLst/>
              <a:cxnLst/>
              <a:rect l="l" t="t" r="r" b="b"/>
              <a:pathLst>
                <a:path w="3677920" h="0">
                  <a:moveTo>
                    <a:pt x="0" y="0"/>
                  </a:moveTo>
                  <a:lnTo>
                    <a:pt x="3677860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4195705" y="78584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773271" y="807684"/>
              <a:ext cx="284480" cy="284480"/>
            </a:xfrm>
            <a:custGeom>
              <a:avLst/>
              <a:gdLst/>
              <a:ahLst/>
              <a:cxnLst/>
              <a:rect l="l" t="t" r="r" b="b"/>
              <a:pathLst>
                <a:path w="284480" h="284480">
                  <a:moveTo>
                    <a:pt x="0" y="0"/>
                  </a:moveTo>
                  <a:lnTo>
                    <a:pt x="4436" y="4436"/>
                  </a:lnTo>
                  <a:lnTo>
                    <a:pt x="35493" y="35494"/>
                  </a:lnTo>
                  <a:lnTo>
                    <a:pt x="119792" y="119792"/>
                  </a:lnTo>
                  <a:lnTo>
                    <a:pt x="283951" y="283952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036430" y="1070844"/>
              <a:ext cx="36195" cy="36195"/>
            </a:xfrm>
            <a:custGeom>
              <a:avLst/>
              <a:gdLst/>
              <a:ahLst/>
              <a:cxnLst/>
              <a:rect l="l" t="t" r="r" b="b"/>
              <a:pathLst>
                <a:path w="36194" h="36194">
                  <a:moveTo>
                    <a:pt x="23762" y="0"/>
                  </a:moveTo>
                  <a:lnTo>
                    <a:pt x="20792" y="20792"/>
                  </a:lnTo>
                  <a:lnTo>
                    <a:pt x="0" y="23762"/>
                  </a:lnTo>
                  <a:lnTo>
                    <a:pt x="35643" y="35643"/>
                  </a:lnTo>
                  <a:lnTo>
                    <a:pt x="2376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773271" y="807684"/>
              <a:ext cx="260350" cy="578485"/>
            </a:xfrm>
            <a:custGeom>
              <a:avLst/>
              <a:gdLst/>
              <a:ahLst/>
              <a:cxnLst/>
              <a:rect l="l" t="t" r="r" b="b"/>
              <a:pathLst>
                <a:path w="260350" h="578485">
                  <a:moveTo>
                    <a:pt x="0" y="0"/>
                  </a:moveTo>
                  <a:lnTo>
                    <a:pt x="4066" y="9037"/>
                  </a:lnTo>
                  <a:lnTo>
                    <a:pt x="32533" y="72297"/>
                  </a:lnTo>
                  <a:lnTo>
                    <a:pt x="109801" y="244005"/>
                  </a:lnTo>
                  <a:lnTo>
                    <a:pt x="260270" y="578382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012971" y="1367612"/>
              <a:ext cx="31115" cy="38100"/>
            </a:xfrm>
            <a:custGeom>
              <a:avLst/>
              <a:gdLst/>
              <a:ahLst/>
              <a:cxnLst/>
              <a:rect l="l" t="t" r="r" b="b"/>
              <a:pathLst>
                <a:path w="31115" h="38100">
                  <a:moveTo>
                    <a:pt x="30758" y="0"/>
                  </a:moveTo>
                  <a:lnTo>
                    <a:pt x="20569" y="18455"/>
                  </a:lnTo>
                  <a:lnTo>
                    <a:pt x="0" y="13841"/>
                  </a:lnTo>
                  <a:lnTo>
                    <a:pt x="29220" y="37679"/>
                  </a:lnTo>
                  <a:lnTo>
                    <a:pt x="3075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773271" y="807684"/>
              <a:ext cx="175260" cy="876300"/>
            </a:xfrm>
            <a:custGeom>
              <a:avLst/>
              <a:gdLst/>
              <a:ahLst/>
              <a:cxnLst/>
              <a:rect l="l" t="t" r="r" b="b"/>
              <a:pathLst>
                <a:path w="175259" h="876300">
                  <a:moveTo>
                    <a:pt x="0" y="0"/>
                  </a:moveTo>
                  <a:lnTo>
                    <a:pt x="2736" y="13684"/>
                  </a:lnTo>
                  <a:lnTo>
                    <a:pt x="21894" y="109472"/>
                  </a:lnTo>
                  <a:lnTo>
                    <a:pt x="73894" y="369468"/>
                  </a:lnTo>
                  <a:lnTo>
                    <a:pt x="175157" y="875777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929445" y="1667780"/>
              <a:ext cx="33020" cy="36830"/>
            </a:xfrm>
            <a:custGeom>
              <a:avLst/>
              <a:gdLst/>
              <a:ahLst/>
              <a:cxnLst/>
              <a:rect l="l" t="t" r="r" b="b"/>
              <a:pathLst>
                <a:path w="33019" h="36830">
                  <a:moveTo>
                    <a:pt x="33014" y="0"/>
                  </a:moveTo>
                  <a:lnTo>
                    <a:pt x="18982" y="15681"/>
                  </a:lnTo>
                  <a:lnTo>
                    <a:pt x="0" y="6602"/>
                  </a:lnTo>
                  <a:lnTo>
                    <a:pt x="23109" y="36315"/>
                  </a:lnTo>
                  <a:lnTo>
                    <a:pt x="3301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653747" y="1127407"/>
              <a:ext cx="87630" cy="875665"/>
            </a:xfrm>
            <a:custGeom>
              <a:avLst/>
              <a:gdLst/>
              <a:ahLst/>
              <a:cxnLst/>
              <a:rect l="l" t="t" r="r" b="b"/>
              <a:pathLst>
                <a:path w="87629" h="875664">
                  <a:moveTo>
                    <a:pt x="0" y="875492"/>
                  </a:moveTo>
                  <a:lnTo>
                    <a:pt x="1367" y="861813"/>
                  </a:lnTo>
                  <a:lnTo>
                    <a:pt x="10943" y="766056"/>
                  </a:lnTo>
                  <a:lnTo>
                    <a:pt x="36935" y="506144"/>
                  </a:lnTo>
                  <a:lnTo>
                    <a:pt x="8755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723307" y="1106488"/>
              <a:ext cx="33655" cy="35560"/>
            </a:xfrm>
            <a:custGeom>
              <a:avLst/>
              <a:gdLst/>
              <a:ahLst/>
              <a:cxnLst/>
              <a:rect l="l" t="t" r="r" b="b"/>
              <a:pathLst>
                <a:path w="33654" h="35559">
                  <a:moveTo>
                    <a:pt x="0" y="31796"/>
                  </a:moveTo>
                  <a:lnTo>
                    <a:pt x="17989" y="20918"/>
                  </a:lnTo>
                  <a:lnTo>
                    <a:pt x="33469" y="35142"/>
                  </a:lnTo>
                  <a:lnTo>
                    <a:pt x="20081" y="0"/>
                  </a:lnTo>
                  <a:lnTo>
                    <a:pt x="0" y="3179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653747" y="1425464"/>
              <a:ext cx="173355" cy="577850"/>
            </a:xfrm>
            <a:custGeom>
              <a:avLst/>
              <a:gdLst/>
              <a:ahLst/>
              <a:cxnLst/>
              <a:rect l="l" t="t" r="r" b="b"/>
              <a:pathLst>
                <a:path w="173355" h="577850">
                  <a:moveTo>
                    <a:pt x="0" y="577435"/>
                  </a:moveTo>
                  <a:lnTo>
                    <a:pt x="2706" y="568413"/>
                  </a:lnTo>
                  <a:lnTo>
                    <a:pt x="21654" y="505256"/>
                  </a:lnTo>
                  <a:lnTo>
                    <a:pt x="73082" y="333829"/>
                  </a:lnTo>
                  <a:lnTo>
                    <a:pt x="173233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807211" y="1405292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4" h="37465">
                  <a:moveTo>
                    <a:pt x="0" y="27434"/>
                  </a:moveTo>
                  <a:lnTo>
                    <a:pt x="19768" y="20171"/>
                  </a:lnTo>
                  <a:lnTo>
                    <a:pt x="32274" y="37115"/>
                  </a:lnTo>
                  <a:lnTo>
                    <a:pt x="25819" y="0"/>
                  </a:lnTo>
                  <a:lnTo>
                    <a:pt x="0" y="274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653747" y="1717564"/>
              <a:ext cx="342900" cy="285750"/>
            </a:xfrm>
            <a:custGeom>
              <a:avLst/>
              <a:gdLst/>
              <a:ahLst/>
              <a:cxnLst/>
              <a:rect l="l" t="t" r="r" b="b"/>
              <a:pathLst>
                <a:path w="342900" h="285750">
                  <a:moveTo>
                    <a:pt x="0" y="285335"/>
                  </a:moveTo>
                  <a:lnTo>
                    <a:pt x="5350" y="280876"/>
                  </a:lnTo>
                  <a:lnTo>
                    <a:pt x="42800" y="249668"/>
                  </a:lnTo>
                  <a:lnTo>
                    <a:pt x="144450" y="164959"/>
                  </a:lnTo>
                  <a:lnTo>
                    <a:pt x="342401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975676" y="1704096"/>
              <a:ext cx="36830" cy="34925"/>
            </a:xfrm>
            <a:custGeom>
              <a:avLst/>
              <a:gdLst/>
              <a:ahLst/>
              <a:cxnLst/>
              <a:rect l="l" t="t" r="r" b="b"/>
              <a:pathLst>
                <a:path w="36830" h="34925">
                  <a:moveTo>
                    <a:pt x="0" y="8620"/>
                  </a:moveTo>
                  <a:lnTo>
                    <a:pt x="20471" y="13468"/>
                  </a:lnTo>
                  <a:lnTo>
                    <a:pt x="21549" y="34479"/>
                  </a:lnTo>
                  <a:lnTo>
                    <a:pt x="36633" y="0"/>
                  </a:lnTo>
                  <a:lnTo>
                    <a:pt x="0" y="862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/>
          <p:cNvSpPr txBox="1"/>
          <p:nvPr/>
        </p:nvSpPr>
        <p:spPr>
          <a:xfrm>
            <a:off x="356564" y="1919916"/>
            <a:ext cx="418465" cy="2336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819"/>
              </a:lnSpc>
              <a:spcBef>
                <a:spcPts val="95"/>
              </a:spcBef>
            </a:pPr>
            <a:r>
              <a:rPr dirty="0" sz="750" i="1">
                <a:latin typeface="Times New Roman"/>
                <a:cs typeface="Times New Roman"/>
              </a:rPr>
              <a:t>C</a:t>
            </a:r>
            <a:r>
              <a:rPr dirty="0" baseline="-15151" sz="825">
                <a:latin typeface="Times New Roman"/>
                <a:cs typeface="Times New Roman"/>
              </a:rPr>
              <a:t>2</a:t>
            </a:r>
            <a:endParaRPr baseline="-15151" sz="825">
              <a:latin typeface="Times New Roman"/>
              <a:cs typeface="Times New Roman"/>
            </a:endParaRPr>
          </a:p>
          <a:p>
            <a:pPr marL="213995">
              <a:lnSpc>
                <a:spcPts val="819"/>
              </a:lnSpc>
            </a:pPr>
            <a:r>
              <a:rPr dirty="0" sz="750" spc="-15" i="1">
                <a:latin typeface="メイリオ"/>
                <a:cs typeface="メイリオ"/>
              </a:rPr>
              <a:t>(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2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1279013" y="1104266"/>
            <a:ext cx="2409825" cy="301625"/>
            <a:chOff x="1279013" y="1104266"/>
            <a:chExt cx="2409825" cy="301625"/>
          </a:xfrm>
        </p:grpSpPr>
        <p:sp>
          <p:nvSpPr>
            <p:cNvPr id="42" name="object 42"/>
            <p:cNvSpPr/>
            <p:nvPr/>
          </p:nvSpPr>
          <p:spPr>
            <a:xfrm>
              <a:off x="1281236" y="1106488"/>
              <a:ext cx="2390775" cy="278130"/>
            </a:xfrm>
            <a:custGeom>
              <a:avLst/>
              <a:gdLst/>
              <a:ahLst/>
              <a:cxnLst/>
              <a:rect l="l" t="t" r="r" b="b"/>
              <a:pathLst>
                <a:path w="2390775" h="278130">
                  <a:moveTo>
                    <a:pt x="0" y="0"/>
                  </a:moveTo>
                  <a:lnTo>
                    <a:pt x="17912" y="41099"/>
                  </a:lnTo>
                  <a:lnTo>
                    <a:pt x="48593" y="63805"/>
                  </a:lnTo>
                  <a:lnTo>
                    <a:pt x="92961" y="83078"/>
                  </a:lnTo>
                  <a:lnTo>
                    <a:pt x="149900" y="99191"/>
                  </a:lnTo>
                  <a:lnTo>
                    <a:pt x="218291" y="112418"/>
                  </a:lnTo>
                  <a:lnTo>
                    <a:pt x="256432" y="118035"/>
                  </a:lnTo>
                  <a:lnTo>
                    <a:pt x="297018" y="123035"/>
                  </a:lnTo>
                  <a:lnTo>
                    <a:pt x="339908" y="127449"/>
                  </a:lnTo>
                  <a:lnTo>
                    <a:pt x="384963" y="131315"/>
                  </a:lnTo>
                  <a:lnTo>
                    <a:pt x="432043" y="134664"/>
                  </a:lnTo>
                  <a:lnTo>
                    <a:pt x="481009" y="137533"/>
                  </a:lnTo>
                  <a:lnTo>
                    <a:pt x="531721" y="139954"/>
                  </a:lnTo>
                  <a:lnTo>
                    <a:pt x="584039" y="141963"/>
                  </a:lnTo>
                  <a:lnTo>
                    <a:pt x="637823" y="143594"/>
                  </a:lnTo>
                  <a:lnTo>
                    <a:pt x="692934" y="144880"/>
                  </a:lnTo>
                  <a:lnTo>
                    <a:pt x="749233" y="145857"/>
                  </a:lnTo>
                  <a:lnTo>
                    <a:pt x="806579" y="146559"/>
                  </a:lnTo>
                  <a:lnTo>
                    <a:pt x="864832" y="147019"/>
                  </a:lnTo>
                  <a:lnTo>
                    <a:pt x="923854" y="147273"/>
                  </a:lnTo>
                  <a:lnTo>
                    <a:pt x="983505" y="147354"/>
                  </a:lnTo>
                  <a:lnTo>
                    <a:pt x="1043644" y="147298"/>
                  </a:lnTo>
                  <a:lnTo>
                    <a:pt x="1104133" y="147137"/>
                  </a:lnTo>
                  <a:lnTo>
                    <a:pt x="1164831" y="146907"/>
                  </a:lnTo>
                  <a:lnTo>
                    <a:pt x="1225598" y="146641"/>
                  </a:lnTo>
                  <a:lnTo>
                    <a:pt x="1286296" y="146374"/>
                  </a:lnTo>
                  <a:lnTo>
                    <a:pt x="1346785" y="146141"/>
                  </a:lnTo>
                  <a:lnTo>
                    <a:pt x="1406924" y="145976"/>
                  </a:lnTo>
                  <a:lnTo>
                    <a:pt x="1466575" y="145912"/>
                  </a:lnTo>
                  <a:lnTo>
                    <a:pt x="1525597" y="145985"/>
                  </a:lnTo>
                  <a:lnTo>
                    <a:pt x="1583850" y="146228"/>
                  </a:lnTo>
                  <a:lnTo>
                    <a:pt x="1641196" y="146676"/>
                  </a:lnTo>
                  <a:lnTo>
                    <a:pt x="1697495" y="147364"/>
                  </a:lnTo>
                  <a:lnTo>
                    <a:pt x="1752606" y="148325"/>
                  </a:lnTo>
                  <a:lnTo>
                    <a:pt x="1806390" y="149593"/>
                  </a:lnTo>
                  <a:lnTo>
                    <a:pt x="1858708" y="151204"/>
                  </a:lnTo>
                  <a:lnTo>
                    <a:pt x="1909420" y="153191"/>
                  </a:lnTo>
                  <a:lnTo>
                    <a:pt x="1958385" y="155589"/>
                  </a:lnTo>
                  <a:lnTo>
                    <a:pt x="2005466" y="158432"/>
                  </a:lnTo>
                  <a:lnTo>
                    <a:pt x="2050521" y="161754"/>
                  </a:lnTo>
                  <a:lnTo>
                    <a:pt x="2093411" y="165590"/>
                  </a:lnTo>
                  <a:lnTo>
                    <a:pt x="2133996" y="169973"/>
                  </a:lnTo>
                  <a:lnTo>
                    <a:pt x="2172138" y="174939"/>
                  </a:lnTo>
                  <a:lnTo>
                    <a:pt x="2240529" y="186754"/>
                  </a:lnTo>
                  <a:lnTo>
                    <a:pt x="2297468" y="201311"/>
                  </a:lnTo>
                  <a:lnTo>
                    <a:pt x="2341836" y="218881"/>
                  </a:lnTo>
                  <a:lnTo>
                    <a:pt x="2382375" y="251491"/>
                  </a:lnTo>
                  <a:lnTo>
                    <a:pt x="2388393" y="264166"/>
                  </a:lnTo>
                  <a:lnTo>
                    <a:pt x="2390429" y="27780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3654864" y="1371687"/>
              <a:ext cx="33655" cy="33655"/>
            </a:xfrm>
            <a:custGeom>
              <a:avLst/>
              <a:gdLst/>
              <a:ahLst/>
              <a:cxnLst/>
              <a:rect l="l" t="t" r="r" b="b"/>
              <a:pathLst>
                <a:path w="33654" h="33655">
                  <a:moveTo>
                    <a:pt x="33604" y="0"/>
                  </a:moveTo>
                  <a:lnTo>
                    <a:pt x="16802" y="12601"/>
                  </a:lnTo>
                  <a:lnTo>
                    <a:pt x="0" y="0"/>
                  </a:lnTo>
                  <a:lnTo>
                    <a:pt x="16802" y="33605"/>
                  </a:lnTo>
                  <a:lnTo>
                    <a:pt x="336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/>
          <p:cNvSpPr txBox="1"/>
          <p:nvPr/>
        </p:nvSpPr>
        <p:spPr>
          <a:xfrm>
            <a:off x="318464" y="638820"/>
            <a:ext cx="1259205" cy="52324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71475">
              <a:lnSpc>
                <a:spcPts val="770"/>
              </a:lnSpc>
              <a:spcBef>
                <a:spcPts val="125"/>
              </a:spcBef>
            </a:pPr>
            <a:r>
              <a:rPr dirty="0" sz="750" spc="-15" i="1">
                <a:latin typeface="メイリオ"/>
                <a:cs typeface="メイリオ"/>
              </a:rPr>
              <a:t>(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1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  <a:p>
            <a:pPr marL="76200">
              <a:lnSpc>
                <a:spcPts val="770"/>
              </a:lnSpc>
            </a:pPr>
            <a:r>
              <a:rPr dirty="0" sz="750" i="1">
                <a:latin typeface="Times New Roman"/>
                <a:cs typeface="Times New Roman"/>
              </a:rPr>
              <a:t>C</a:t>
            </a:r>
            <a:r>
              <a:rPr dirty="0" baseline="-15151" sz="825">
                <a:latin typeface="Times New Roman"/>
                <a:cs typeface="Times New Roman"/>
              </a:rPr>
              <a:t>1</a:t>
            </a:r>
            <a:endParaRPr baseline="-15151" sz="825">
              <a:latin typeface="Times New Roman"/>
              <a:cs typeface="Times New Roman"/>
            </a:endParaRPr>
          </a:p>
          <a:p>
            <a:pPr marL="729615">
              <a:lnSpc>
                <a:spcPts val="770"/>
              </a:lnSpc>
              <a:spcBef>
                <a:spcPts val="810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10">
                <a:latin typeface="Times New Roman"/>
                <a:cs typeface="Times New Roman"/>
              </a:rPr>
              <a:t>A</a:t>
            </a:r>
            <a:r>
              <a:rPr dirty="0" sz="750" spc="80">
                <a:latin typeface="Times New Roman"/>
                <a:cs typeface="Times New Roman"/>
              </a:rPr>
              <a:t>c</a:t>
            </a:r>
            <a:r>
              <a:rPr dirty="0" sz="750" spc="75">
                <a:latin typeface="Times New Roman"/>
                <a:cs typeface="Times New Roman"/>
              </a:rPr>
              <a:t>c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75">
                <a:latin typeface="Times New Roman"/>
                <a:cs typeface="Times New Roman"/>
              </a:rPr>
              <a:t>1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65">
                <a:latin typeface="Times New Roman"/>
                <a:cs typeface="Times New Roman"/>
              </a:rPr>
              <a:t> </a:t>
            </a:r>
            <a:r>
              <a:rPr dirty="0" sz="750">
                <a:latin typeface="Times New Roman"/>
                <a:cs typeface="Times New Roman"/>
              </a:rPr>
              <a:t>1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  <a:p>
            <a:pPr marL="85090">
              <a:lnSpc>
                <a:spcPts val="770"/>
              </a:lnSpc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1</a:t>
            </a:r>
            <a:endParaRPr baseline="-15151" sz="825">
              <a:latin typeface="Times New Roman"/>
              <a:cs typeface="Times New Roman"/>
            </a:endParaRPr>
          </a:p>
        </p:txBody>
      </p:sp>
      <p:grpSp>
        <p:nvGrpSpPr>
          <p:cNvPr id="45" name="object 45"/>
          <p:cNvGrpSpPr/>
          <p:nvPr/>
        </p:nvGrpSpPr>
        <p:grpSpPr>
          <a:xfrm>
            <a:off x="1279013" y="1104266"/>
            <a:ext cx="2260600" cy="600075"/>
            <a:chOff x="1279013" y="1104266"/>
            <a:chExt cx="2260600" cy="600075"/>
          </a:xfrm>
        </p:grpSpPr>
        <p:sp>
          <p:nvSpPr>
            <p:cNvPr id="46" name="object 46"/>
            <p:cNvSpPr/>
            <p:nvPr/>
          </p:nvSpPr>
          <p:spPr>
            <a:xfrm>
              <a:off x="1281236" y="1106488"/>
              <a:ext cx="2241550" cy="577215"/>
            </a:xfrm>
            <a:custGeom>
              <a:avLst/>
              <a:gdLst/>
              <a:ahLst/>
              <a:cxnLst/>
              <a:rect l="l" t="t" r="r" b="b"/>
              <a:pathLst>
                <a:path w="2241550" h="577214">
                  <a:moveTo>
                    <a:pt x="0" y="0"/>
                  </a:moveTo>
                  <a:lnTo>
                    <a:pt x="4954" y="70034"/>
                  </a:lnTo>
                  <a:lnTo>
                    <a:pt x="19448" y="133016"/>
                  </a:lnTo>
                  <a:lnTo>
                    <a:pt x="42929" y="189291"/>
                  </a:lnTo>
                  <a:lnTo>
                    <a:pt x="74843" y="239207"/>
                  </a:lnTo>
                  <a:lnTo>
                    <a:pt x="114638" y="283113"/>
                  </a:lnTo>
                  <a:lnTo>
                    <a:pt x="161761" y="321356"/>
                  </a:lnTo>
                  <a:lnTo>
                    <a:pt x="215659" y="354283"/>
                  </a:lnTo>
                  <a:lnTo>
                    <a:pt x="275778" y="382243"/>
                  </a:lnTo>
                  <a:lnTo>
                    <a:pt x="341566" y="405582"/>
                  </a:lnTo>
                  <a:lnTo>
                    <a:pt x="412469" y="424649"/>
                  </a:lnTo>
                  <a:lnTo>
                    <a:pt x="487935" y="439791"/>
                  </a:lnTo>
                  <a:lnTo>
                    <a:pt x="527206" y="445999"/>
                  </a:lnTo>
                  <a:lnTo>
                    <a:pt x="567410" y="451357"/>
                  </a:lnTo>
                  <a:lnTo>
                    <a:pt x="608478" y="455906"/>
                  </a:lnTo>
                  <a:lnTo>
                    <a:pt x="650342" y="459692"/>
                  </a:lnTo>
                  <a:lnTo>
                    <a:pt x="692931" y="462758"/>
                  </a:lnTo>
                  <a:lnTo>
                    <a:pt x="736177" y="465146"/>
                  </a:lnTo>
                  <a:lnTo>
                    <a:pt x="780010" y="466901"/>
                  </a:lnTo>
                  <a:lnTo>
                    <a:pt x="824362" y="468066"/>
                  </a:lnTo>
                  <a:lnTo>
                    <a:pt x="869164" y="468684"/>
                  </a:lnTo>
                  <a:lnTo>
                    <a:pt x="914345" y="468799"/>
                  </a:lnTo>
                  <a:lnTo>
                    <a:pt x="959838" y="468454"/>
                  </a:lnTo>
                  <a:lnTo>
                    <a:pt x="1005572" y="467693"/>
                  </a:lnTo>
                  <a:lnTo>
                    <a:pt x="1051480" y="466560"/>
                  </a:lnTo>
                  <a:lnTo>
                    <a:pt x="1097491" y="465096"/>
                  </a:lnTo>
                  <a:lnTo>
                    <a:pt x="1143536" y="463348"/>
                  </a:lnTo>
                  <a:lnTo>
                    <a:pt x="1189547" y="461356"/>
                  </a:lnTo>
                  <a:lnTo>
                    <a:pt x="1235455" y="459166"/>
                  </a:lnTo>
                  <a:lnTo>
                    <a:pt x="1281189" y="456820"/>
                  </a:lnTo>
                  <a:lnTo>
                    <a:pt x="1326682" y="454362"/>
                  </a:lnTo>
                  <a:lnTo>
                    <a:pt x="1371864" y="451836"/>
                  </a:lnTo>
                  <a:lnTo>
                    <a:pt x="1416665" y="449284"/>
                  </a:lnTo>
                  <a:lnTo>
                    <a:pt x="1461017" y="446751"/>
                  </a:lnTo>
                  <a:lnTo>
                    <a:pt x="1504850" y="444280"/>
                  </a:lnTo>
                  <a:lnTo>
                    <a:pt x="1548096" y="441913"/>
                  </a:lnTo>
                  <a:lnTo>
                    <a:pt x="1590686" y="439696"/>
                  </a:lnTo>
                  <a:lnTo>
                    <a:pt x="1632549" y="437671"/>
                  </a:lnTo>
                  <a:lnTo>
                    <a:pt x="1673617" y="435881"/>
                  </a:lnTo>
                  <a:lnTo>
                    <a:pt x="1713821" y="434370"/>
                  </a:lnTo>
                  <a:lnTo>
                    <a:pt x="1753092" y="433182"/>
                  </a:lnTo>
                  <a:lnTo>
                    <a:pt x="1791361" y="432360"/>
                  </a:lnTo>
                  <a:lnTo>
                    <a:pt x="1828558" y="431947"/>
                  </a:lnTo>
                  <a:lnTo>
                    <a:pt x="1864615" y="431988"/>
                  </a:lnTo>
                  <a:lnTo>
                    <a:pt x="1933029" y="433601"/>
                  </a:lnTo>
                  <a:lnTo>
                    <a:pt x="1996052" y="437547"/>
                  </a:lnTo>
                  <a:lnTo>
                    <a:pt x="2053129" y="444174"/>
                  </a:lnTo>
                  <a:lnTo>
                    <a:pt x="2103709" y="453829"/>
                  </a:lnTo>
                  <a:lnTo>
                    <a:pt x="2147237" y="466861"/>
                  </a:lnTo>
                  <a:lnTo>
                    <a:pt x="2183161" y="483616"/>
                  </a:lnTo>
                  <a:lnTo>
                    <a:pt x="2221579" y="516492"/>
                  </a:lnTo>
                  <a:lnTo>
                    <a:pt x="2239778" y="559701"/>
                  </a:lnTo>
                  <a:lnTo>
                    <a:pt x="2241028" y="576604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3505462" y="1670490"/>
              <a:ext cx="33655" cy="33655"/>
            </a:xfrm>
            <a:custGeom>
              <a:avLst/>
              <a:gdLst/>
              <a:ahLst/>
              <a:cxnLst/>
              <a:rect l="l" t="t" r="r" b="b"/>
              <a:pathLst>
                <a:path w="33654" h="33655">
                  <a:moveTo>
                    <a:pt x="33604" y="0"/>
                  </a:moveTo>
                  <a:lnTo>
                    <a:pt x="16802" y="12601"/>
                  </a:lnTo>
                  <a:lnTo>
                    <a:pt x="0" y="0"/>
                  </a:lnTo>
                  <a:lnTo>
                    <a:pt x="16802" y="33605"/>
                  </a:lnTo>
                  <a:lnTo>
                    <a:pt x="336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2327049" y="1195608"/>
              <a:ext cx="63500" cy="210185"/>
            </a:xfrm>
            <a:custGeom>
              <a:avLst/>
              <a:gdLst/>
              <a:ahLst/>
              <a:cxnLst/>
              <a:rect l="l" t="t" r="r" b="b"/>
              <a:pathLst>
                <a:path w="63500" h="210184">
                  <a:moveTo>
                    <a:pt x="0" y="209684"/>
                  </a:moveTo>
                  <a:lnTo>
                    <a:pt x="982" y="206407"/>
                  </a:lnTo>
                  <a:lnTo>
                    <a:pt x="7863" y="183473"/>
                  </a:lnTo>
                  <a:lnTo>
                    <a:pt x="26539" y="121223"/>
                  </a:lnTo>
                  <a:lnTo>
                    <a:pt x="62908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2364036" y="1186733"/>
              <a:ext cx="52705" cy="15875"/>
            </a:xfrm>
            <a:custGeom>
              <a:avLst/>
              <a:gdLst/>
              <a:ahLst/>
              <a:cxnLst/>
              <a:rect l="l" t="t" r="r" b="b"/>
              <a:pathLst>
                <a:path w="52705" h="15875">
                  <a:moveTo>
                    <a:pt x="52447" y="15732"/>
                  </a:moveTo>
                  <a:lnTo>
                    <a:pt x="0" y="0"/>
                  </a:lnTo>
                </a:path>
              </a:pathLst>
            </a:custGeom>
            <a:ln w="4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2327049" y="1405292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19" h="278764">
                  <a:moveTo>
                    <a:pt x="0" y="0"/>
                  </a:moveTo>
                  <a:lnTo>
                    <a:pt x="1306" y="4353"/>
                  </a:lnTo>
                  <a:lnTo>
                    <a:pt x="10448" y="34828"/>
                  </a:lnTo>
                  <a:lnTo>
                    <a:pt x="35264" y="117547"/>
                  </a:lnTo>
                  <a:lnTo>
                    <a:pt x="83590" y="278631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2390872" y="1666980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4">
                  <a:moveTo>
                    <a:pt x="32274" y="0"/>
                  </a:moveTo>
                  <a:lnTo>
                    <a:pt x="19768" y="16943"/>
                  </a:lnTo>
                  <a:lnTo>
                    <a:pt x="0" y="9681"/>
                  </a:lnTo>
                  <a:lnTo>
                    <a:pt x="25819" y="37115"/>
                  </a:lnTo>
                  <a:lnTo>
                    <a:pt x="32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2" name="object 52"/>
          <p:cNvSpPr txBox="1"/>
          <p:nvPr/>
        </p:nvSpPr>
        <p:spPr>
          <a:xfrm>
            <a:off x="2056195" y="1236421"/>
            <a:ext cx="54229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10">
                <a:latin typeface="Times New Roman"/>
                <a:cs typeface="Times New Roman"/>
              </a:rPr>
              <a:t>A</a:t>
            </a:r>
            <a:r>
              <a:rPr dirty="0" sz="750" spc="80">
                <a:latin typeface="Times New Roman"/>
                <a:cs typeface="Times New Roman"/>
              </a:rPr>
              <a:t>cc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75">
                <a:latin typeface="Times New Roman"/>
                <a:cs typeface="Times New Roman"/>
              </a:rPr>
              <a:t>2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65">
                <a:latin typeface="Times New Roman"/>
                <a:cs typeface="Times New Roman"/>
              </a:rPr>
              <a:t> </a:t>
            </a:r>
            <a:r>
              <a:rPr dirty="0" sz="750">
                <a:latin typeface="Times New Roman"/>
                <a:cs typeface="Times New Roman"/>
              </a:rPr>
              <a:t>1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53" name="object 53"/>
          <p:cNvGrpSpPr/>
          <p:nvPr/>
        </p:nvGrpSpPr>
        <p:grpSpPr>
          <a:xfrm>
            <a:off x="2623630" y="1106488"/>
            <a:ext cx="160020" cy="600075"/>
            <a:chOff x="2623630" y="1106488"/>
            <a:chExt cx="160020" cy="600075"/>
          </a:xfrm>
        </p:grpSpPr>
        <p:sp>
          <p:nvSpPr>
            <p:cNvPr id="54" name="object 54"/>
            <p:cNvSpPr/>
            <p:nvPr/>
          </p:nvSpPr>
          <p:spPr>
            <a:xfrm>
              <a:off x="2625853" y="1126864"/>
              <a:ext cx="144780" cy="577850"/>
            </a:xfrm>
            <a:custGeom>
              <a:avLst/>
              <a:gdLst/>
              <a:ahLst/>
              <a:cxnLst/>
              <a:rect l="l" t="t" r="r" b="b"/>
              <a:pathLst>
                <a:path w="144780" h="577850">
                  <a:moveTo>
                    <a:pt x="0" y="577231"/>
                  </a:moveTo>
                  <a:lnTo>
                    <a:pt x="2254" y="568212"/>
                  </a:lnTo>
                  <a:lnTo>
                    <a:pt x="18038" y="505077"/>
                  </a:lnTo>
                  <a:lnTo>
                    <a:pt x="60880" y="333711"/>
                  </a:lnTo>
                  <a:lnTo>
                    <a:pt x="144308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2750804" y="1106488"/>
              <a:ext cx="33020" cy="36830"/>
            </a:xfrm>
            <a:custGeom>
              <a:avLst/>
              <a:gdLst/>
              <a:ahLst/>
              <a:cxnLst/>
              <a:rect l="l" t="t" r="r" b="b"/>
              <a:pathLst>
                <a:path w="33019" h="36830">
                  <a:moveTo>
                    <a:pt x="0" y="28526"/>
                  </a:moveTo>
                  <a:lnTo>
                    <a:pt x="19356" y="20375"/>
                  </a:lnTo>
                  <a:lnTo>
                    <a:pt x="32601" y="36676"/>
                  </a:lnTo>
                  <a:lnTo>
                    <a:pt x="24450" y="0"/>
                  </a:lnTo>
                  <a:lnTo>
                    <a:pt x="0" y="2852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6" name="object 56"/>
          <p:cNvSpPr txBox="1"/>
          <p:nvPr/>
        </p:nvSpPr>
        <p:spPr>
          <a:xfrm>
            <a:off x="2398366" y="1711040"/>
            <a:ext cx="455295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5">
                <a:latin typeface="Times New Roman"/>
                <a:cs typeface="Times New Roman"/>
              </a:rPr>
              <a:t>L</a:t>
            </a:r>
            <a:r>
              <a:rPr dirty="0" sz="750" spc="110">
                <a:latin typeface="Times New Roman"/>
                <a:cs typeface="Times New Roman"/>
              </a:rPr>
              <a:t>r</a:t>
            </a:r>
            <a:r>
              <a:rPr dirty="0" sz="750" spc="165">
                <a:latin typeface="Times New Roman"/>
                <a:cs typeface="Times New Roman"/>
              </a:rPr>
              <a:t>n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2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57" name="object 57"/>
          <p:cNvGrpSpPr/>
          <p:nvPr/>
        </p:nvGrpSpPr>
        <p:grpSpPr>
          <a:xfrm>
            <a:off x="2623630" y="1070664"/>
            <a:ext cx="647065" cy="636270"/>
            <a:chOff x="2623630" y="1070664"/>
            <a:chExt cx="647065" cy="636270"/>
          </a:xfrm>
        </p:grpSpPr>
        <p:sp>
          <p:nvSpPr>
            <p:cNvPr id="58" name="object 58"/>
            <p:cNvSpPr/>
            <p:nvPr/>
          </p:nvSpPr>
          <p:spPr>
            <a:xfrm>
              <a:off x="2625853" y="1488288"/>
              <a:ext cx="107950" cy="215900"/>
            </a:xfrm>
            <a:custGeom>
              <a:avLst/>
              <a:gdLst/>
              <a:ahLst/>
              <a:cxnLst/>
              <a:rect l="l" t="t" r="r" b="b"/>
              <a:pathLst>
                <a:path w="107950" h="215900">
                  <a:moveTo>
                    <a:pt x="0" y="215807"/>
                  </a:moveTo>
                  <a:lnTo>
                    <a:pt x="1686" y="212435"/>
                  </a:lnTo>
                  <a:lnTo>
                    <a:pt x="13488" y="188831"/>
                  </a:lnTo>
                  <a:lnTo>
                    <a:pt x="45522" y="124763"/>
                  </a:lnTo>
                  <a:lnTo>
                    <a:pt x="107904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2709805" y="1475138"/>
              <a:ext cx="48895" cy="24765"/>
            </a:xfrm>
            <a:custGeom>
              <a:avLst/>
              <a:gdLst/>
              <a:ahLst/>
              <a:cxnLst/>
              <a:rect l="l" t="t" r="r" b="b"/>
              <a:pathLst>
                <a:path w="48894" h="24765">
                  <a:moveTo>
                    <a:pt x="48843" y="24421"/>
                  </a:moveTo>
                  <a:lnTo>
                    <a:pt x="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3178639" y="1072886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70" h="67309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3178639" y="1072886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70" h="67309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2" name="object 62"/>
          <p:cNvSpPr txBox="1"/>
          <p:nvPr/>
        </p:nvSpPr>
        <p:spPr>
          <a:xfrm>
            <a:off x="2921217" y="1139790"/>
            <a:ext cx="604520" cy="12636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drop</a:t>
            </a:r>
            <a:r>
              <a:rPr dirty="0" sz="650" spc="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leadership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63" name="object 63"/>
          <p:cNvGrpSpPr/>
          <p:nvPr/>
        </p:nvGrpSpPr>
        <p:grpSpPr>
          <a:xfrm>
            <a:off x="3027015" y="1668271"/>
            <a:ext cx="94615" cy="71755"/>
            <a:chOff x="3027015" y="1668271"/>
            <a:chExt cx="94615" cy="71755"/>
          </a:xfrm>
        </p:grpSpPr>
        <p:sp>
          <p:nvSpPr>
            <p:cNvPr id="64" name="object 64"/>
            <p:cNvSpPr/>
            <p:nvPr/>
          </p:nvSpPr>
          <p:spPr>
            <a:xfrm>
              <a:off x="3029237" y="1670493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10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3029237" y="1670493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10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6" name="object 66"/>
          <p:cNvSpPr txBox="1"/>
          <p:nvPr/>
        </p:nvSpPr>
        <p:spPr>
          <a:xfrm>
            <a:off x="2998476" y="1719735"/>
            <a:ext cx="147320" cy="12636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-21367" sz="975" spc="-22" i="1">
                <a:latin typeface="Times New Roman"/>
                <a:cs typeface="Times New Roman"/>
              </a:rPr>
              <a:t>o</a:t>
            </a:r>
            <a:r>
              <a:rPr dirty="0" sz="500" spc="-15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</p:txBody>
      </p:sp>
      <p:grpSp>
        <p:nvGrpSpPr>
          <p:cNvPr id="67" name="object 67"/>
          <p:cNvGrpSpPr/>
          <p:nvPr/>
        </p:nvGrpSpPr>
        <p:grpSpPr>
          <a:xfrm>
            <a:off x="3221238" y="1701873"/>
            <a:ext cx="98425" cy="301625"/>
            <a:chOff x="3221238" y="1701873"/>
            <a:chExt cx="98425" cy="301625"/>
          </a:xfrm>
        </p:grpSpPr>
        <p:sp>
          <p:nvSpPr>
            <p:cNvPr id="68" name="object 68"/>
            <p:cNvSpPr/>
            <p:nvPr/>
          </p:nvSpPr>
          <p:spPr>
            <a:xfrm>
              <a:off x="3223460" y="1704095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20" h="278764">
                  <a:moveTo>
                    <a:pt x="0" y="0"/>
                  </a:moveTo>
                  <a:lnTo>
                    <a:pt x="1306" y="4353"/>
                  </a:lnTo>
                  <a:lnTo>
                    <a:pt x="10448" y="34829"/>
                  </a:lnTo>
                  <a:lnTo>
                    <a:pt x="35264" y="117547"/>
                  </a:lnTo>
                  <a:lnTo>
                    <a:pt x="83590" y="278632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3287283" y="1965784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4">
                  <a:moveTo>
                    <a:pt x="32274" y="0"/>
                  </a:moveTo>
                  <a:lnTo>
                    <a:pt x="19768" y="16943"/>
                  </a:lnTo>
                  <a:lnTo>
                    <a:pt x="0" y="9681"/>
                  </a:lnTo>
                  <a:lnTo>
                    <a:pt x="25819" y="37115"/>
                  </a:lnTo>
                  <a:lnTo>
                    <a:pt x="32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0" name="object 70"/>
          <p:cNvSpPr txBox="1"/>
          <p:nvPr/>
        </p:nvSpPr>
        <p:spPr>
          <a:xfrm>
            <a:off x="3307387" y="2000498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2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3299829" y="2066274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3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3211970" y="2009835"/>
            <a:ext cx="202565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70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73" name="object 73"/>
          <p:cNvGrpSpPr/>
          <p:nvPr/>
        </p:nvGrpSpPr>
        <p:grpSpPr>
          <a:xfrm>
            <a:off x="3624745" y="1668393"/>
            <a:ext cx="93980" cy="71755"/>
            <a:chOff x="3624745" y="1668393"/>
            <a:chExt cx="93980" cy="71755"/>
          </a:xfrm>
        </p:grpSpPr>
        <p:sp>
          <p:nvSpPr>
            <p:cNvPr id="74" name="object 74"/>
            <p:cNvSpPr/>
            <p:nvPr/>
          </p:nvSpPr>
          <p:spPr>
            <a:xfrm>
              <a:off x="3626845" y="1670493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70" h="67310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3626845" y="1670493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70" h="67310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6" name="object 76"/>
          <p:cNvSpPr txBox="1"/>
          <p:nvPr/>
        </p:nvSpPr>
        <p:spPr>
          <a:xfrm>
            <a:off x="3479142" y="1738066"/>
            <a:ext cx="385445" cy="12636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confusion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79" name="object 7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30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77" name="object 77"/>
          <p:cNvSpPr txBox="1"/>
          <p:nvPr/>
        </p:nvSpPr>
        <p:spPr>
          <a:xfrm>
            <a:off x="321894" y="2248380"/>
            <a:ext cx="3790950" cy="6572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38100">
              <a:lnSpc>
                <a:spcPts val="141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algn="just" marL="38100" marR="30480">
              <a:lnSpc>
                <a:spcPts val="1200"/>
              </a:lnSpc>
              <a:spcBef>
                <a:spcPts val="10"/>
              </a:spcBef>
            </a:pP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3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receives</a:t>
            </a:r>
            <a:r>
              <a:rPr dirty="0" sz="1000" spc="20">
                <a:latin typeface="Arial"/>
                <a:cs typeface="Arial"/>
              </a:rPr>
              <a:t> </a:t>
            </a:r>
            <a:r>
              <a:rPr dirty="0" sz="800" spc="35">
                <a:latin typeface="Arial"/>
                <a:cs typeface="Arial"/>
              </a:rPr>
              <a:t>ACCEPT</a:t>
            </a:r>
            <a:r>
              <a:rPr dirty="0" sz="1000" spc="35">
                <a:latin typeface="Arial"/>
                <a:cs typeface="Arial"/>
              </a:rPr>
              <a:t>(</a:t>
            </a:r>
            <a:r>
              <a:rPr dirty="0" sz="1000" spc="35" i="1">
                <a:latin typeface="Arial"/>
                <a:cs typeface="Arial"/>
              </a:rPr>
              <a:t>o</a:t>
            </a:r>
            <a:r>
              <a:rPr dirty="0" baseline="27777" sz="1050" spc="52" i="1">
                <a:latin typeface="Arial"/>
                <a:cs typeface="Arial"/>
              </a:rPr>
              <a:t>1</a:t>
            </a:r>
            <a:r>
              <a:rPr dirty="0" sz="1000" spc="3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15">
                <a:latin typeface="Arial"/>
                <a:cs typeface="Arial"/>
              </a:rPr>
              <a:t>1),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 spc="-5">
                <a:latin typeface="Arial"/>
                <a:cs typeface="Arial"/>
              </a:rPr>
              <a:t> much later than</a:t>
            </a:r>
            <a:r>
              <a:rPr dirty="0" sz="1000" spc="25">
                <a:latin typeface="Arial"/>
                <a:cs typeface="Arial"/>
              </a:rPr>
              <a:t> </a:t>
            </a:r>
            <a:r>
              <a:rPr dirty="0" sz="800" spc="30">
                <a:latin typeface="Arial"/>
                <a:cs typeface="Arial"/>
              </a:rPr>
              <a:t>ACCEPT</a:t>
            </a:r>
            <a:r>
              <a:rPr dirty="0" sz="1000" spc="30">
                <a:latin typeface="Arial"/>
                <a:cs typeface="Arial"/>
              </a:rPr>
              <a:t>(</a:t>
            </a:r>
            <a:r>
              <a:rPr dirty="0" sz="1000" spc="30" i="1">
                <a:latin typeface="Arial"/>
                <a:cs typeface="Arial"/>
              </a:rPr>
              <a:t>o</a:t>
            </a:r>
            <a:r>
              <a:rPr dirty="0" baseline="27777" sz="1050" spc="44" i="1">
                <a:latin typeface="Arial"/>
                <a:cs typeface="Arial"/>
              </a:rPr>
              <a:t>2</a:t>
            </a:r>
            <a:r>
              <a:rPr dirty="0" baseline="27777" sz="1050" spc="-157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15">
                <a:latin typeface="Arial"/>
                <a:cs typeface="Arial"/>
              </a:rPr>
              <a:t>1).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27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knew </a:t>
            </a:r>
            <a:r>
              <a:rPr dirty="0" sz="1000" spc="-5">
                <a:latin typeface="Arial"/>
                <a:cs typeface="Arial"/>
              </a:rPr>
              <a:t>who the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current </a:t>
            </a:r>
            <a:r>
              <a:rPr dirty="0" sz="1000" spc="-5">
                <a:latin typeface="Arial"/>
                <a:cs typeface="Arial"/>
              </a:rPr>
              <a:t>leader </a:t>
            </a:r>
            <a:r>
              <a:rPr dirty="0" sz="1000" spc="-10">
                <a:latin typeface="Arial"/>
                <a:cs typeface="Arial"/>
              </a:rPr>
              <a:t>was, </a:t>
            </a:r>
            <a:r>
              <a:rPr dirty="0" sz="1000" spc="-5">
                <a:latin typeface="Arial"/>
                <a:cs typeface="Arial"/>
              </a:rPr>
              <a:t>it could </a:t>
            </a:r>
            <a:r>
              <a:rPr dirty="0" sz="1000" spc="-10">
                <a:latin typeface="Arial"/>
                <a:cs typeface="Arial"/>
              </a:rPr>
              <a:t>safely </a:t>
            </a:r>
            <a:r>
              <a:rPr dirty="0" sz="1000" spc="-5">
                <a:latin typeface="Arial"/>
                <a:cs typeface="Arial"/>
              </a:rPr>
              <a:t>reject the </a:t>
            </a:r>
            <a:r>
              <a:rPr dirty="0" sz="1000" spc="-10">
                <a:latin typeface="Arial"/>
                <a:cs typeface="Arial"/>
              </a:rPr>
              <a:t>delayed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accept 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leaders should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include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their ID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09994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But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about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progress?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529782" y="1626205"/>
            <a:ext cx="3709670" cy="342900"/>
            <a:chOff x="529782" y="1626205"/>
            <a:chExt cx="3709670" cy="342900"/>
          </a:xfrm>
        </p:grpSpPr>
        <p:sp>
          <p:nvSpPr>
            <p:cNvPr id="6" name="object 6"/>
            <p:cNvSpPr/>
            <p:nvPr/>
          </p:nvSpPr>
          <p:spPr>
            <a:xfrm>
              <a:off x="534227" y="1946852"/>
              <a:ext cx="3677920" cy="0"/>
            </a:xfrm>
            <a:custGeom>
              <a:avLst/>
              <a:gdLst/>
              <a:ahLst/>
              <a:cxnLst/>
              <a:rect l="l" t="t" r="r" b="b"/>
              <a:pathLst>
                <a:path w="3677920" h="0">
                  <a:moveTo>
                    <a:pt x="0" y="0"/>
                  </a:moveTo>
                  <a:lnTo>
                    <a:pt x="3677860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195705" y="192500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34227" y="1648048"/>
              <a:ext cx="2961005" cy="0"/>
            </a:xfrm>
            <a:custGeom>
              <a:avLst/>
              <a:gdLst/>
              <a:ahLst/>
              <a:cxnLst/>
              <a:rect l="l" t="t" r="r" b="b"/>
              <a:pathLst>
                <a:path w="2961004" h="0">
                  <a:moveTo>
                    <a:pt x="0" y="0"/>
                  </a:moveTo>
                  <a:lnTo>
                    <a:pt x="1449197" y="0"/>
                  </a:lnTo>
                </a:path>
                <a:path w="2961004" h="0">
                  <a:moveTo>
                    <a:pt x="1538839" y="0"/>
                  </a:moveTo>
                  <a:lnTo>
                    <a:pt x="2644412" y="0"/>
                  </a:lnTo>
                </a:path>
                <a:path w="2961004" h="0">
                  <a:moveTo>
                    <a:pt x="2734054" y="0"/>
                  </a:moveTo>
                  <a:lnTo>
                    <a:pt x="2960733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478578" y="162620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365629" y="1564705"/>
            <a:ext cx="1663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3</a:t>
            </a:r>
            <a:endParaRPr baseline="-15151" sz="825">
              <a:latin typeface="Times New Roman"/>
              <a:cs typeface="Times New Roman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529782" y="1344800"/>
            <a:ext cx="3104515" cy="401955"/>
            <a:chOff x="529782" y="1344800"/>
            <a:chExt cx="3104515" cy="401955"/>
          </a:xfrm>
        </p:grpSpPr>
        <p:sp>
          <p:nvSpPr>
            <p:cNvPr id="12" name="object 12"/>
            <p:cNvSpPr/>
            <p:nvPr/>
          </p:nvSpPr>
          <p:spPr>
            <a:xfrm>
              <a:off x="534227" y="1349245"/>
              <a:ext cx="1494155" cy="0"/>
            </a:xfrm>
            <a:custGeom>
              <a:avLst/>
              <a:gdLst/>
              <a:ahLst/>
              <a:cxnLst/>
              <a:rect l="l" t="t" r="r" b="b"/>
              <a:pathLst>
                <a:path w="1494155" h="0">
                  <a:moveTo>
                    <a:pt x="0" y="0"/>
                  </a:moveTo>
                  <a:lnTo>
                    <a:pt x="1494018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395143" y="1539383"/>
              <a:ext cx="233679" cy="201930"/>
            </a:xfrm>
            <a:custGeom>
              <a:avLst/>
              <a:gdLst/>
              <a:ahLst/>
              <a:cxnLst/>
              <a:rect l="l" t="t" r="r" b="b"/>
              <a:pathLst>
                <a:path w="233679" h="201930">
                  <a:moveTo>
                    <a:pt x="127120" y="0"/>
                  </a:moveTo>
                  <a:lnTo>
                    <a:pt x="111883" y="66801"/>
                  </a:lnTo>
                  <a:lnTo>
                    <a:pt x="71857" y="42806"/>
                  </a:lnTo>
                  <a:lnTo>
                    <a:pt x="88538" y="86390"/>
                  </a:lnTo>
                  <a:lnTo>
                    <a:pt x="0" y="86251"/>
                  </a:lnTo>
                  <a:lnTo>
                    <a:pt x="83246" y="116401"/>
                  </a:lnTo>
                  <a:lnTo>
                    <a:pt x="44194" y="156542"/>
                  </a:lnTo>
                  <a:lnTo>
                    <a:pt x="98483" y="142792"/>
                  </a:lnTo>
                  <a:lnTo>
                    <a:pt x="93183" y="201905"/>
                  </a:lnTo>
                  <a:lnTo>
                    <a:pt x="127120" y="153215"/>
                  </a:lnTo>
                  <a:lnTo>
                    <a:pt x="158325" y="194400"/>
                  </a:lnTo>
                  <a:lnTo>
                    <a:pt x="155757" y="142792"/>
                  </a:lnTo>
                  <a:lnTo>
                    <a:pt x="233515" y="170092"/>
                  </a:lnTo>
                  <a:lnTo>
                    <a:pt x="170994" y="116401"/>
                  </a:lnTo>
                  <a:lnTo>
                    <a:pt x="201948" y="95471"/>
                  </a:lnTo>
                  <a:lnTo>
                    <a:pt x="165702" y="86390"/>
                  </a:lnTo>
                  <a:lnTo>
                    <a:pt x="204235" y="16765"/>
                  </a:lnTo>
                  <a:lnTo>
                    <a:pt x="142357" y="66801"/>
                  </a:lnTo>
                  <a:lnTo>
                    <a:pt x="127120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395143" y="1539383"/>
              <a:ext cx="233679" cy="201930"/>
            </a:xfrm>
            <a:custGeom>
              <a:avLst/>
              <a:gdLst/>
              <a:ahLst/>
              <a:cxnLst/>
              <a:rect l="l" t="t" r="r" b="b"/>
              <a:pathLst>
                <a:path w="233679" h="201930">
                  <a:moveTo>
                    <a:pt x="127120" y="0"/>
                  </a:moveTo>
                  <a:lnTo>
                    <a:pt x="111883" y="66801"/>
                  </a:lnTo>
                  <a:lnTo>
                    <a:pt x="71857" y="42806"/>
                  </a:lnTo>
                  <a:lnTo>
                    <a:pt x="88538" y="86390"/>
                  </a:lnTo>
                  <a:lnTo>
                    <a:pt x="0" y="86251"/>
                  </a:lnTo>
                  <a:lnTo>
                    <a:pt x="83246" y="116401"/>
                  </a:lnTo>
                  <a:lnTo>
                    <a:pt x="44194" y="156542"/>
                  </a:lnTo>
                  <a:lnTo>
                    <a:pt x="98483" y="142792"/>
                  </a:lnTo>
                  <a:lnTo>
                    <a:pt x="93183" y="201905"/>
                  </a:lnTo>
                  <a:lnTo>
                    <a:pt x="127120" y="153215"/>
                  </a:lnTo>
                  <a:lnTo>
                    <a:pt x="158325" y="194400"/>
                  </a:lnTo>
                  <a:lnTo>
                    <a:pt x="155757" y="142792"/>
                  </a:lnTo>
                  <a:lnTo>
                    <a:pt x="233515" y="170092"/>
                  </a:lnTo>
                  <a:lnTo>
                    <a:pt x="170994" y="116401"/>
                  </a:lnTo>
                  <a:lnTo>
                    <a:pt x="201948" y="95471"/>
                  </a:lnTo>
                  <a:lnTo>
                    <a:pt x="165702" y="86390"/>
                  </a:lnTo>
                  <a:lnTo>
                    <a:pt x="204235" y="16765"/>
                  </a:lnTo>
                  <a:lnTo>
                    <a:pt x="142357" y="66801"/>
                  </a:lnTo>
                  <a:lnTo>
                    <a:pt x="127120" y="0"/>
                  </a:lnTo>
                  <a:close/>
                </a:path>
              </a:pathLst>
            </a:custGeom>
            <a:ln w="105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365629" y="1266268"/>
            <a:ext cx="1663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2</a:t>
            </a:r>
            <a:endParaRPr baseline="-15151" sz="825">
              <a:latin typeface="Times New Roman"/>
              <a:cs typeface="Times New Roman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2028197" y="1302988"/>
            <a:ext cx="2211705" cy="92710"/>
            <a:chOff x="2028197" y="1302988"/>
            <a:chExt cx="2211705" cy="92710"/>
          </a:xfrm>
        </p:grpSpPr>
        <p:sp>
          <p:nvSpPr>
            <p:cNvPr id="17" name="object 17"/>
            <p:cNvSpPr/>
            <p:nvPr/>
          </p:nvSpPr>
          <p:spPr>
            <a:xfrm>
              <a:off x="2037697" y="1349245"/>
              <a:ext cx="2168525" cy="0"/>
            </a:xfrm>
            <a:custGeom>
              <a:avLst/>
              <a:gdLst/>
              <a:ahLst/>
              <a:cxnLst/>
              <a:rect l="l" t="t" r="r" b="b"/>
              <a:pathLst>
                <a:path w="2168525" h="0">
                  <a:moveTo>
                    <a:pt x="0" y="0"/>
                  </a:moveTo>
                  <a:lnTo>
                    <a:pt x="2168088" y="0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034547" y="1309338"/>
              <a:ext cx="0" cy="80010"/>
            </a:xfrm>
            <a:custGeom>
              <a:avLst/>
              <a:gdLst/>
              <a:ahLst/>
              <a:cxnLst/>
              <a:rect l="l" t="t" r="r" b="b"/>
              <a:pathLst>
                <a:path w="0" h="80009">
                  <a:moveTo>
                    <a:pt x="0" y="0"/>
                  </a:moveTo>
                  <a:lnTo>
                    <a:pt x="0" y="79812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4185622" y="1322360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20163" y="26884"/>
                  </a:lnTo>
                  <a:lnTo>
                    <a:pt x="0" y="53768"/>
                  </a:lnTo>
                  <a:lnTo>
                    <a:pt x="53768" y="26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1933799" y="1359789"/>
            <a:ext cx="189230" cy="889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400" spc="5">
                <a:latin typeface="Arial"/>
                <a:cs typeface="Arial"/>
              </a:rPr>
              <a:t>Leader</a:t>
            </a:r>
            <a:endParaRPr sz="400">
              <a:latin typeface="Arial"/>
              <a:cs typeface="Arial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530026" y="1046240"/>
            <a:ext cx="1500505" cy="305435"/>
            <a:chOff x="530026" y="1046240"/>
            <a:chExt cx="1500505" cy="305435"/>
          </a:xfrm>
        </p:grpSpPr>
        <p:sp>
          <p:nvSpPr>
            <p:cNvPr id="22" name="object 22"/>
            <p:cNvSpPr/>
            <p:nvPr/>
          </p:nvSpPr>
          <p:spPr>
            <a:xfrm>
              <a:off x="1729442" y="1050441"/>
              <a:ext cx="299085" cy="299085"/>
            </a:xfrm>
            <a:custGeom>
              <a:avLst/>
              <a:gdLst/>
              <a:ahLst/>
              <a:cxnLst/>
              <a:rect l="l" t="t" r="r" b="b"/>
              <a:pathLst>
                <a:path w="299085" h="299084">
                  <a:moveTo>
                    <a:pt x="0" y="0"/>
                  </a:moveTo>
                  <a:lnTo>
                    <a:pt x="298803" y="298803"/>
                  </a:lnTo>
                </a:path>
              </a:pathLst>
            </a:custGeom>
            <a:ln w="4200">
              <a:solidFill>
                <a:srgbClr val="999999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530026" y="1046240"/>
              <a:ext cx="8890" cy="8890"/>
            </a:xfrm>
            <a:custGeom>
              <a:avLst/>
              <a:gdLst/>
              <a:ahLst/>
              <a:cxnLst/>
              <a:rect l="l" t="t" r="r" b="b"/>
              <a:pathLst>
                <a:path w="8890" h="8890">
                  <a:moveTo>
                    <a:pt x="0" y="4200"/>
                  </a:moveTo>
                  <a:lnTo>
                    <a:pt x="1230" y="1230"/>
                  </a:lnTo>
                  <a:lnTo>
                    <a:pt x="4200" y="0"/>
                  </a:lnTo>
                  <a:lnTo>
                    <a:pt x="7170" y="1230"/>
                  </a:lnTo>
                  <a:lnTo>
                    <a:pt x="8401" y="4200"/>
                  </a:lnTo>
                  <a:lnTo>
                    <a:pt x="7170" y="7170"/>
                  </a:lnTo>
                  <a:lnTo>
                    <a:pt x="4200" y="8401"/>
                  </a:lnTo>
                  <a:lnTo>
                    <a:pt x="1230" y="7170"/>
                  </a:lnTo>
                  <a:lnTo>
                    <a:pt x="0" y="42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/>
          <p:nvPr/>
        </p:nvSpPr>
        <p:spPr>
          <a:xfrm>
            <a:off x="365629" y="966914"/>
            <a:ext cx="1663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1</a:t>
            </a:r>
            <a:endParaRPr baseline="-15151" sz="825">
              <a:latin typeface="Times New Roman"/>
              <a:cs typeface="Times New Roman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534178" y="1004185"/>
            <a:ext cx="3705225" cy="92710"/>
            <a:chOff x="534178" y="1004185"/>
            <a:chExt cx="3705225" cy="92710"/>
          </a:xfrm>
        </p:grpSpPr>
        <p:sp>
          <p:nvSpPr>
            <p:cNvPr id="26" name="object 26"/>
            <p:cNvSpPr/>
            <p:nvPr/>
          </p:nvSpPr>
          <p:spPr>
            <a:xfrm>
              <a:off x="543678" y="1050441"/>
              <a:ext cx="3662679" cy="0"/>
            </a:xfrm>
            <a:custGeom>
              <a:avLst/>
              <a:gdLst/>
              <a:ahLst/>
              <a:cxnLst/>
              <a:rect l="l" t="t" r="r" b="b"/>
              <a:pathLst>
                <a:path w="3662679" h="0">
                  <a:moveTo>
                    <a:pt x="0" y="0"/>
                  </a:moveTo>
                  <a:lnTo>
                    <a:pt x="3662107" y="0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540528" y="1010535"/>
              <a:ext cx="0" cy="80010"/>
            </a:xfrm>
            <a:custGeom>
              <a:avLst/>
              <a:gdLst/>
              <a:ahLst/>
              <a:cxnLst/>
              <a:rect l="l" t="t" r="r" b="b"/>
              <a:pathLst>
                <a:path w="0" h="80009">
                  <a:moveTo>
                    <a:pt x="0" y="0"/>
                  </a:moveTo>
                  <a:lnTo>
                    <a:pt x="0" y="79812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4185622" y="1023557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20163" y="26884"/>
                  </a:lnTo>
                  <a:lnTo>
                    <a:pt x="0" y="53768"/>
                  </a:lnTo>
                  <a:lnTo>
                    <a:pt x="53768" y="26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439803" y="1060994"/>
            <a:ext cx="189230" cy="889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400" spc="5">
                <a:latin typeface="Arial"/>
                <a:cs typeface="Arial"/>
              </a:rPr>
              <a:t>Leader</a:t>
            </a:r>
            <a:endParaRPr sz="400">
              <a:latin typeface="Arial"/>
              <a:cs typeface="Arial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529782" y="729794"/>
            <a:ext cx="3709670" cy="43815"/>
            <a:chOff x="529782" y="729794"/>
            <a:chExt cx="3709670" cy="43815"/>
          </a:xfrm>
        </p:grpSpPr>
        <p:sp>
          <p:nvSpPr>
            <p:cNvPr id="31" name="object 31"/>
            <p:cNvSpPr/>
            <p:nvPr/>
          </p:nvSpPr>
          <p:spPr>
            <a:xfrm>
              <a:off x="534227" y="751637"/>
              <a:ext cx="3677920" cy="0"/>
            </a:xfrm>
            <a:custGeom>
              <a:avLst/>
              <a:gdLst/>
              <a:ahLst/>
              <a:cxnLst/>
              <a:rect l="l" t="t" r="r" b="b"/>
              <a:pathLst>
                <a:path w="3677920" h="0">
                  <a:moveTo>
                    <a:pt x="0" y="0"/>
                  </a:moveTo>
                  <a:lnTo>
                    <a:pt x="3677860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4195705" y="72979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 txBox="1"/>
          <p:nvPr/>
        </p:nvSpPr>
        <p:spPr>
          <a:xfrm>
            <a:off x="356564" y="668119"/>
            <a:ext cx="17526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i="1">
                <a:latin typeface="Times New Roman"/>
                <a:cs typeface="Times New Roman"/>
              </a:rPr>
              <a:t>C</a:t>
            </a:r>
            <a:r>
              <a:rPr dirty="0" baseline="-15151" sz="825">
                <a:latin typeface="Times New Roman"/>
                <a:cs typeface="Times New Roman"/>
              </a:rPr>
              <a:t>1</a:t>
            </a:r>
            <a:endParaRPr baseline="-15151" sz="825">
              <a:latin typeface="Times New Roman"/>
              <a:cs typeface="Times New Roman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651524" y="749415"/>
            <a:ext cx="421005" cy="1200150"/>
            <a:chOff x="651524" y="749415"/>
            <a:chExt cx="421005" cy="1200150"/>
          </a:xfrm>
        </p:grpSpPr>
        <p:sp>
          <p:nvSpPr>
            <p:cNvPr id="35" name="object 35"/>
            <p:cNvSpPr/>
            <p:nvPr/>
          </p:nvSpPr>
          <p:spPr>
            <a:xfrm>
              <a:off x="773271" y="751637"/>
              <a:ext cx="284480" cy="284480"/>
            </a:xfrm>
            <a:custGeom>
              <a:avLst/>
              <a:gdLst/>
              <a:ahLst/>
              <a:cxnLst/>
              <a:rect l="l" t="t" r="r" b="b"/>
              <a:pathLst>
                <a:path w="284480" h="284480">
                  <a:moveTo>
                    <a:pt x="0" y="0"/>
                  </a:moveTo>
                  <a:lnTo>
                    <a:pt x="4436" y="4436"/>
                  </a:lnTo>
                  <a:lnTo>
                    <a:pt x="35493" y="35494"/>
                  </a:lnTo>
                  <a:lnTo>
                    <a:pt x="119792" y="119792"/>
                  </a:lnTo>
                  <a:lnTo>
                    <a:pt x="283951" y="283952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036430" y="1014797"/>
              <a:ext cx="36195" cy="36195"/>
            </a:xfrm>
            <a:custGeom>
              <a:avLst/>
              <a:gdLst/>
              <a:ahLst/>
              <a:cxnLst/>
              <a:rect l="l" t="t" r="r" b="b"/>
              <a:pathLst>
                <a:path w="36194" h="36194">
                  <a:moveTo>
                    <a:pt x="23762" y="0"/>
                  </a:moveTo>
                  <a:lnTo>
                    <a:pt x="20792" y="20792"/>
                  </a:lnTo>
                  <a:lnTo>
                    <a:pt x="0" y="23762"/>
                  </a:lnTo>
                  <a:lnTo>
                    <a:pt x="35643" y="35643"/>
                  </a:lnTo>
                  <a:lnTo>
                    <a:pt x="2376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773271" y="751637"/>
              <a:ext cx="260350" cy="578485"/>
            </a:xfrm>
            <a:custGeom>
              <a:avLst/>
              <a:gdLst/>
              <a:ahLst/>
              <a:cxnLst/>
              <a:rect l="l" t="t" r="r" b="b"/>
              <a:pathLst>
                <a:path w="260350" h="578485">
                  <a:moveTo>
                    <a:pt x="0" y="0"/>
                  </a:moveTo>
                  <a:lnTo>
                    <a:pt x="4066" y="9037"/>
                  </a:lnTo>
                  <a:lnTo>
                    <a:pt x="32533" y="72297"/>
                  </a:lnTo>
                  <a:lnTo>
                    <a:pt x="109801" y="244005"/>
                  </a:lnTo>
                  <a:lnTo>
                    <a:pt x="260270" y="578382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012971" y="1311565"/>
              <a:ext cx="31115" cy="38100"/>
            </a:xfrm>
            <a:custGeom>
              <a:avLst/>
              <a:gdLst/>
              <a:ahLst/>
              <a:cxnLst/>
              <a:rect l="l" t="t" r="r" b="b"/>
              <a:pathLst>
                <a:path w="31115" h="38100">
                  <a:moveTo>
                    <a:pt x="30758" y="0"/>
                  </a:moveTo>
                  <a:lnTo>
                    <a:pt x="20569" y="18455"/>
                  </a:lnTo>
                  <a:lnTo>
                    <a:pt x="0" y="13841"/>
                  </a:lnTo>
                  <a:lnTo>
                    <a:pt x="29220" y="37679"/>
                  </a:lnTo>
                  <a:lnTo>
                    <a:pt x="3075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773271" y="751637"/>
              <a:ext cx="175260" cy="876300"/>
            </a:xfrm>
            <a:custGeom>
              <a:avLst/>
              <a:gdLst/>
              <a:ahLst/>
              <a:cxnLst/>
              <a:rect l="l" t="t" r="r" b="b"/>
              <a:pathLst>
                <a:path w="175259" h="876300">
                  <a:moveTo>
                    <a:pt x="0" y="0"/>
                  </a:moveTo>
                  <a:lnTo>
                    <a:pt x="2736" y="13684"/>
                  </a:lnTo>
                  <a:lnTo>
                    <a:pt x="21894" y="109472"/>
                  </a:lnTo>
                  <a:lnTo>
                    <a:pt x="73894" y="369468"/>
                  </a:lnTo>
                  <a:lnTo>
                    <a:pt x="175157" y="875777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929445" y="1611733"/>
              <a:ext cx="33020" cy="36830"/>
            </a:xfrm>
            <a:custGeom>
              <a:avLst/>
              <a:gdLst/>
              <a:ahLst/>
              <a:cxnLst/>
              <a:rect l="l" t="t" r="r" b="b"/>
              <a:pathLst>
                <a:path w="33019" h="36830">
                  <a:moveTo>
                    <a:pt x="33014" y="0"/>
                  </a:moveTo>
                  <a:lnTo>
                    <a:pt x="18982" y="15681"/>
                  </a:lnTo>
                  <a:lnTo>
                    <a:pt x="0" y="6602"/>
                  </a:lnTo>
                  <a:lnTo>
                    <a:pt x="23109" y="36315"/>
                  </a:lnTo>
                  <a:lnTo>
                    <a:pt x="3301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653747" y="1071360"/>
              <a:ext cx="87630" cy="875665"/>
            </a:xfrm>
            <a:custGeom>
              <a:avLst/>
              <a:gdLst/>
              <a:ahLst/>
              <a:cxnLst/>
              <a:rect l="l" t="t" r="r" b="b"/>
              <a:pathLst>
                <a:path w="87629" h="875664">
                  <a:moveTo>
                    <a:pt x="0" y="875492"/>
                  </a:moveTo>
                  <a:lnTo>
                    <a:pt x="1367" y="861813"/>
                  </a:lnTo>
                  <a:lnTo>
                    <a:pt x="10943" y="766056"/>
                  </a:lnTo>
                  <a:lnTo>
                    <a:pt x="36935" y="506144"/>
                  </a:lnTo>
                  <a:lnTo>
                    <a:pt x="8755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723307" y="1050441"/>
              <a:ext cx="33655" cy="35560"/>
            </a:xfrm>
            <a:custGeom>
              <a:avLst/>
              <a:gdLst/>
              <a:ahLst/>
              <a:cxnLst/>
              <a:rect l="l" t="t" r="r" b="b"/>
              <a:pathLst>
                <a:path w="33654" h="35559">
                  <a:moveTo>
                    <a:pt x="0" y="31796"/>
                  </a:moveTo>
                  <a:lnTo>
                    <a:pt x="17989" y="20918"/>
                  </a:lnTo>
                  <a:lnTo>
                    <a:pt x="33469" y="35142"/>
                  </a:lnTo>
                  <a:lnTo>
                    <a:pt x="20081" y="0"/>
                  </a:lnTo>
                  <a:lnTo>
                    <a:pt x="0" y="3179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653747" y="1369417"/>
              <a:ext cx="173355" cy="577850"/>
            </a:xfrm>
            <a:custGeom>
              <a:avLst/>
              <a:gdLst/>
              <a:ahLst/>
              <a:cxnLst/>
              <a:rect l="l" t="t" r="r" b="b"/>
              <a:pathLst>
                <a:path w="173355" h="577850">
                  <a:moveTo>
                    <a:pt x="0" y="577435"/>
                  </a:moveTo>
                  <a:lnTo>
                    <a:pt x="2706" y="568413"/>
                  </a:lnTo>
                  <a:lnTo>
                    <a:pt x="21654" y="505256"/>
                  </a:lnTo>
                  <a:lnTo>
                    <a:pt x="73082" y="333829"/>
                  </a:lnTo>
                  <a:lnTo>
                    <a:pt x="173233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807211" y="1349245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4" h="37465">
                  <a:moveTo>
                    <a:pt x="0" y="27434"/>
                  </a:moveTo>
                  <a:lnTo>
                    <a:pt x="19768" y="20171"/>
                  </a:lnTo>
                  <a:lnTo>
                    <a:pt x="32274" y="37115"/>
                  </a:lnTo>
                  <a:lnTo>
                    <a:pt x="25819" y="0"/>
                  </a:lnTo>
                  <a:lnTo>
                    <a:pt x="0" y="274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653747" y="1661517"/>
              <a:ext cx="342900" cy="285750"/>
            </a:xfrm>
            <a:custGeom>
              <a:avLst/>
              <a:gdLst/>
              <a:ahLst/>
              <a:cxnLst/>
              <a:rect l="l" t="t" r="r" b="b"/>
              <a:pathLst>
                <a:path w="342900" h="285750">
                  <a:moveTo>
                    <a:pt x="0" y="285335"/>
                  </a:moveTo>
                  <a:lnTo>
                    <a:pt x="5350" y="280876"/>
                  </a:lnTo>
                  <a:lnTo>
                    <a:pt x="42800" y="249668"/>
                  </a:lnTo>
                  <a:lnTo>
                    <a:pt x="144450" y="164959"/>
                  </a:lnTo>
                  <a:lnTo>
                    <a:pt x="342401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975676" y="1648049"/>
              <a:ext cx="36830" cy="34925"/>
            </a:xfrm>
            <a:custGeom>
              <a:avLst/>
              <a:gdLst/>
              <a:ahLst/>
              <a:cxnLst/>
              <a:rect l="l" t="t" r="r" b="b"/>
              <a:pathLst>
                <a:path w="36830" h="34925">
                  <a:moveTo>
                    <a:pt x="0" y="8620"/>
                  </a:moveTo>
                  <a:lnTo>
                    <a:pt x="20471" y="13468"/>
                  </a:lnTo>
                  <a:lnTo>
                    <a:pt x="21549" y="34479"/>
                  </a:lnTo>
                  <a:lnTo>
                    <a:pt x="36633" y="0"/>
                  </a:lnTo>
                  <a:lnTo>
                    <a:pt x="0" y="862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/>
          <p:cNvSpPr txBox="1"/>
          <p:nvPr/>
        </p:nvSpPr>
        <p:spPr>
          <a:xfrm>
            <a:off x="356564" y="1863869"/>
            <a:ext cx="418465" cy="2336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819"/>
              </a:lnSpc>
              <a:spcBef>
                <a:spcPts val="95"/>
              </a:spcBef>
            </a:pPr>
            <a:r>
              <a:rPr dirty="0" sz="750" i="1">
                <a:latin typeface="Times New Roman"/>
                <a:cs typeface="Times New Roman"/>
              </a:rPr>
              <a:t>C</a:t>
            </a:r>
            <a:r>
              <a:rPr dirty="0" baseline="-15151" sz="825">
                <a:latin typeface="Times New Roman"/>
                <a:cs typeface="Times New Roman"/>
              </a:rPr>
              <a:t>2</a:t>
            </a:r>
            <a:endParaRPr baseline="-15151" sz="825">
              <a:latin typeface="Times New Roman"/>
              <a:cs typeface="Times New Roman"/>
            </a:endParaRPr>
          </a:p>
          <a:p>
            <a:pPr marL="213995">
              <a:lnSpc>
                <a:spcPts val="819"/>
              </a:lnSpc>
            </a:pPr>
            <a:r>
              <a:rPr dirty="0" sz="750" spc="-15" i="1">
                <a:latin typeface="メイリオ"/>
                <a:cs typeface="メイリオ"/>
              </a:rPr>
              <a:t>(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2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652165" y="582773"/>
            <a:ext cx="24257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15" i="1">
                <a:latin typeface="メイリオ"/>
                <a:cs typeface="メイリオ"/>
              </a:rPr>
              <a:t>(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1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49" name="object 49"/>
          <p:cNvGrpSpPr/>
          <p:nvPr/>
        </p:nvGrpSpPr>
        <p:grpSpPr>
          <a:xfrm>
            <a:off x="1368656" y="1048218"/>
            <a:ext cx="137795" cy="233679"/>
            <a:chOff x="1368656" y="1048218"/>
            <a:chExt cx="137795" cy="233679"/>
          </a:xfrm>
        </p:grpSpPr>
        <p:sp>
          <p:nvSpPr>
            <p:cNvPr id="50" name="object 50"/>
            <p:cNvSpPr/>
            <p:nvPr/>
          </p:nvSpPr>
          <p:spPr>
            <a:xfrm>
              <a:off x="1370878" y="1050441"/>
              <a:ext cx="107950" cy="215900"/>
            </a:xfrm>
            <a:custGeom>
              <a:avLst/>
              <a:gdLst/>
              <a:ahLst/>
              <a:cxnLst/>
              <a:rect l="l" t="t" r="r" b="b"/>
              <a:pathLst>
                <a:path w="107950" h="215900">
                  <a:moveTo>
                    <a:pt x="0" y="0"/>
                  </a:moveTo>
                  <a:lnTo>
                    <a:pt x="1686" y="3372"/>
                  </a:lnTo>
                  <a:lnTo>
                    <a:pt x="13488" y="26976"/>
                  </a:lnTo>
                  <a:lnTo>
                    <a:pt x="45522" y="91044"/>
                  </a:lnTo>
                  <a:lnTo>
                    <a:pt x="107904" y="215808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454831" y="1254978"/>
              <a:ext cx="48895" cy="24765"/>
            </a:xfrm>
            <a:custGeom>
              <a:avLst/>
              <a:gdLst/>
              <a:ahLst/>
              <a:cxnLst/>
              <a:rect l="l" t="t" r="r" b="b"/>
              <a:pathLst>
                <a:path w="48894" h="24765">
                  <a:moveTo>
                    <a:pt x="0" y="24421"/>
                  </a:moveTo>
                  <a:lnTo>
                    <a:pt x="48843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2" name="object 52"/>
          <p:cNvSpPr txBox="1"/>
          <p:nvPr/>
        </p:nvSpPr>
        <p:spPr>
          <a:xfrm>
            <a:off x="1032358" y="881568"/>
            <a:ext cx="677545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10">
                <a:latin typeface="Times New Roman"/>
                <a:cs typeface="Times New Roman"/>
              </a:rPr>
              <a:t>A</a:t>
            </a:r>
            <a:r>
              <a:rPr dirty="0" sz="750" spc="80">
                <a:latin typeface="Times New Roman"/>
                <a:cs typeface="Times New Roman"/>
              </a:rPr>
              <a:t>cc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35" i="1">
                <a:latin typeface="Times New Roman"/>
                <a:cs typeface="Times New Roman"/>
              </a:rPr>
              <a:t>S</a:t>
            </a:r>
            <a:r>
              <a:rPr dirty="0" baseline="-15151" sz="825" spc="75">
                <a:latin typeface="Times New Roman"/>
                <a:cs typeface="Times New Roman"/>
              </a:rPr>
              <a:t>1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75">
                <a:latin typeface="Times New Roman"/>
                <a:cs typeface="Times New Roman"/>
              </a:rPr>
              <a:t>1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65">
                <a:latin typeface="Times New Roman"/>
                <a:cs typeface="Times New Roman"/>
              </a:rPr>
              <a:t> </a:t>
            </a:r>
            <a:r>
              <a:rPr dirty="0" sz="750">
                <a:latin typeface="Times New Roman"/>
                <a:cs typeface="Times New Roman"/>
              </a:rPr>
              <a:t>1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53" name="object 53"/>
          <p:cNvGrpSpPr/>
          <p:nvPr/>
        </p:nvGrpSpPr>
        <p:grpSpPr>
          <a:xfrm>
            <a:off x="1368656" y="1048218"/>
            <a:ext cx="706755" cy="636270"/>
            <a:chOff x="1368656" y="1048218"/>
            <a:chExt cx="706755" cy="636270"/>
          </a:xfrm>
        </p:grpSpPr>
        <p:sp>
          <p:nvSpPr>
            <p:cNvPr id="54" name="object 54"/>
            <p:cNvSpPr/>
            <p:nvPr/>
          </p:nvSpPr>
          <p:spPr>
            <a:xfrm>
              <a:off x="1370878" y="1050441"/>
              <a:ext cx="144780" cy="577850"/>
            </a:xfrm>
            <a:custGeom>
              <a:avLst/>
              <a:gdLst/>
              <a:ahLst/>
              <a:cxnLst/>
              <a:rect l="l" t="t" r="r" b="b"/>
              <a:pathLst>
                <a:path w="144780" h="577850">
                  <a:moveTo>
                    <a:pt x="0" y="0"/>
                  </a:moveTo>
                  <a:lnTo>
                    <a:pt x="2254" y="9019"/>
                  </a:lnTo>
                  <a:lnTo>
                    <a:pt x="18038" y="72153"/>
                  </a:lnTo>
                  <a:lnTo>
                    <a:pt x="60880" y="243519"/>
                  </a:lnTo>
                  <a:lnTo>
                    <a:pt x="144308" y="577231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1495830" y="1611372"/>
              <a:ext cx="33020" cy="36830"/>
            </a:xfrm>
            <a:custGeom>
              <a:avLst/>
              <a:gdLst/>
              <a:ahLst/>
              <a:cxnLst/>
              <a:rect l="l" t="t" r="r" b="b"/>
              <a:pathLst>
                <a:path w="33019" h="36830">
                  <a:moveTo>
                    <a:pt x="32601" y="0"/>
                  </a:moveTo>
                  <a:lnTo>
                    <a:pt x="19356" y="16300"/>
                  </a:lnTo>
                  <a:lnTo>
                    <a:pt x="0" y="8149"/>
                  </a:lnTo>
                  <a:lnTo>
                    <a:pt x="24450" y="36676"/>
                  </a:lnTo>
                  <a:lnTo>
                    <a:pt x="3260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1729442" y="1140463"/>
              <a:ext cx="127000" cy="508000"/>
            </a:xfrm>
            <a:custGeom>
              <a:avLst/>
              <a:gdLst/>
              <a:ahLst/>
              <a:cxnLst/>
              <a:rect l="l" t="t" r="r" b="b"/>
              <a:pathLst>
                <a:path w="127000" h="508000">
                  <a:moveTo>
                    <a:pt x="0" y="507585"/>
                  </a:moveTo>
                  <a:lnTo>
                    <a:pt x="1982" y="499654"/>
                  </a:lnTo>
                  <a:lnTo>
                    <a:pt x="15862" y="444137"/>
                  </a:lnTo>
                  <a:lnTo>
                    <a:pt x="53535" y="293448"/>
                  </a:lnTo>
                  <a:lnTo>
                    <a:pt x="126898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1830106" y="1132822"/>
              <a:ext cx="53340" cy="13335"/>
            </a:xfrm>
            <a:custGeom>
              <a:avLst/>
              <a:gdLst/>
              <a:ahLst/>
              <a:cxnLst/>
              <a:rect l="l" t="t" r="r" b="b"/>
              <a:pathLst>
                <a:path w="53339" h="13334">
                  <a:moveTo>
                    <a:pt x="52978" y="13243"/>
                  </a:moveTo>
                  <a:lnTo>
                    <a:pt x="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1729442" y="1432241"/>
              <a:ext cx="107950" cy="215900"/>
            </a:xfrm>
            <a:custGeom>
              <a:avLst/>
              <a:gdLst/>
              <a:ahLst/>
              <a:cxnLst/>
              <a:rect l="l" t="t" r="r" b="b"/>
              <a:pathLst>
                <a:path w="107950" h="215900">
                  <a:moveTo>
                    <a:pt x="0" y="215807"/>
                  </a:moveTo>
                  <a:lnTo>
                    <a:pt x="1686" y="212435"/>
                  </a:lnTo>
                  <a:lnTo>
                    <a:pt x="13488" y="188831"/>
                  </a:lnTo>
                  <a:lnTo>
                    <a:pt x="45522" y="124763"/>
                  </a:lnTo>
                  <a:lnTo>
                    <a:pt x="107904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1813394" y="1419091"/>
              <a:ext cx="48895" cy="24765"/>
            </a:xfrm>
            <a:custGeom>
              <a:avLst/>
              <a:gdLst/>
              <a:ahLst/>
              <a:cxnLst/>
              <a:rect l="l" t="t" r="r" b="b"/>
              <a:pathLst>
                <a:path w="48894" h="24765">
                  <a:moveTo>
                    <a:pt x="48843" y="24421"/>
                  </a:moveTo>
                  <a:lnTo>
                    <a:pt x="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1983425" y="1614446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10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1983425" y="1614446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10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2" name="object 62"/>
          <p:cNvSpPr txBox="1"/>
          <p:nvPr/>
        </p:nvSpPr>
        <p:spPr>
          <a:xfrm>
            <a:off x="1501960" y="1656100"/>
            <a:ext cx="59817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5">
                <a:latin typeface="Times New Roman"/>
                <a:cs typeface="Times New Roman"/>
              </a:rPr>
              <a:t>L</a:t>
            </a:r>
            <a:r>
              <a:rPr dirty="0" sz="750" spc="140">
                <a:latin typeface="Times New Roman"/>
                <a:cs typeface="Times New Roman"/>
              </a:rPr>
              <a:t>rn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1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r>
              <a:rPr dirty="0" sz="750" i="1">
                <a:latin typeface="メイリオ"/>
                <a:cs typeface="メイリオ"/>
              </a:rPr>
              <a:t> </a:t>
            </a:r>
            <a:r>
              <a:rPr dirty="0" sz="750" spc="55" i="1">
                <a:latin typeface="メイリオ"/>
                <a:cs typeface="メイリオ"/>
              </a:rPr>
              <a:t> </a:t>
            </a:r>
            <a:r>
              <a:rPr dirty="0" baseline="-17094" sz="975" spc="-37" i="1">
                <a:latin typeface="Times New Roman"/>
                <a:cs typeface="Times New Roman"/>
              </a:rPr>
              <a:t>o</a:t>
            </a:r>
            <a:r>
              <a:rPr dirty="0" baseline="5555" sz="750" spc="-7">
                <a:latin typeface="Times New Roman"/>
                <a:cs typeface="Times New Roman"/>
              </a:rPr>
              <a:t>1</a:t>
            </a:r>
            <a:endParaRPr baseline="5555" sz="750">
              <a:latin typeface="Times New Roman"/>
              <a:cs typeface="Times New Roman"/>
            </a:endParaRPr>
          </a:p>
        </p:txBody>
      </p:sp>
      <p:grpSp>
        <p:nvGrpSpPr>
          <p:cNvPr id="63" name="object 63"/>
          <p:cNvGrpSpPr/>
          <p:nvPr/>
        </p:nvGrpSpPr>
        <p:grpSpPr>
          <a:xfrm>
            <a:off x="2175425" y="751637"/>
            <a:ext cx="278130" cy="899160"/>
            <a:chOff x="2175425" y="751637"/>
            <a:chExt cx="278130" cy="899160"/>
          </a:xfrm>
        </p:grpSpPr>
        <p:sp>
          <p:nvSpPr>
            <p:cNvPr id="64" name="object 64"/>
            <p:cNvSpPr/>
            <p:nvPr/>
          </p:nvSpPr>
          <p:spPr>
            <a:xfrm>
              <a:off x="2177647" y="771809"/>
              <a:ext cx="262890" cy="876300"/>
            </a:xfrm>
            <a:custGeom>
              <a:avLst/>
              <a:gdLst/>
              <a:ahLst/>
              <a:cxnLst/>
              <a:rect l="l" t="t" r="r" b="b"/>
              <a:pathLst>
                <a:path w="262889" h="876300">
                  <a:moveTo>
                    <a:pt x="0" y="876239"/>
                  </a:moveTo>
                  <a:lnTo>
                    <a:pt x="4107" y="862548"/>
                  </a:lnTo>
                  <a:lnTo>
                    <a:pt x="32859" y="766709"/>
                  </a:lnTo>
                  <a:lnTo>
                    <a:pt x="110900" y="506575"/>
                  </a:lnTo>
                  <a:lnTo>
                    <a:pt x="262874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2420754" y="751637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5">
                  <a:moveTo>
                    <a:pt x="0" y="27433"/>
                  </a:moveTo>
                  <a:lnTo>
                    <a:pt x="19768" y="20171"/>
                  </a:lnTo>
                  <a:lnTo>
                    <a:pt x="32274" y="37116"/>
                  </a:lnTo>
                  <a:lnTo>
                    <a:pt x="25819" y="0"/>
                  </a:lnTo>
                  <a:lnTo>
                    <a:pt x="0" y="274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6" name="object 66"/>
          <p:cNvSpPr txBox="1"/>
          <p:nvPr/>
        </p:nvSpPr>
        <p:spPr>
          <a:xfrm>
            <a:off x="2440874" y="564897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1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2433306" y="630673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3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2345457" y="574235"/>
            <a:ext cx="202565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70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69" name="object 69"/>
          <p:cNvGrpSpPr/>
          <p:nvPr/>
        </p:nvGrpSpPr>
        <p:grpSpPr>
          <a:xfrm>
            <a:off x="2623630" y="1128463"/>
            <a:ext cx="98425" cy="520065"/>
            <a:chOff x="2623630" y="1128463"/>
            <a:chExt cx="98425" cy="520065"/>
          </a:xfrm>
        </p:grpSpPr>
        <p:sp>
          <p:nvSpPr>
            <p:cNvPr id="70" name="object 70"/>
            <p:cNvSpPr/>
            <p:nvPr/>
          </p:nvSpPr>
          <p:spPr>
            <a:xfrm>
              <a:off x="2625853" y="1139560"/>
              <a:ext cx="63500" cy="210185"/>
            </a:xfrm>
            <a:custGeom>
              <a:avLst/>
              <a:gdLst/>
              <a:ahLst/>
              <a:cxnLst/>
              <a:rect l="l" t="t" r="r" b="b"/>
              <a:pathLst>
                <a:path w="63500" h="210184">
                  <a:moveTo>
                    <a:pt x="0" y="209684"/>
                  </a:moveTo>
                  <a:lnTo>
                    <a:pt x="982" y="206407"/>
                  </a:lnTo>
                  <a:lnTo>
                    <a:pt x="7863" y="183473"/>
                  </a:lnTo>
                  <a:lnTo>
                    <a:pt x="26539" y="121223"/>
                  </a:lnTo>
                  <a:lnTo>
                    <a:pt x="62908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2662840" y="1130686"/>
              <a:ext cx="52705" cy="15875"/>
            </a:xfrm>
            <a:custGeom>
              <a:avLst/>
              <a:gdLst/>
              <a:ahLst/>
              <a:cxnLst/>
              <a:rect l="l" t="t" r="r" b="b"/>
              <a:pathLst>
                <a:path w="52705" h="15875">
                  <a:moveTo>
                    <a:pt x="52447" y="15732"/>
                  </a:moveTo>
                  <a:lnTo>
                    <a:pt x="0" y="0"/>
                  </a:lnTo>
                </a:path>
              </a:pathLst>
            </a:custGeom>
            <a:ln w="4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2625853" y="1349245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19" h="278764">
                  <a:moveTo>
                    <a:pt x="0" y="0"/>
                  </a:moveTo>
                  <a:lnTo>
                    <a:pt x="1306" y="4353"/>
                  </a:lnTo>
                  <a:lnTo>
                    <a:pt x="10448" y="34828"/>
                  </a:lnTo>
                  <a:lnTo>
                    <a:pt x="35264" y="117547"/>
                  </a:lnTo>
                  <a:lnTo>
                    <a:pt x="83590" y="278631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2689676" y="1610933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4">
                  <a:moveTo>
                    <a:pt x="32274" y="0"/>
                  </a:moveTo>
                  <a:lnTo>
                    <a:pt x="19768" y="16943"/>
                  </a:lnTo>
                  <a:lnTo>
                    <a:pt x="0" y="9681"/>
                  </a:lnTo>
                  <a:lnTo>
                    <a:pt x="25819" y="37115"/>
                  </a:lnTo>
                  <a:lnTo>
                    <a:pt x="32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4" name="object 74"/>
          <p:cNvSpPr txBox="1"/>
          <p:nvPr/>
        </p:nvSpPr>
        <p:spPr>
          <a:xfrm>
            <a:off x="2287317" y="1180374"/>
            <a:ext cx="677545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10">
                <a:latin typeface="Times New Roman"/>
                <a:cs typeface="Times New Roman"/>
              </a:rPr>
              <a:t>A</a:t>
            </a:r>
            <a:r>
              <a:rPr dirty="0" sz="750" spc="80">
                <a:latin typeface="Times New Roman"/>
                <a:cs typeface="Times New Roman"/>
              </a:rPr>
              <a:t>cc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35" i="1">
                <a:latin typeface="Times New Roman"/>
                <a:cs typeface="Times New Roman"/>
              </a:rPr>
              <a:t>S</a:t>
            </a:r>
            <a:r>
              <a:rPr dirty="0" baseline="-15151" sz="825" spc="75">
                <a:latin typeface="Times New Roman"/>
                <a:cs typeface="Times New Roman"/>
              </a:rPr>
              <a:t>2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75">
                <a:latin typeface="Times New Roman"/>
                <a:cs typeface="Times New Roman"/>
              </a:rPr>
              <a:t>2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65">
                <a:latin typeface="Times New Roman"/>
                <a:cs typeface="Times New Roman"/>
              </a:rPr>
              <a:t> </a:t>
            </a:r>
            <a:r>
              <a:rPr dirty="0" sz="750">
                <a:latin typeface="Times New Roman"/>
                <a:cs typeface="Times New Roman"/>
              </a:rPr>
              <a:t>1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75" name="object 75"/>
          <p:cNvGrpSpPr/>
          <p:nvPr/>
        </p:nvGrpSpPr>
        <p:grpSpPr>
          <a:xfrm>
            <a:off x="2922434" y="1130600"/>
            <a:ext cx="348615" cy="553720"/>
            <a:chOff x="2922434" y="1130600"/>
            <a:chExt cx="348615" cy="553720"/>
          </a:xfrm>
        </p:grpSpPr>
        <p:sp>
          <p:nvSpPr>
            <p:cNvPr id="76" name="object 76"/>
            <p:cNvSpPr/>
            <p:nvPr/>
          </p:nvSpPr>
          <p:spPr>
            <a:xfrm>
              <a:off x="2924657" y="1140463"/>
              <a:ext cx="127000" cy="508000"/>
            </a:xfrm>
            <a:custGeom>
              <a:avLst/>
              <a:gdLst/>
              <a:ahLst/>
              <a:cxnLst/>
              <a:rect l="l" t="t" r="r" b="b"/>
              <a:pathLst>
                <a:path w="127000" h="508000">
                  <a:moveTo>
                    <a:pt x="0" y="507585"/>
                  </a:moveTo>
                  <a:lnTo>
                    <a:pt x="1982" y="499654"/>
                  </a:lnTo>
                  <a:lnTo>
                    <a:pt x="15862" y="444137"/>
                  </a:lnTo>
                  <a:lnTo>
                    <a:pt x="53535" y="293448"/>
                  </a:lnTo>
                  <a:lnTo>
                    <a:pt x="126898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3025321" y="1132822"/>
              <a:ext cx="53340" cy="13335"/>
            </a:xfrm>
            <a:custGeom>
              <a:avLst/>
              <a:gdLst/>
              <a:ahLst/>
              <a:cxnLst/>
              <a:rect l="l" t="t" r="r" b="b"/>
              <a:pathLst>
                <a:path w="53339" h="13334">
                  <a:moveTo>
                    <a:pt x="52978" y="13243"/>
                  </a:moveTo>
                  <a:lnTo>
                    <a:pt x="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/>
            <p:cNvSpPr/>
            <p:nvPr/>
          </p:nvSpPr>
          <p:spPr>
            <a:xfrm>
              <a:off x="2924657" y="1432241"/>
              <a:ext cx="107950" cy="215900"/>
            </a:xfrm>
            <a:custGeom>
              <a:avLst/>
              <a:gdLst/>
              <a:ahLst/>
              <a:cxnLst/>
              <a:rect l="l" t="t" r="r" b="b"/>
              <a:pathLst>
                <a:path w="107950" h="215900">
                  <a:moveTo>
                    <a:pt x="0" y="215807"/>
                  </a:moveTo>
                  <a:lnTo>
                    <a:pt x="1686" y="212435"/>
                  </a:lnTo>
                  <a:lnTo>
                    <a:pt x="13488" y="188831"/>
                  </a:lnTo>
                  <a:lnTo>
                    <a:pt x="45522" y="124763"/>
                  </a:lnTo>
                  <a:lnTo>
                    <a:pt x="107904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3008609" y="1419091"/>
              <a:ext cx="48895" cy="24765"/>
            </a:xfrm>
            <a:custGeom>
              <a:avLst/>
              <a:gdLst/>
              <a:ahLst/>
              <a:cxnLst/>
              <a:rect l="l" t="t" r="r" b="b"/>
              <a:pathLst>
                <a:path w="48894" h="24765">
                  <a:moveTo>
                    <a:pt x="48843" y="24421"/>
                  </a:moveTo>
                  <a:lnTo>
                    <a:pt x="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/>
            <p:cNvSpPr/>
            <p:nvPr/>
          </p:nvSpPr>
          <p:spPr>
            <a:xfrm>
              <a:off x="3178639" y="1614446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70" h="67310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/>
            <p:cNvSpPr/>
            <p:nvPr/>
          </p:nvSpPr>
          <p:spPr>
            <a:xfrm>
              <a:off x="3178639" y="1614446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70" h="67310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2" name="object 82"/>
          <p:cNvSpPr txBox="1"/>
          <p:nvPr/>
        </p:nvSpPr>
        <p:spPr>
          <a:xfrm>
            <a:off x="2697161" y="1654993"/>
            <a:ext cx="59817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5">
                <a:latin typeface="Times New Roman"/>
                <a:cs typeface="Times New Roman"/>
              </a:rPr>
              <a:t>L</a:t>
            </a:r>
            <a:r>
              <a:rPr dirty="0" sz="750" spc="140">
                <a:latin typeface="Times New Roman"/>
                <a:cs typeface="Times New Roman"/>
              </a:rPr>
              <a:t>rn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2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r>
              <a:rPr dirty="0" sz="750" i="1">
                <a:latin typeface="メイリオ"/>
                <a:cs typeface="メイリオ"/>
              </a:rPr>
              <a:t> </a:t>
            </a:r>
            <a:r>
              <a:rPr dirty="0" sz="750" spc="55" i="1">
                <a:latin typeface="メイリオ"/>
                <a:cs typeface="メイリオ"/>
              </a:rPr>
              <a:t> </a:t>
            </a:r>
            <a:r>
              <a:rPr dirty="0" baseline="-17094" sz="975" spc="-37" i="1">
                <a:latin typeface="Times New Roman"/>
                <a:cs typeface="Times New Roman"/>
              </a:rPr>
              <a:t>o</a:t>
            </a:r>
            <a:r>
              <a:rPr dirty="0" baseline="5555" sz="750" spc="-7">
                <a:latin typeface="Times New Roman"/>
                <a:cs typeface="Times New Roman"/>
              </a:rPr>
              <a:t>2</a:t>
            </a:r>
            <a:endParaRPr baseline="5555" sz="750">
              <a:latin typeface="Times New Roman"/>
              <a:cs typeface="Times New Roman"/>
            </a:endParaRPr>
          </a:p>
        </p:txBody>
      </p:sp>
      <p:grpSp>
        <p:nvGrpSpPr>
          <p:cNvPr id="83" name="object 83"/>
          <p:cNvGrpSpPr/>
          <p:nvPr/>
        </p:nvGrpSpPr>
        <p:grpSpPr>
          <a:xfrm>
            <a:off x="3370762" y="1645948"/>
            <a:ext cx="98425" cy="300990"/>
            <a:chOff x="3370762" y="1645948"/>
            <a:chExt cx="98425" cy="300990"/>
          </a:xfrm>
        </p:grpSpPr>
        <p:sp>
          <p:nvSpPr>
            <p:cNvPr id="84" name="object 84"/>
            <p:cNvSpPr/>
            <p:nvPr/>
          </p:nvSpPr>
          <p:spPr>
            <a:xfrm>
              <a:off x="3372862" y="1648048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20" h="278764">
                  <a:moveTo>
                    <a:pt x="0" y="0"/>
                  </a:moveTo>
                  <a:lnTo>
                    <a:pt x="1306" y="4353"/>
                  </a:lnTo>
                  <a:lnTo>
                    <a:pt x="10448" y="34829"/>
                  </a:lnTo>
                  <a:lnTo>
                    <a:pt x="35264" y="117547"/>
                  </a:lnTo>
                  <a:lnTo>
                    <a:pt x="83590" y="278632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/>
            <p:cNvSpPr/>
            <p:nvPr/>
          </p:nvSpPr>
          <p:spPr>
            <a:xfrm>
              <a:off x="3436685" y="1909737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4">
                  <a:moveTo>
                    <a:pt x="32274" y="0"/>
                  </a:moveTo>
                  <a:lnTo>
                    <a:pt x="19768" y="16943"/>
                  </a:lnTo>
                  <a:lnTo>
                    <a:pt x="0" y="9681"/>
                  </a:lnTo>
                  <a:lnTo>
                    <a:pt x="25819" y="37115"/>
                  </a:lnTo>
                  <a:lnTo>
                    <a:pt x="32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6" name="object 86"/>
          <p:cNvSpPr txBox="1"/>
          <p:nvPr/>
        </p:nvSpPr>
        <p:spPr>
          <a:xfrm>
            <a:off x="3438411" y="1945557"/>
            <a:ext cx="9906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12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3430843" y="2011334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3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3342994" y="1954895"/>
            <a:ext cx="239395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350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5435" y="716"/>
            <a:ext cx="575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09994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But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about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progress?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529782" y="1626205"/>
            <a:ext cx="3709670" cy="342900"/>
            <a:chOff x="529782" y="1626205"/>
            <a:chExt cx="3709670" cy="342900"/>
          </a:xfrm>
        </p:grpSpPr>
        <p:sp>
          <p:nvSpPr>
            <p:cNvPr id="6" name="object 6"/>
            <p:cNvSpPr/>
            <p:nvPr/>
          </p:nvSpPr>
          <p:spPr>
            <a:xfrm>
              <a:off x="534227" y="1946852"/>
              <a:ext cx="3677920" cy="0"/>
            </a:xfrm>
            <a:custGeom>
              <a:avLst/>
              <a:gdLst/>
              <a:ahLst/>
              <a:cxnLst/>
              <a:rect l="l" t="t" r="r" b="b"/>
              <a:pathLst>
                <a:path w="3677920" h="0">
                  <a:moveTo>
                    <a:pt x="0" y="0"/>
                  </a:moveTo>
                  <a:lnTo>
                    <a:pt x="3677860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195705" y="192500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34227" y="1648048"/>
              <a:ext cx="2961005" cy="0"/>
            </a:xfrm>
            <a:custGeom>
              <a:avLst/>
              <a:gdLst/>
              <a:ahLst/>
              <a:cxnLst/>
              <a:rect l="l" t="t" r="r" b="b"/>
              <a:pathLst>
                <a:path w="2961004" h="0">
                  <a:moveTo>
                    <a:pt x="0" y="0"/>
                  </a:moveTo>
                  <a:lnTo>
                    <a:pt x="1449197" y="0"/>
                  </a:lnTo>
                </a:path>
                <a:path w="2961004" h="0">
                  <a:moveTo>
                    <a:pt x="1538839" y="0"/>
                  </a:moveTo>
                  <a:lnTo>
                    <a:pt x="2644412" y="0"/>
                  </a:lnTo>
                </a:path>
                <a:path w="2961004" h="0">
                  <a:moveTo>
                    <a:pt x="2734054" y="0"/>
                  </a:moveTo>
                  <a:lnTo>
                    <a:pt x="2960733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478578" y="162620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365629" y="1564705"/>
            <a:ext cx="1663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3</a:t>
            </a:r>
            <a:endParaRPr baseline="-15151" sz="825">
              <a:latin typeface="Times New Roman"/>
              <a:cs typeface="Times New Roman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529782" y="1344800"/>
            <a:ext cx="3104515" cy="401955"/>
            <a:chOff x="529782" y="1344800"/>
            <a:chExt cx="3104515" cy="401955"/>
          </a:xfrm>
        </p:grpSpPr>
        <p:sp>
          <p:nvSpPr>
            <p:cNvPr id="12" name="object 12"/>
            <p:cNvSpPr/>
            <p:nvPr/>
          </p:nvSpPr>
          <p:spPr>
            <a:xfrm>
              <a:off x="534227" y="1349245"/>
              <a:ext cx="1494155" cy="0"/>
            </a:xfrm>
            <a:custGeom>
              <a:avLst/>
              <a:gdLst/>
              <a:ahLst/>
              <a:cxnLst/>
              <a:rect l="l" t="t" r="r" b="b"/>
              <a:pathLst>
                <a:path w="1494155" h="0">
                  <a:moveTo>
                    <a:pt x="0" y="0"/>
                  </a:moveTo>
                  <a:lnTo>
                    <a:pt x="1494018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395143" y="1539383"/>
              <a:ext cx="233679" cy="201930"/>
            </a:xfrm>
            <a:custGeom>
              <a:avLst/>
              <a:gdLst/>
              <a:ahLst/>
              <a:cxnLst/>
              <a:rect l="l" t="t" r="r" b="b"/>
              <a:pathLst>
                <a:path w="233679" h="201930">
                  <a:moveTo>
                    <a:pt x="127120" y="0"/>
                  </a:moveTo>
                  <a:lnTo>
                    <a:pt x="111883" y="66801"/>
                  </a:lnTo>
                  <a:lnTo>
                    <a:pt x="71857" y="42806"/>
                  </a:lnTo>
                  <a:lnTo>
                    <a:pt x="88538" y="86390"/>
                  </a:lnTo>
                  <a:lnTo>
                    <a:pt x="0" y="86251"/>
                  </a:lnTo>
                  <a:lnTo>
                    <a:pt x="83246" y="116401"/>
                  </a:lnTo>
                  <a:lnTo>
                    <a:pt x="44194" y="156542"/>
                  </a:lnTo>
                  <a:lnTo>
                    <a:pt x="98483" y="142792"/>
                  </a:lnTo>
                  <a:lnTo>
                    <a:pt x="93183" y="201905"/>
                  </a:lnTo>
                  <a:lnTo>
                    <a:pt x="127120" y="153215"/>
                  </a:lnTo>
                  <a:lnTo>
                    <a:pt x="158325" y="194400"/>
                  </a:lnTo>
                  <a:lnTo>
                    <a:pt x="155757" y="142792"/>
                  </a:lnTo>
                  <a:lnTo>
                    <a:pt x="233515" y="170092"/>
                  </a:lnTo>
                  <a:lnTo>
                    <a:pt x="170994" y="116401"/>
                  </a:lnTo>
                  <a:lnTo>
                    <a:pt x="201948" y="95471"/>
                  </a:lnTo>
                  <a:lnTo>
                    <a:pt x="165702" y="86390"/>
                  </a:lnTo>
                  <a:lnTo>
                    <a:pt x="204235" y="16765"/>
                  </a:lnTo>
                  <a:lnTo>
                    <a:pt x="142357" y="66801"/>
                  </a:lnTo>
                  <a:lnTo>
                    <a:pt x="127120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395143" y="1539383"/>
              <a:ext cx="233679" cy="201930"/>
            </a:xfrm>
            <a:custGeom>
              <a:avLst/>
              <a:gdLst/>
              <a:ahLst/>
              <a:cxnLst/>
              <a:rect l="l" t="t" r="r" b="b"/>
              <a:pathLst>
                <a:path w="233679" h="201930">
                  <a:moveTo>
                    <a:pt x="127120" y="0"/>
                  </a:moveTo>
                  <a:lnTo>
                    <a:pt x="111883" y="66801"/>
                  </a:lnTo>
                  <a:lnTo>
                    <a:pt x="71857" y="42806"/>
                  </a:lnTo>
                  <a:lnTo>
                    <a:pt x="88538" y="86390"/>
                  </a:lnTo>
                  <a:lnTo>
                    <a:pt x="0" y="86251"/>
                  </a:lnTo>
                  <a:lnTo>
                    <a:pt x="83246" y="116401"/>
                  </a:lnTo>
                  <a:lnTo>
                    <a:pt x="44194" y="156542"/>
                  </a:lnTo>
                  <a:lnTo>
                    <a:pt x="98483" y="142792"/>
                  </a:lnTo>
                  <a:lnTo>
                    <a:pt x="93183" y="201905"/>
                  </a:lnTo>
                  <a:lnTo>
                    <a:pt x="127120" y="153215"/>
                  </a:lnTo>
                  <a:lnTo>
                    <a:pt x="158325" y="194400"/>
                  </a:lnTo>
                  <a:lnTo>
                    <a:pt x="155757" y="142792"/>
                  </a:lnTo>
                  <a:lnTo>
                    <a:pt x="233515" y="170092"/>
                  </a:lnTo>
                  <a:lnTo>
                    <a:pt x="170994" y="116401"/>
                  </a:lnTo>
                  <a:lnTo>
                    <a:pt x="201948" y="95471"/>
                  </a:lnTo>
                  <a:lnTo>
                    <a:pt x="165702" y="86390"/>
                  </a:lnTo>
                  <a:lnTo>
                    <a:pt x="204235" y="16765"/>
                  </a:lnTo>
                  <a:lnTo>
                    <a:pt x="142357" y="66801"/>
                  </a:lnTo>
                  <a:lnTo>
                    <a:pt x="127120" y="0"/>
                  </a:lnTo>
                  <a:close/>
                </a:path>
              </a:pathLst>
            </a:custGeom>
            <a:ln w="105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365629" y="1266268"/>
            <a:ext cx="1663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2</a:t>
            </a:r>
            <a:endParaRPr baseline="-15151" sz="825">
              <a:latin typeface="Times New Roman"/>
              <a:cs typeface="Times New Roman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2028197" y="1302988"/>
            <a:ext cx="2211705" cy="92710"/>
            <a:chOff x="2028197" y="1302988"/>
            <a:chExt cx="2211705" cy="92710"/>
          </a:xfrm>
        </p:grpSpPr>
        <p:sp>
          <p:nvSpPr>
            <p:cNvPr id="17" name="object 17"/>
            <p:cNvSpPr/>
            <p:nvPr/>
          </p:nvSpPr>
          <p:spPr>
            <a:xfrm>
              <a:off x="2037697" y="1349245"/>
              <a:ext cx="2168525" cy="0"/>
            </a:xfrm>
            <a:custGeom>
              <a:avLst/>
              <a:gdLst/>
              <a:ahLst/>
              <a:cxnLst/>
              <a:rect l="l" t="t" r="r" b="b"/>
              <a:pathLst>
                <a:path w="2168525" h="0">
                  <a:moveTo>
                    <a:pt x="0" y="0"/>
                  </a:moveTo>
                  <a:lnTo>
                    <a:pt x="2168088" y="0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034547" y="1309338"/>
              <a:ext cx="0" cy="80010"/>
            </a:xfrm>
            <a:custGeom>
              <a:avLst/>
              <a:gdLst/>
              <a:ahLst/>
              <a:cxnLst/>
              <a:rect l="l" t="t" r="r" b="b"/>
              <a:pathLst>
                <a:path w="0" h="80009">
                  <a:moveTo>
                    <a:pt x="0" y="0"/>
                  </a:moveTo>
                  <a:lnTo>
                    <a:pt x="0" y="79812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4185622" y="1322360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20163" y="26884"/>
                  </a:lnTo>
                  <a:lnTo>
                    <a:pt x="0" y="53768"/>
                  </a:lnTo>
                  <a:lnTo>
                    <a:pt x="53768" y="26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1933799" y="1359789"/>
            <a:ext cx="189230" cy="889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400" spc="5">
                <a:latin typeface="Arial"/>
                <a:cs typeface="Arial"/>
              </a:rPr>
              <a:t>Leader</a:t>
            </a:r>
            <a:endParaRPr sz="400">
              <a:latin typeface="Arial"/>
              <a:cs typeface="Arial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530026" y="1046240"/>
            <a:ext cx="1500505" cy="305435"/>
            <a:chOff x="530026" y="1046240"/>
            <a:chExt cx="1500505" cy="305435"/>
          </a:xfrm>
        </p:grpSpPr>
        <p:sp>
          <p:nvSpPr>
            <p:cNvPr id="22" name="object 22"/>
            <p:cNvSpPr/>
            <p:nvPr/>
          </p:nvSpPr>
          <p:spPr>
            <a:xfrm>
              <a:off x="1729442" y="1050441"/>
              <a:ext cx="299085" cy="299085"/>
            </a:xfrm>
            <a:custGeom>
              <a:avLst/>
              <a:gdLst/>
              <a:ahLst/>
              <a:cxnLst/>
              <a:rect l="l" t="t" r="r" b="b"/>
              <a:pathLst>
                <a:path w="299085" h="299084">
                  <a:moveTo>
                    <a:pt x="0" y="0"/>
                  </a:moveTo>
                  <a:lnTo>
                    <a:pt x="298803" y="298803"/>
                  </a:lnTo>
                </a:path>
              </a:pathLst>
            </a:custGeom>
            <a:ln w="4200">
              <a:solidFill>
                <a:srgbClr val="999999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530026" y="1046240"/>
              <a:ext cx="8890" cy="8890"/>
            </a:xfrm>
            <a:custGeom>
              <a:avLst/>
              <a:gdLst/>
              <a:ahLst/>
              <a:cxnLst/>
              <a:rect l="l" t="t" r="r" b="b"/>
              <a:pathLst>
                <a:path w="8890" h="8890">
                  <a:moveTo>
                    <a:pt x="0" y="4200"/>
                  </a:moveTo>
                  <a:lnTo>
                    <a:pt x="1230" y="1230"/>
                  </a:lnTo>
                  <a:lnTo>
                    <a:pt x="4200" y="0"/>
                  </a:lnTo>
                  <a:lnTo>
                    <a:pt x="7170" y="1230"/>
                  </a:lnTo>
                  <a:lnTo>
                    <a:pt x="8401" y="4200"/>
                  </a:lnTo>
                  <a:lnTo>
                    <a:pt x="7170" y="7170"/>
                  </a:lnTo>
                  <a:lnTo>
                    <a:pt x="4200" y="8401"/>
                  </a:lnTo>
                  <a:lnTo>
                    <a:pt x="1230" y="7170"/>
                  </a:lnTo>
                  <a:lnTo>
                    <a:pt x="0" y="42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/>
          <p:nvPr/>
        </p:nvSpPr>
        <p:spPr>
          <a:xfrm>
            <a:off x="365629" y="966914"/>
            <a:ext cx="16637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spc="25" i="1">
                <a:latin typeface="Times New Roman"/>
                <a:cs typeface="Times New Roman"/>
              </a:rPr>
              <a:t>S</a:t>
            </a:r>
            <a:r>
              <a:rPr dirty="0" baseline="-15151" sz="825" spc="37">
                <a:latin typeface="Times New Roman"/>
                <a:cs typeface="Times New Roman"/>
              </a:rPr>
              <a:t>1</a:t>
            </a:r>
            <a:endParaRPr baseline="-15151" sz="825">
              <a:latin typeface="Times New Roman"/>
              <a:cs typeface="Times New Roman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534178" y="1004185"/>
            <a:ext cx="3705225" cy="92710"/>
            <a:chOff x="534178" y="1004185"/>
            <a:chExt cx="3705225" cy="92710"/>
          </a:xfrm>
        </p:grpSpPr>
        <p:sp>
          <p:nvSpPr>
            <p:cNvPr id="26" name="object 26"/>
            <p:cNvSpPr/>
            <p:nvPr/>
          </p:nvSpPr>
          <p:spPr>
            <a:xfrm>
              <a:off x="543678" y="1050441"/>
              <a:ext cx="3662679" cy="0"/>
            </a:xfrm>
            <a:custGeom>
              <a:avLst/>
              <a:gdLst/>
              <a:ahLst/>
              <a:cxnLst/>
              <a:rect l="l" t="t" r="r" b="b"/>
              <a:pathLst>
                <a:path w="3662679" h="0">
                  <a:moveTo>
                    <a:pt x="0" y="0"/>
                  </a:moveTo>
                  <a:lnTo>
                    <a:pt x="3662107" y="0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540528" y="1010535"/>
              <a:ext cx="0" cy="80010"/>
            </a:xfrm>
            <a:custGeom>
              <a:avLst/>
              <a:gdLst/>
              <a:ahLst/>
              <a:cxnLst/>
              <a:rect l="l" t="t" r="r" b="b"/>
              <a:pathLst>
                <a:path w="0" h="80009">
                  <a:moveTo>
                    <a:pt x="0" y="0"/>
                  </a:moveTo>
                  <a:lnTo>
                    <a:pt x="0" y="79812"/>
                  </a:lnTo>
                </a:path>
              </a:pathLst>
            </a:custGeom>
            <a:ln w="12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4185622" y="1023557"/>
              <a:ext cx="53975" cy="53975"/>
            </a:xfrm>
            <a:custGeom>
              <a:avLst/>
              <a:gdLst/>
              <a:ahLst/>
              <a:cxnLst/>
              <a:rect l="l" t="t" r="r" b="b"/>
              <a:pathLst>
                <a:path w="53975" h="53975">
                  <a:moveTo>
                    <a:pt x="0" y="0"/>
                  </a:moveTo>
                  <a:lnTo>
                    <a:pt x="20163" y="26884"/>
                  </a:lnTo>
                  <a:lnTo>
                    <a:pt x="0" y="53768"/>
                  </a:lnTo>
                  <a:lnTo>
                    <a:pt x="53768" y="26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439803" y="1060994"/>
            <a:ext cx="189230" cy="889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400" spc="5">
                <a:latin typeface="Arial"/>
                <a:cs typeface="Arial"/>
              </a:rPr>
              <a:t>Leader</a:t>
            </a:r>
            <a:endParaRPr sz="400">
              <a:latin typeface="Arial"/>
              <a:cs typeface="Arial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529782" y="729794"/>
            <a:ext cx="3709670" cy="43815"/>
            <a:chOff x="529782" y="729794"/>
            <a:chExt cx="3709670" cy="43815"/>
          </a:xfrm>
        </p:grpSpPr>
        <p:sp>
          <p:nvSpPr>
            <p:cNvPr id="31" name="object 31"/>
            <p:cNvSpPr/>
            <p:nvPr/>
          </p:nvSpPr>
          <p:spPr>
            <a:xfrm>
              <a:off x="534227" y="751637"/>
              <a:ext cx="3677920" cy="0"/>
            </a:xfrm>
            <a:custGeom>
              <a:avLst/>
              <a:gdLst/>
              <a:ahLst/>
              <a:cxnLst/>
              <a:rect l="l" t="t" r="r" b="b"/>
              <a:pathLst>
                <a:path w="3677920" h="0">
                  <a:moveTo>
                    <a:pt x="0" y="0"/>
                  </a:moveTo>
                  <a:lnTo>
                    <a:pt x="3677860" y="0"/>
                  </a:lnTo>
                </a:path>
              </a:pathLst>
            </a:custGeom>
            <a:ln w="84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4195705" y="72979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0"/>
                  </a:moveTo>
                  <a:lnTo>
                    <a:pt x="16382" y="21843"/>
                  </a:lnTo>
                  <a:lnTo>
                    <a:pt x="0" y="43686"/>
                  </a:lnTo>
                  <a:lnTo>
                    <a:pt x="43686" y="21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 txBox="1"/>
          <p:nvPr/>
        </p:nvSpPr>
        <p:spPr>
          <a:xfrm>
            <a:off x="356564" y="668119"/>
            <a:ext cx="175260" cy="1390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50" i="1">
                <a:latin typeface="Times New Roman"/>
                <a:cs typeface="Times New Roman"/>
              </a:rPr>
              <a:t>C</a:t>
            </a:r>
            <a:r>
              <a:rPr dirty="0" baseline="-15151" sz="825">
                <a:latin typeface="Times New Roman"/>
                <a:cs typeface="Times New Roman"/>
              </a:rPr>
              <a:t>1</a:t>
            </a:r>
            <a:endParaRPr baseline="-15151" sz="825">
              <a:latin typeface="Times New Roman"/>
              <a:cs typeface="Times New Roman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651524" y="749415"/>
            <a:ext cx="421005" cy="1200150"/>
            <a:chOff x="651524" y="749415"/>
            <a:chExt cx="421005" cy="1200150"/>
          </a:xfrm>
        </p:grpSpPr>
        <p:sp>
          <p:nvSpPr>
            <p:cNvPr id="35" name="object 35"/>
            <p:cNvSpPr/>
            <p:nvPr/>
          </p:nvSpPr>
          <p:spPr>
            <a:xfrm>
              <a:off x="773271" y="751637"/>
              <a:ext cx="284480" cy="284480"/>
            </a:xfrm>
            <a:custGeom>
              <a:avLst/>
              <a:gdLst/>
              <a:ahLst/>
              <a:cxnLst/>
              <a:rect l="l" t="t" r="r" b="b"/>
              <a:pathLst>
                <a:path w="284480" h="284480">
                  <a:moveTo>
                    <a:pt x="0" y="0"/>
                  </a:moveTo>
                  <a:lnTo>
                    <a:pt x="4436" y="4436"/>
                  </a:lnTo>
                  <a:lnTo>
                    <a:pt x="35493" y="35494"/>
                  </a:lnTo>
                  <a:lnTo>
                    <a:pt x="119792" y="119792"/>
                  </a:lnTo>
                  <a:lnTo>
                    <a:pt x="283951" y="283952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036430" y="1014797"/>
              <a:ext cx="36195" cy="36195"/>
            </a:xfrm>
            <a:custGeom>
              <a:avLst/>
              <a:gdLst/>
              <a:ahLst/>
              <a:cxnLst/>
              <a:rect l="l" t="t" r="r" b="b"/>
              <a:pathLst>
                <a:path w="36194" h="36194">
                  <a:moveTo>
                    <a:pt x="23762" y="0"/>
                  </a:moveTo>
                  <a:lnTo>
                    <a:pt x="20792" y="20792"/>
                  </a:lnTo>
                  <a:lnTo>
                    <a:pt x="0" y="23762"/>
                  </a:lnTo>
                  <a:lnTo>
                    <a:pt x="35643" y="35643"/>
                  </a:lnTo>
                  <a:lnTo>
                    <a:pt x="2376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773271" y="751637"/>
              <a:ext cx="260350" cy="578485"/>
            </a:xfrm>
            <a:custGeom>
              <a:avLst/>
              <a:gdLst/>
              <a:ahLst/>
              <a:cxnLst/>
              <a:rect l="l" t="t" r="r" b="b"/>
              <a:pathLst>
                <a:path w="260350" h="578485">
                  <a:moveTo>
                    <a:pt x="0" y="0"/>
                  </a:moveTo>
                  <a:lnTo>
                    <a:pt x="4066" y="9037"/>
                  </a:lnTo>
                  <a:lnTo>
                    <a:pt x="32533" y="72297"/>
                  </a:lnTo>
                  <a:lnTo>
                    <a:pt x="109801" y="244005"/>
                  </a:lnTo>
                  <a:lnTo>
                    <a:pt x="260270" y="578382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012971" y="1311565"/>
              <a:ext cx="31115" cy="38100"/>
            </a:xfrm>
            <a:custGeom>
              <a:avLst/>
              <a:gdLst/>
              <a:ahLst/>
              <a:cxnLst/>
              <a:rect l="l" t="t" r="r" b="b"/>
              <a:pathLst>
                <a:path w="31115" h="38100">
                  <a:moveTo>
                    <a:pt x="30758" y="0"/>
                  </a:moveTo>
                  <a:lnTo>
                    <a:pt x="20569" y="18455"/>
                  </a:lnTo>
                  <a:lnTo>
                    <a:pt x="0" y="13841"/>
                  </a:lnTo>
                  <a:lnTo>
                    <a:pt x="29220" y="37679"/>
                  </a:lnTo>
                  <a:lnTo>
                    <a:pt x="3075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773271" y="751637"/>
              <a:ext cx="175260" cy="876300"/>
            </a:xfrm>
            <a:custGeom>
              <a:avLst/>
              <a:gdLst/>
              <a:ahLst/>
              <a:cxnLst/>
              <a:rect l="l" t="t" r="r" b="b"/>
              <a:pathLst>
                <a:path w="175259" h="876300">
                  <a:moveTo>
                    <a:pt x="0" y="0"/>
                  </a:moveTo>
                  <a:lnTo>
                    <a:pt x="2736" y="13684"/>
                  </a:lnTo>
                  <a:lnTo>
                    <a:pt x="21894" y="109472"/>
                  </a:lnTo>
                  <a:lnTo>
                    <a:pt x="73894" y="369468"/>
                  </a:lnTo>
                  <a:lnTo>
                    <a:pt x="175157" y="875777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929445" y="1611733"/>
              <a:ext cx="33020" cy="36830"/>
            </a:xfrm>
            <a:custGeom>
              <a:avLst/>
              <a:gdLst/>
              <a:ahLst/>
              <a:cxnLst/>
              <a:rect l="l" t="t" r="r" b="b"/>
              <a:pathLst>
                <a:path w="33019" h="36830">
                  <a:moveTo>
                    <a:pt x="33014" y="0"/>
                  </a:moveTo>
                  <a:lnTo>
                    <a:pt x="18982" y="15681"/>
                  </a:lnTo>
                  <a:lnTo>
                    <a:pt x="0" y="6602"/>
                  </a:lnTo>
                  <a:lnTo>
                    <a:pt x="23109" y="36315"/>
                  </a:lnTo>
                  <a:lnTo>
                    <a:pt x="3301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653747" y="1071360"/>
              <a:ext cx="87630" cy="875665"/>
            </a:xfrm>
            <a:custGeom>
              <a:avLst/>
              <a:gdLst/>
              <a:ahLst/>
              <a:cxnLst/>
              <a:rect l="l" t="t" r="r" b="b"/>
              <a:pathLst>
                <a:path w="87629" h="875664">
                  <a:moveTo>
                    <a:pt x="0" y="875492"/>
                  </a:moveTo>
                  <a:lnTo>
                    <a:pt x="1367" y="861813"/>
                  </a:lnTo>
                  <a:lnTo>
                    <a:pt x="10943" y="766056"/>
                  </a:lnTo>
                  <a:lnTo>
                    <a:pt x="36935" y="506144"/>
                  </a:lnTo>
                  <a:lnTo>
                    <a:pt x="8755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723307" y="1050441"/>
              <a:ext cx="33655" cy="35560"/>
            </a:xfrm>
            <a:custGeom>
              <a:avLst/>
              <a:gdLst/>
              <a:ahLst/>
              <a:cxnLst/>
              <a:rect l="l" t="t" r="r" b="b"/>
              <a:pathLst>
                <a:path w="33654" h="35559">
                  <a:moveTo>
                    <a:pt x="0" y="31796"/>
                  </a:moveTo>
                  <a:lnTo>
                    <a:pt x="17989" y="20918"/>
                  </a:lnTo>
                  <a:lnTo>
                    <a:pt x="33469" y="35142"/>
                  </a:lnTo>
                  <a:lnTo>
                    <a:pt x="20081" y="0"/>
                  </a:lnTo>
                  <a:lnTo>
                    <a:pt x="0" y="3179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653747" y="1369417"/>
              <a:ext cx="173355" cy="577850"/>
            </a:xfrm>
            <a:custGeom>
              <a:avLst/>
              <a:gdLst/>
              <a:ahLst/>
              <a:cxnLst/>
              <a:rect l="l" t="t" r="r" b="b"/>
              <a:pathLst>
                <a:path w="173355" h="577850">
                  <a:moveTo>
                    <a:pt x="0" y="577435"/>
                  </a:moveTo>
                  <a:lnTo>
                    <a:pt x="2706" y="568413"/>
                  </a:lnTo>
                  <a:lnTo>
                    <a:pt x="21654" y="505256"/>
                  </a:lnTo>
                  <a:lnTo>
                    <a:pt x="73082" y="333829"/>
                  </a:lnTo>
                  <a:lnTo>
                    <a:pt x="173233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807211" y="1349245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4" h="37465">
                  <a:moveTo>
                    <a:pt x="0" y="27434"/>
                  </a:moveTo>
                  <a:lnTo>
                    <a:pt x="19768" y="20171"/>
                  </a:lnTo>
                  <a:lnTo>
                    <a:pt x="32274" y="37115"/>
                  </a:lnTo>
                  <a:lnTo>
                    <a:pt x="25819" y="0"/>
                  </a:lnTo>
                  <a:lnTo>
                    <a:pt x="0" y="274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653747" y="1661517"/>
              <a:ext cx="342900" cy="285750"/>
            </a:xfrm>
            <a:custGeom>
              <a:avLst/>
              <a:gdLst/>
              <a:ahLst/>
              <a:cxnLst/>
              <a:rect l="l" t="t" r="r" b="b"/>
              <a:pathLst>
                <a:path w="342900" h="285750">
                  <a:moveTo>
                    <a:pt x="0" y="285335"/>
                  </a:moveTo>
                  <a:lnTo>
                    <a:pt x="5350" y="280876"/>
                  </a:lnTo>
                  <a:lnTo>
                    <a:pt x="42800" y="249668"/>
                  </a:lnTo>
                  <a:lnTo>
                    <a:pt x="144450" y="164959"/>
                  </a:lnTo>
                  <a:lnTo>
                    <a:pt x="342401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975676" y="1648049"/>
              <a:ext cx="36830" cy="34925"/>
            </a:xfrm>
            <a:custGeom>
              <a:avLst/>
              <a:gdLst/>
              <a:ahLst/>
              <a:cxnLst/>
              <a:rect l="l" t="t" r="r" b="b"/>
              <a:pathLst>
                <a:path w="36830" h="34925">
                  <a:moveTo>
                    <a:pt x="0" y="8620"/>
                  </a:moveTo>
                  <a:lnTo>
                    <a:pt x="20471" y="13468"/>
                  </a:lnTo>
                  <a:lnTo>
                    <a:pt x="21549" y="34479"/>
                  </a:lnTo>
                  <a:lnTo>
                    <a:pt x="36633" y="0"/>
                  </a:lnTo>
                  <a:lnTo>
                    <a:pt x="0" y="862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/>
          <p:cNvSpPr txBox="1"/>
          <p:nvPr/>
        </p:nvSpPr>
        <p:spPr>
          <a:xfrm>
            <a:off x="356564" y="1863869"/>
            <a:ext cx="418465" cy="2336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819"/>
              </a:lnSpc>
              <a:spcBef>
                <a:spcPts val="95"/>
              </a:spcBef>
            </a:pPr>
            <a:r>
              <a:rPr dirty="0" sz="750" i="1">
                <a:latin typeface="Times New Roman"/>
                <a:cs typeface="Times New Roman"/>
              </a:rPr>
              <a:t>C</a:t>
            </a:r>
            <a:r>
              <a:rPr dirty="0" baseline="-15151" sz="825">
                <a:latin typeface="Times New Roman"/>
                <a:cs typeface="Times New Roman"/>
              </a:rPr>
              <a:t>2</a:t>
            </a:r>
            <a:endParaRPr baseline="-15151" sz="825">
              <a:latin typeface="Times New Roman"/>
              <a:cs typeface="Times New Roman"/>
            </a:endParaRPr>
          </a:p>
          <a:p>
            <a:pPr marL="213995">
              <a:lnSpc>
                <a:spcPts val="819"/>
              </a:lnSpc>
            </a:pPr>
            <a:r>
              <a:rPr dirty="0" sz="750" spc="-15" i="1">
                <a:latin typeface="メイリオ"/>
                <a:cs typeface="メイリオ"/>
              </a:rPr>
              <a:t>(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2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652165" y="582773"/>
            <a:ext cx="24257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15" i="1">
                <a:latin typeface="メイリオ"/>
                <a:cs typeface="メイリオ"/>
              </a:rPr>
              <a:t>(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1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49" name="object 49"/>
          <p:cNvGrpSpPr/>
          <p:nvPr/>
        </p:nvGrpSpPr>
        <p:grpSpPr>
          <a:xfrm>
            <a:off x="1368656" y="1048218"/>
            <a:ext cx="137795" cy="233679"/>
            <a:chOff x="1368656" y="1048218"/>
            <a:chExt cx="137795" cy="233679"/>
          </a:xfrm>
        </p:grpSpPr>
        <p:sp>
          <p:nvSpPr>
            <p:cNvPr id="50" name="object 50"/>
            <p:cNvSpPr/>
            <p:nvPr/>
          </p:nvSpPr>
          <p:spPr>
            <a:xfrm>
              <a:off x="1370878" y="1050441"/>
              <a:ext cx="107950" cy="215900"/>
            </a:xfrm>
            <a:custGeom>
              <a:avLst/>
              <a:gdLst/>
              <a:ahLst/>
              <a:cxnLst/>
              <a:rect l="l" t="t" r="r" b="b"/>
              <a:pathLst>
                <a:path w="107950" h="215900">
                  <a:moveTo>
                    <a:pt x="0" y="0"/>
                  </a:moveTo>
                  <a:lnTo>
                    <a:pt x="1686" y="3372"/>
                  </a:lnTo>
                  <a:lnTo>
                    <a:pt x="13488" y="26976"/>
                  </a:lnTo>
                  <a:lnTo>
                    <a:pt x="45522" y="91044"/>
                  </a:lnTo>
                  <a:lnTo>
                    <a:pt x="107904" y="215808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454831" y="1254978"/>
              <a:ext cx="48895" cy="24765"/>
            </a:xfrm>
            <a:custGeom>
              <a:avLst/>
              <a:gdLst/>
              <a:ahLst/>
              <a:cxnLst/>
              <a:rect l="l" t="t" r="r" b="b"/>
              <a:pathLst>
                <a:path w="48894" h="24765">
                  <a:moveTo>
                    <a:pt x="0" y="24421"/>
                  </a:moveTo>
                  <a:lnTo>
                    <a:pt x="48843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2" name="object 52"/>
          <p:cNvSpPr txBox="1"/>
          <p:nvPr/>
        </p:nvSpPr>
        <p:spPr>
          <a:xfrm>
            <a:off x="1032358" y="881568"/>
            <a:ext cx="677545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10">
                <a:latin typeface="Times New Roman"/>
                <a:cs typeface="Times New Roman"/>
              </a:rPr>
              <a:t>A</a:t>
            </a:r>
            <a:r>
              <a:rPr dirty="0" sz="750" spc="80">
                <a:latin typeface="Times New Roman"/>
                <a:cs typeface="Times New Roman"/>
              </a:rPr>
              <a:t>cc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35" i="1">
                <a:latin typeface="Times New Roman"/>
                <a:cs typeface="Times New Roman"/>
              </a:rPr>
              <a:t>S</a:t>
            </a:r>
            <a:r>
              <a:rPr dirty="0" baseline="-15151" sz="825" spc="75">
                <a:latin typeface="Times New Roman"/>
                <a:cs typeface="Times New Roman"/>
              </a:rPr>
              <a:t>1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75">
                <a:latin typeface="Times New Roman"/>
                <a:cs typeface="Times New Roman"/>
              </a:rPr>
              <a:t>1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65">
                <a:latin typeface="Times New Roman"/>
                <a:cs typeface="Times New Roman"/>
              </a:rPr>
              <a:t> </a:t>
            </a:r>
            <a:r>
              <a:rPr dirty="0" sz="750">
                <a:latin typeface="Times New Roman"/>
                <a:cs typeface="Times New Roman"/>
              </a:rPr>
              <a:t>1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53" name="object 53"/>
          <p:cNvGrpSpPr/>
          <p:nvPr/>
        </p:nvGrpSpPr>
        <p:grpSpPr>
          <a:xfrm>
            <a:off x="1368656" y="1048218"/>
            <a:ext cx="706755" cy="636270"/>
            <a:chOff x="1368656" y="1048218"/>
            <a:chExt cx="706755" cy="636270"/>
          </a:xfrm>
        </p:grpSpPr>
        <p:sp>
          <p:nvSpPr>
            <p:cNvPr id="54" name="object 54"/>
            <p:cNvSpPr/>
            <p:nvPr/>
          </p:nvSpPr>
          <p:spPr>
            <a:xfrm>
              <a:off x="1370878" y="1050441"/>
              <a:ext cx="144780" cy="577850"/>
            </a:xfrm>
            <a:custGeom>
              <a:avLst/>
              <a:gdLst/>
              <a:ahLst/>
              <a:cxnLst/>
              <a:rect l="l" t="t" r="r" b="b"/>
              <a:pathLst>
                <a:path w="144780" h="577850">
                  <a:moveTo>
                    <a:pt x="0" y="0"/>
                  </a:moveTo>
                  <a:lnTo>
                    <a:pt x="2254" y="9019"/>
                  </a:lnTo>
                  <a:lnTo>
                    <a:pt x="18038" y="72153"/>
                  </a:lnTo>
                  <a:lnTo>
                    <a:pt x="60880" y="243519"/>
                  </a:lnTo>
                  <a:lnTo>
                    <a:pt x="144308" y="577231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1495830" y="1611372"/>
              <a:ext cx="33020" cy="36830"/>
            </a:xfrm>
            <a:custGeom>
              <a:avLst/>
              <a:gdLst/>
              <a:ahLst/>
              <a:cxnLst/>
              <a:rect l="l" t="t" r="r" b="b"/>
              <a:pathLst>
                <a:path w="33019" h="36830">
                  <a:moveTo>
                    <a:pt x="32601" y="0"/>
                  </a:moveTo>
                  <a:lnTo>
                    <a:pt x="19356" y="16300"/>
                  </a:lnTo>
                  <a:lnTo>
                    <a:pt x="0" y="8149"/>
                  </a:lnTo>
                  <a:lnTo>
                    <a:pt x="24450" y="36676"/>
                  </a:lnTo>
                  <a:lnTo>
                    <a:pt x="3260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1729442" y="1140463"/>
              <a:ext cx="127000" cy="508000"/>
            </a:xfrm>
            <a:custGeom>
              <a:avLst/>
              <a:gdLst/>
              <a:ahLst/>
              <a:cxnLst/>
              <a:rect l="l" t="t" r="r" b="b"/>
              <a:pathLst>
                <a:path w="127000" h="508000">
                  <a:moveTo>
                    <a:pt x="0" y="507585"/>
                  </a:moveTo>
                  <a:lnTo>
                    <a:pt x="1982" y="499654"/>
                  </a:lnTo>
                  <a:lnTo>
                    <a:pt x="15862" y="444137"/>
                  </a:lnTo>
                  <a:lnTo>
                    <a:pt x="53535" y="293448"/>
                  </a:lnTo>
                  <a:lnTo>
                    <a:pt x="126898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1830106" y="1132822"/>
              <a:ext cx="53340" cy="13335"/>
            </a:xfrm>
            <a:custGeom>
              <a:avLst/>
              <a:gdLst/>
              <a:ahLst/>
              <a:cxnLst/>
              <a:rect l="l" t="t" r="r" b="b"/>
              <a:pathLst>
                <a:path w="53339" h="13334">
                  <a:moveTo>
                    <a:pt x="52978" y="13243"/>
                  </a:moveTo>
                  <a:lnTo>
                    <a:pt x="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1729442" y="1432241"/>
              <a:ext cx="107950" cy="215900"/>
            </a:xfrm>
            <a:custGeom>
              <a:avLst/>
              <a:gdLst/>
              <a:ahLst/>
              <a:cxnLst/>
              <a:rect l="l" t="t" r="r" b="b"/>
              <a:pathLst>
                <a:path w="107950" h="215900">
                  <a:moveTo>
                    <a:pt x="0" y="215807"/>
                  </a:moveTo>
                  <a:lnTo>
                    <a:pt x="1686" y="212435"/>
                  </a:lnTo>
                  <a:lnTo>
                    <a:pt x="13488" y="188831"/>
                  </a:lnTo>
                  <a:lnTo>
                    <a:pt x="45522" y="124763"/>
                  </a:lnTo>
                  <a:lnTo>
                    <a:pt x="107904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1813394" y="1419091"/>
              <a:ext cx="48895" cy="24765"/>
            </a:xfrm>
            <a:custGeom>
              <a:avLst/>
              <a:gdLst/>
              <a:ahLst/>
              <a:cxnLst/>
              <a:rect l="l" t="t" r="r" b="b"/>
              <a:pathLst>
                <a:path w="48894" h="24765">
                  <a:moveTo>
                    <a:pt x="48843" y="24421"/>
                  </a:moveTo>
                  <a:lnTo>
                    <a:pt x="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1983425" y="1614446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10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1983425" y="1614446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69" h="67310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2" name="object 62"/>
          <p:cNvSpPr txBox="1"/>
          <p:nvPr/>
        </p:nvSpPr>
        <p:spPr>
          <a:xfrm>
            <a:off x="1501960" y="1656100"/>
            <a:ext cx="59817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5">
                <a:latin typeface="Times New Roman"/>
                <a:cs typeface="Times New Roman"/>
              </a:rPr>
              <a:t>L</a:t>
            </a:r>
            <a:r>
              <a:rPr dirty="0" sz="750" spc="140">
                <a:latin typeface="Times New Roman"/>
                <a:cs typeface="Times New Roman"/>
              </a:rPr>
              <a:t>rn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1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r>
              <a:rPr dirty="0" sz="750" i="1">
                <a:latin typeface="メイリオ"/>
                <a:cs typeface="メイリオ"/>
              </a:rPr>
              <a:t> </a:t>
            </a:r>
            <a:r>
              <a:rPr dirty="0" sz="750" spc="55" i="1">
                <a:latin typeface="メイリオ"/>
                <a:cs typeface="メイリオ"/>
              </a:rPr>
              <a:t> </a:t>
            </a:r>
            <a:r>
              <a:rPr dirty="0" baseline="-17094" sz="975" spc="-37" i="1">
                <a:latin typeface="Times New Roman"/>
                <a:cs typeface="Times New Roman"/>
              </a:rPr>
              <a:t>o</a:t>
            </a:r>
            <a:r>
              <a:rPr dirty="0" baseline="5555" sz="750" spc="-7">
                <a:latin typeface="Times New Roman"/>
                <a:cs typeface="Times New Roman"/>
              </a:rPr>
              <a:t>1</a:t>
            </a:r>
            <a:endParaRPr baseline="5555" sz="750">
              <a:latin typeface="Times New Roman"/>
              <a:cs typeface="Times New Roman"/>
            </a:endParaRPr>
          </a:p>
        </p:txBody>
      </p:sp>
      <p:grpSp>
        <p:nvGrpSpPr>
          <p:cNvPr id="63" name="object 63"/>
          <p:cNvGrpSpPr/>
          <p:nvPr/>
        </p:nvGrpSpPr>
        <p:grpSpPr>
          <a:xfrm>
            <a:off x="2175425" y="751637"/>
            <a:ext cx="278130" cy="899160"/>
            <a:chOff x="2175425" y="751637"/>
            <a:chExt cx="278130" cy="899160"/>
          </a:xfrm>
        </p:grpSpPr>
        <p:sp>
          <p:nvSpPr>
            <p:cNvPr id="64" name="object 64"/>
            <p:cNvSpPr/>
            <p:nvPr/>
          </p:nvSpPr>
          <p:spPr>
            <a:xfrm>
              <a:off x="2177647" y="771809"/>
              <a:ext cx="262890" cy="876300"/>
            </a:xfrm>
            <a:custGeom>
              <a:avLst/>
              <a:gdLst/>
              <a:ahLst/>
              <a:cxnLst/>
              <a:rect l="l" t="t" r="r" b="b"/>
              <a:pathLst>
                <a:path w="262889" h="876300">
                  <a:moveTo>
                    <a:pt x="0" y="876239"/>
                  </a:moveTo>
                  <a:lnTo>
                    <a:pt x="4107" y="862548"/>
                  </a:lnTo>
                  <a:lnTo>
                    <a:pt x="32859" y="766709"/>
                  </a:lnTo>
                  <a:lnTo>
                    <a:pt x="110900" y="506575"/>
                  </a:lnTo>
                  <a:lnTo>
                    <a:pt x="262874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2420754" y="751637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5">
                  <a:moveTo>
                    <a:pt x="0" y="27433"/>
                  </a:moveTo>
                  <a:lnTo>
                    <a:pt x="19768" y="20171"/>
                  </a:lnTo>
                  <a:lnTo>
                    <a:pt x="32274" y="37116"/>
                  </a:lnTo>
                  <a:lnTo>
                    <a:pt x="25819" y="0"/>
                  </a:lnTo>
                  <a:lnTo>
                    <a:pt x="0" y="274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6" name="object 66"/>
          <p:cNvSpPr txBox="1"/>
          <p:nvPr/>
        </p:nvSpPr>
        <p:spPr>
          <a:xfrm>
            <a:off x="2440874" y="564897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1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2433306" y="630673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3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2345457" y="574235"/>
            <a:ext cx="202565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70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69" name="object 69"/>
          <p:cNvGrpSpPr/>
          <p:nvPr/>
        </p:nvGrpSpPr>
        <p:grpSpPr>
          <a:xfrm>
            <a:off x="2623630" y="1128463"/>
            <a:ext cx="98425" cy="520065"/>
            <a:chOff x="2623630" y="1128463"/>
            <a:chExt cx="98425" cy="520065"/>
          </a:xfrm>
        </p:grpSpPr>
        <p:sp>
          <p:nvSpPr>
            <p:cNvPr id="70" name="object 70"/>
            <p:cNvSpPr/>
            <p:nvPr/>
          </p:nvSpPr>
          <p:spPr>
            <a:xfrm>
              <a:off x="2625853" y="1139560"/>
              <a:ext cx="63500" cy="210185"/>
            </a:xfrm>
            <a:custGeom>
              <a:avLst/>
              <a:gdLst/>
              <a:ahLst/>
              <a:cxnLst/>
              <a:rect l="l" t="t" r="r" b="b"/>
              <a:pathLst>
                <a:path w="63500" h="210184">
                  <a:moveTo>
                    <a:pt x="0" y="209684"/>
                  </a:moveTo>
                  <a:lnTo>
                    <a:pt x="982" y="206407"/>
                  </a:lnTo>
                  <a:lnTo>
                    <a:pt x="7863" y="183473"/>
                  </a:lnTo>
                  <a:lnTo>
                    <a:pt x="26539" y="121223"/>
                  </a:lnTo>
                  <a:lnTo>
                    <a:pt x="62908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2662840" y="1130686"/>
              <a:ext cx="52705" cy="15875"/>
            </a:xfrm>
            <a:custGeom>
              <a:avLst/>
              <a:gdLst/>
              <a:ahLst/>
              <a:cxnLst/>
              <a:rect l="l" t="t" r="r" b="b"/>
              <a:pathLst>
                <a:path w="52705" h="15875">
                  <a:moveTo>
                    <a:pt x="52447" y="15732"/>
                  </a:moveTo>
                  <a:lnTo>
                    <a:pt x="0" y="0"/>
                  </a:lnTo>
                </a:path>
              </a:pathLst>
            </a:custGeom>
            <a:ln w="4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2625853" y="1349245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19" h="278764">
                  <a:moveTo>
                    <a:pt x="0" y="0"/>
                  </a:moveTo>
                  <a:lnTo>
                    <a:pt x="1306" y="4353"/>
                  </a:lnTo>
                  <a:lnTo>
                    <a:pt x="10448" y="34828"/>
                  </a:lnTo>
                  <a:lnTo>
                    <a:pt x="35264" y="117547"/>
                  </a:lnTo>
                  <a:lnTo>
                    <a:pt x="83590" y="278631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2689676" y="1610933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4">
                  <a:moveTo>
                    <a:pt x="32274" y="0"/>
                  </a:moveTo>
                  <a:lnTo>
                    <a:pt x="19768" y="16943"/>
                  </a:lnTo>
                  <a:lnTo>
                    <a:pt x="0" y="9681"/>
                  </a:lnTo>
                  <a:lnTo>
                    <a:pt x="25819" y="37115"/>
                  </a:lnTo>
                  <a:lnTo>
                    <a:pt x="32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4" name="object 74"/>
          <p:cNvSpPr txBox="1"/>
          <p:nvPr/>
        </p:nvSpPr>
        <p:spPr>
          <a:xfrm>
            <a:off x="2287317" y="1180374"/>
            <a:ext cx="677545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10">
                <a:latin typeface="Times New Roman"/>
                <a:cs typeface="Times New Roman"/>
              </a:rPr>
              <a:t>A</a:t>
            </a:r>
            <a:r>
              <a:rPr dirty="0" sz="750" spc="80">
                <a:latin typeface="Times New Roman"/>
                <a:cs typeface="Times New Roman"/>
              </a:rPr>
              <a:t>cc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35" i="1">
                <a:latin typeface="Times New Roman"/>
                <a:cs typeface="Times New Roman"/>
              </a:rPr>
              <a:t>S</a:t>
            </a:r>
            <a:r>
              <a:rPr dirty="0" baseline="-15151" sz="825" spc="75">
                <a:latin typeface="Times New Roman"/>
                <a:cs typeface="Times New Roman"/>
              </a:rPr>
              <a:t>2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75">
                <a:latin typeface="Times New Roman"/>
                <a:cs typeface="Times New Roman"/>
              </a:rPr>
              <a:t>2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65">
                <a:latin typeface="Times New Roman"/>
                <a:cs typeface="Times New Roman"/>
              </a:rPr>
              <a:t> </a:t>
            </a:r>
            <a:r>
              <a:rPr dirty="0" sz="750">
                <a:latin typeface="Times New Roman"/>
                <a:cs typeface="Times New Roman"/>
              </a:rPr>
              <a:t>1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grpSp>
        <p:nvGrpSpPr>
          <p:cNvPr id="75" name="object 75"/>
          <p:cNvGrpSpPr/>
          <p:nvPr/>
        </p:nvGrpSpPr>
        <p:grpSpPr>
          <a:xfrm>
            <a:off x="2922434" y="1130600"/>
            <a:ext cx="348615" cy="553720"/>
            <a:chOff x="2922434" y="1130600"/>
            <a:chExt cx="348615" cy="553720"/>
          </a:xfrm>
        </p:grpSpPr>
        <p:sp>
          <p:nvSpPr>
            <p:cNvPr id="76" name="object 76"/>
            <p:cNvSpPr/>
            <p:nvPr/>
          </p:nvSpPr>
          <p:spPr>
            <a:xfrm>
              <a:off x="2924657" y="1140463"/>
              <a:ext cx="127000" cy="508000"/>
            </a:xfrm>
            <a:custGeom>
              <a:avLst/>
              <a:gdLst/>
              <a:ahLst/>
              <a:cxnLst/>
              <a:rect l="l" t="t" r="r" b="b"/>
              <a:pathLst>
                <a:path w="127000" h="508000">
                  <a:moveTo>
                    <a:pt x="0" y="507585"/>
                  </a:moveTo>
                  <a:lnTo>
                    <a:pt x="1982" y="499654"/>
                  </a:lnTo>
                  <a:lnTo>
                    <a:pt x="15862" y="444137"/>
                  </a:lnTo>
                  <a:lnTo>
                    <a:pt x="53535" y="293448"/>
                  </a:lnTo>
                  <a:lnTo>
                    <a:pt x="126898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3025321" y="1132822"/>
              <a:ext cx="53340" cy="13335"/>
            </a:xfrm>
            <a:custGeom>
              <a:avLst/>
              <a:gdLst/>
              <a:ahLst/>
              <a:cxnLst/>
              <a:rect l="l" t="t" r="r" b="b"/>
              <a:pathLst>
                <a:path w="53339" h="13334">
                  <a:moveTo>
                    <a:pt x="52978" y="13243"/>
                  </a:moveTo>
                  <a:lnTo>
                    <a:pt x="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/>
            <p:cNvSpPr/>
            <p:nvPr/>
          </p:nvSpPr>
          <p:spPr>
            <a:xfrm>
              <a:off x="2924657" y="1432241"/>
              <a:ext cx="107950" cy="215900"/>
            </a:xfrm>
            <a:custGeom>
              <a:avLst/>
              <a:gdLst/>
              <a:ahLst/>
              <a:cxnLst/>
              <a:rect l="l" t="t" r="r" b="b"/>
              <a:pathLst>
                <a:path w="107950" h="215900">
                  <a:moveTo>
                    <a:pt x="0" y="215807"/>
                  </a:moveTo>
                  <a:lnTo>
                    <a:pt x="1686" y="212435"/>
                  </a:lnTo>
                  <a:lnTo>
                    <a:pt x="13488" y="188831"/>
                  </a:lnTo>
                  <a:lnTo>
                    <a:pt x="45522" y="124763"/>
                  </a:lnTo>
                  <a:lnTo>
                    <a:pt x="107904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3008609" y="1419091"/>
              <a:ext cx="48895" cy="24765"/>
            </a:xfrm>
            <a:custGeom>
              <a:avLst/>
              <a:gdLst/>
              <a:ahLst/>
              <a:cxnLst/>
              <a:rect l="l" t="t" r="r" b="b"/>
              <a:pathLst>
                <a:path w="48894" h="24765">
                  <a:moveTo>
                    <a:pt x="48843" y="24421"/>
                  </a:moveTo>
                  <a:lnTo>
                    <a:pt x="0" y="0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/>
            <p:cNvSpPr/>
            <p:nvPr/>
          </p:nvSpPr>
          <p:spPr>
            <a:xfrm>
              <a:off x="3178639" y="1614446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70" h="67310">
                  <a:moveTo>
                    <a:pt x="89641" y="0"/>
                  </a:moveTo>
                  <a:lnTo>
                    <a:pt x="0" y="0"/>
                  </a:lnTo>
                  <a:lnTo>
                    <a:pt x="0" y="67204"/>
                  </a:lnTo>
                  <a:lnTo>
                    <a:pt x="89641" y="67204"/>
                  </a:lnTo>
                  <a:lnTo>
                    <a:pt x="89641" y="0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/>
            <p:cNvSpPr/>
            <p:nvPr/>
          </p:nvSpPr>
          <p:spPr>
            <a:xfrm>
              <a:off x="3178639" y="1614446"/>
              <a:ext cx="90170" cy="67310"/>
            </a:xfrm>
            <a:custGeom>
              <a:avLst/>
              <a:gdLst/>
              <a:ahLst/>
              <a:cxnLst/>
              <a:rect l="l" t="t" r="r" b="b"/>
              <a:pathLst>
                <a:path w="90170" h="67310">
                  <a:moveTo>
                    <a:pt x="0" y="67204"/>
                  </a:moveTo>
                  <a:lnTo>
                    <a:pt x="89641" y="67204"/>
                  </a:lnTo>
                  <a:lnTo>
                    <a:pt x="89641" y="0"/>
                  </a:lnTo>
                  <a:lnTo>
                    <a:pt x="0" y="0"/>
                  </a:lnTo>
                  <a:lnTo>
                    <a:pt x="0" y="67204"/>
                  </a:lnTo>
                  <a:close/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2" name="object 82"/>
          <p:cNvSpPr txBox="1"/>
          <p:nvPr/>
        </p:nvSpPr>
        <p:spPr>
          <a:xfrm>
            <a:off x="2697161" y="1654993"/>
            <a:ext cx="598170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5">
                <a:latin typeface="Times New Roman"/>
                <a:cs typeface="Times New Roman"/>
              </a:rPr>
              <a:t>L</a:t>
            </a:r>
            <a:r>
              <a:rPr dirty="0" sz="750" spc="140">
                <a:latin typeface="Times New Roman"/>
                <a:cs typeface="Times New Roman"/>
              </a:rPr>
              <a:t>rn</a:t>
            </a:r>
            <a:r>
              <a:rPr dirty="0" sz="750" spc="-5">
                <a:latin typeface="Times New Roman"/>
                <a:cs typeface="Times New Roman"/>
              </a:rPr>
              <a:t>,</a:t>
            </a:r>
            <a:r>
              <a:rPr dirty="0" sz="750" spc="-5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Times New Roman"/>
                <a:cs typeface="Times New Roman"/>
              </a:rPr>
              <a:t>o</a:t>
            </a:r>
            <a:r>
              <a:rPr dirty="0" baseline="25252" sz="825" spc="15">
                <a:latin typeface="Times New Roman"/>
                <a:cs typeface="Times New Roman"/>
              </a:rPr>
              <a:t>2</a:t>
            </a:r>
            <a:r>
              <a:rPr dirty="0" baseline="25252" sz="825" spc="-135">
                <a:latin typeface="Times New Roman"/>
                <a:cs typeface="Times New Roman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r>
              <a:rPr dirty="0" sz="750" i="1">
                <a:latin typeface="メイリオ"/>
                <a:cs typeface="メイリオ"/>
              </a:rPr>
              <a:t> </a:t>
            </a:r>
            <a:r>
              <a:rPr dirty="0" sz="750" spc="55" i="1">
                <a:latin typeface="メイリオ"/>
                <a:cs typeface="メイリオ"/>
              </a:rPr>
              <a:t> </a:t>
            </a:r>
            <a:r>
              <a:rPr dirty="0" baseline="-17094" sz="975" spc="-37" i="1">
                <a:latin typeface="Times New Roman"/>
                <a:cs typeface="Times New Roman"/>
              </a:rPr>
              <a:t>o</a:t>
            </a:r>
            <a:r>
              <a:rPr dirty="0" baseline="5555" sz="750" spc="-7">
                <a:latin typeface="Times New Roman"/>
                <a:cs typeface="Times New Roman"/>
              </a:rPr>
              <a:t>2</a:t>
            </a:r>
            <a:endParaRPr baseline="5555" sz="750">
              <a:latin typeface="Times New Roman"/>
              <a:cs typeface="Times New Roman"/>
            </a:endParaRPr>
          </a:p>
        </p:txBody>
      </p:sp>
      <p:grpSp>
        <p:nvGrpSpPr>
          <p:cNvPr id="83" name="object 83"/>
          <p:cNvGrpSpPr/>
          <p:nvPr/>
        </p:nvGrpSpPr>
        <p:grpSpPr>
          <a:xfrm>
            <a:off x="3370762" y="1645948"/>
            <a:ext cx="98425" cy="300990"/>
            <a:chOff x="3370762" y="1645948"/>
            <a:chExt cx="98425" cy="300990"/>
          </a:xfrm>
        </p:grpSpPr>
        <p:sp>
          <p:nvSpPr>
            <p:cNvPr id="84" name="object 84"/>
            <p:cNvSpPr/>
            <p:nvPr/>
          </p:nvSpPr>
          <p:spPr>
            <a:xfrm>
              <a:off x="3372862" y="1648048"/>
              <a:ext cx="83820" cy="278765"/>
            </a:xfrm>
            <a:custGeom>
              <a:avLst/>
              <a:gdLst/>
              <a:ahLst/>
              <a:cxnLst/>
              <a:rect l="l" t="t" r="r" b="b"/>
              <a:pathLst>
                <a:path w="83820" h="278764">
                  <a:moveTo>
                    <a:pt x="0" y="0"/>
                  </a:moveTo>
                  <a:lnTo>
                    <a:pt x="1306" y="4353"/>
                  </a:lnTo>
                  <a:lnTo>
                    <a:pt x="10448" y="34829"/>
                  </a:lnTo>
                  <a:lnTo>
                    <a:pt x="35264" y="117547"/>
                  </a:lnTo>
                  <a:lnTo>
                    <a:pt x="83590" y="278632"/>
                  </a:lnTo>
                </a:path>
              </a:pathLst>
            </a:custGeom>
            <a:ln w="42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/>
            <p:cNvSpPr/>
            <p:nvPr/>
          </p:nvSpPr>
          <p:spPr>
            <a:xfrm>
              <a:off x="3436685" y="1909737"/>
              <a:ext cx="32384" cy="37465"/>
            </a:xfrm>
            <a:custGeom>
              <a:avLst/>
              <a:gdLst/>
              <a:ahLst/>
              <a:cxnLst/>
              <a:rect l="l" t="t" r="r" b="b"/>
              <a:pathLst>
                <a:path w="32385" h="37464">
                  <a:moveTo>
                    <a:pt x="32274" y="0"/>
                  </a:moveTo>
                  <a:lnTo>
                    <a:pt x="19768" y="16943"/>
                  </a:lnTo>
                  <a:lnTo>
                    <a:pt x="0" y="9681"/>
                  </a:lnTo>
                  <a:lnTo>
                    <a:pt x="25819" y="37115"/>
                  </a:lnTo>
                  <a:lnTo>
                    <a:pt x="322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6" name="object 86"/>
          <p:cNvSpPr txBox="1"/>
          <p:nvPr/>
        </p:nvSpPr>
        <p:spPr>
          <a:xfrm>
            <a:off x="3438411" y="1945557"/>
            <a:ext cx="9906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12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66713" y="3331252"/>
            <a:ext cx="748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Understanding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Paxos</a:t>
            </a:r>
            <a:endParaRPr sz="600">
              <a:latin typeface="Arial"/>
              <a:cs typeface="Arial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3430843" y="2011334"/>
            <a:ext cx="62230" cy="11366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10">
                <a:latin typeface="Times New Roman"/>
                <a:cs typeface="Times New Roman"/>
              </a:rPr>
              <a:t>3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3342994" y="1954895"/>
            <a:ext cx="239395" cy="1441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50" spc="-25" i="1">
                <a:latin typeface="メイリオ"/>
                <a:cs typeface="メイリオ"/>
              </a:rPr>
              <a:t>(</a:t>
            </a:r>
            <a:r>
              <a:rPr dirty="0" sz="750" spc="-25" i="1">
                <a:latin typeface="Arial"/>
                <a:cs typeface="Arial"/>
              </a:rPr>
              <a:t>σ</a:t>
            </a:r>
            <a:r>
              <a:rPr dirty="0" sz="750" spc="350" i="1">
                <a:latin typeface="Arial"/>
                <a:cs typeface="Arial"/>
              </a:rPr>
              <a:t> </a:t>
            </a:r>
            <a:r>
              <a:rPr dirty="0" sz="750" spc="-30" i="1">
                <a:latin typeface="メイリオ"/>
                <a:cs typeface="メイリオ"/>
              </a:rPr>
              <a:t>)</a:t>
            </a:r>
            <a:endParaRPr sz="750">
              <a:latin typeface="メイリオ"/>
              <a:cs typeface="メイリオ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315950" y="2193439"/>
            <a:ext cx="3972560" cy="8089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381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43815" marR="30480" indent="-635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When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7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over,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needs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make</a:t>
            </a:r>
            <a:r>
              <a:rPr dirty="0" sz="1000" spc="-5">
                <a:latin typeface="Arial"/>
                <a:cs typeface="Arial"/>
              </a:rPr>
              <a:t> sure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than </a:t>
            </a:r>
            <a:r>
              <a:rPr dirty="0" sz="1000" spc="-10">
                <a:latin typeface="Arial"/>
                <a:cs typeface="Arial"/>
              </a:rPr>
              <a:t>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outstanding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operations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initiated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1</a:t>
            </a:r>
            <a:r>
              <a:rPr dirty="0" baseline="-15873" sz="1050" spc="202" i="1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properly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flushed</a:t>
            </a:r>
            <a:r>
              <a:rPr dirty="0" sz="1000" spc="-10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i.e.,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executed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by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enough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servers.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This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requires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explicit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leadership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A0000"/>
                </a:solidFill>
                <a:latin typeface="Arial"/>
                <a:cs typeface="Arial"/>
              </a:rPr>
              <a:t>takeover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which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 servers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informed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before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accept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781300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Consensus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in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faulty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with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arbitrary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failures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358775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Consensus</a:t>
            </a:r>
            <a:r>
              <a:rPr dirty="0"/>
              <a:t> </a:t>
            </a:r>
            <a:r>
              <a:rPr dirty="0" spc="15"/>
              <a:t>under</a:t>
            </a:r>
            <a:r>
              <a:rPr dirty="0" spc="5"/>
              <a:t> </a:t>
            </a:r>
            <a:r>
              <a:rPr dirty="0" spc="15"/>
              <a:t>arbitrary</a:t>
            </a:r>
            <a:r>
              <a:rPr dirty="0" spc="5"/>
              <a:t> failure </a:t>
            </a:r>
            <a:r>
              <a:rPr dirty="0" spc="15"/>
              <a:t>semantics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990617" y="1562951"/>
            <a:ext cx="998855" cy="852169"/>
            <a:chOff x="990617" y="1562951"/>
            <a:chExt cx="998855" cy="852169"/>
          </a:xfrm>
        </p:grpSpPr>
        <p:pic>
          <p:nvPicPr>
            <p:cNvPr id="5" name="object 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64228" y="1562951"/>
              <a:ext cx="236232" cy="236232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90617" y="2178309"/>
              <a:ext cx="236232" cy="236237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194112" y="1774353"/>
              <a:ext cx="222250" cy="377190"/>
            </a:xfrm>
            <a:custGeom>
              <a:avLst/>
              <a:gdLst/>
              <a:ahLst/>
              <a:cxnLst/>
              <a:rect l="l" t="t" r="r" b="b"/>
              <a:pathLst>
                <a:path w="222250" h="377189">
                  <a:moveTo>
                    <a:pt x="222165" y="0"/>
                  </a:moveTo>
                  <a:lnTo>
                    <a:pt x="0" y="376970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66675" y="2081838"/>
              <a:ext cx="94302" cy="11603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52664" y="2178303"/>
              <a:ext cx="236232" cy="236237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555003" y="1769312"/>
              <a:ext cx="217170" cy="391795"/>
            </a:xfrm>
            <a:custGeom>
              <a:avLst/>
              <a:gdLst/>
              <a:ahLst/>
              <a:cxnLst/>
              <a:rect l="l" t="t" r="r" b="b"/>
              <a:pathLst>
                <a:path w="217169" h="391794">
                  <a:moveTo>
                    <a:pt x="0" y="0"/>
                  </a:moveTo>
                  <a:lnTo>
                    <a:pt x="216795" y="391715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05575" y="2091911"/>
              <a:ext cx="92392" cy="116401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1277082" y="2296425"/>
              <a:ext cx="479425" cy="0"/>
            </a:xfrm>
            <a:custGeom>
              <a:avLst/>
              <a:gdLst/>
              <a:ahLst/>
              <a:cxnLst/>
              <a:rect l="l" t="t" r="r" b="b"/>
              <a:pathLst>
                <a:path w="479425" h="0">
                  <a:moveTo>
                    <a:pt x="479392" y="0"/>
                  </a:moveTo>
                  <a:lnTo>
                    <a:pt x="0" y="0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23039" y="2250341"/>
              <a:ext cx="107531" cy="92172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1779971" y="2202824"/>
            <a:ext cx="17462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P2</a:t>
            </a:r>
            <a:endParaRPr sz="9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17489" y="2202824"/>
            <a:ext cx="17462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P3</a:t>
            </a:r>
            <a:endParaRPr sz="950">
              <a:latin typeface="Arial"/>
              <a:cs typeface="Arial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2615285" y="1562797"/>
            <a:ext cx="998855" cy="852169"/>
            <a:chOff x="2615285" y="1562797"/>
            <a:chExt cx="998855" cy="852169"/>
          </a:xfrm>
        </p:grpSpPr>
        <p:pic>
          <p:nvPicPr>
            <p:cNvPr id="17" name="object 1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988896" y="1562797"/>
              <a:ext cx="236238" cy="236232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615285" y="2178153"/>
              <a:ext cx="236232" cy="236232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2818780" y="1774199"/>
              <a:ext cx="222250" cy="377190"/>
            </a:xfrm>
            <a:custGeom>
              <a:avLst/>
              <a:gdLst/>
              <a:ahLst/>
              <a:cxnLst/>
              <a:rect l="l" t="t" r="r" b="b"/>
              <a:pathLst>
                <a:path w="222250" h="377189">
                  <a:moveTo>
                    <a:pt x="222165" y="0"/>
                  </a:moveTo>
                  <a:lnTo>
                    <a:pt x="0" y="376969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791342" y="2081683"/>
              <a:ext cx="94303" cy="116038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377332" y="2178147"/>
              <a:ext cx="236232" cy="236238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3179677" y="1769150"/>
              <a:ext cx="217170" cy="391795"/>
            </a:xfrm>
            <a:custGeom>
              <a:avLst/>
              <a:gdLst/>
              <a:ahLst/>
              <a:cxnLst/>
              <a:rect l="l" t="t" r="r" b="b"/>
              <a:pathLst>
                <a:path w="217170" h="391794">
                  <a:moveTo>
                    <a:pt x="0" y="0"/>
                  </a:moveTo>
                  <a:lnTo>
                    <a:pt x="216795" y="391721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330244" y="2091751"/>
              <a:ext cx="92392" cy="116407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2901750" y="2296264"/>
              <a:ext cx="479425" cy="0"/>
            </a:xfrm>
            <a:custGeom>
              <a:avLst/>
              <a:gdLst/>
              <a:ahLst/>
              <a:cxnLst/>
              <a:rect l="l" t="t" r="r" b="b"/>
              <a:pathLst>
                <a:path w="479425" h="0">
                  <a:moveTo>
                    <a:pt x="479392" y="0"/>
                  </a:moveTo>
                  <a:lnTo>
                    <a:pt x="0" y="5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847707" y="2250187"/>
              <a:ext cx="107536" cy="92171"/>
            </a:xfrm>
            <a:prstGeom prst="rect">
              <a:avLst/>
            </a:prstGeom>
          </p:spPr>
        </p:pic>
      </p:grpSp>
      <p:sp>
        <p:nvSpPr>
          <p:cNvPr id="26" name="object 26"/>
          <p:cNvSpPr txBox="1"/>
          <p:nvPr/>
        </p:nvSpPr>
        <p:spPr>
          <a:xfrm>
            <a:off x="3404637" y="2202670"/>
            <a:ext cx="17462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P2</a:t>
            </a:r>
            <a:endParaRPr sz="950">
              <a:latin typeface="Arial"/>
              <a:cs typeface="Arial"/>
            </a:endParaRPr>
          </a:p>
        </p:txBody>
      </p:sp>
      <p:sp>
        <p:nvSpPr>
          <p:cNvPr id="31" name="object 3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2642156" y="2202670"/>
            <a:ext cx="17462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P3</a:t>
            </a:r>
            <a:endParaRPr sz="9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41350" y="786229"/>
            <a:ext cx="3919854" cy="11963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41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18415" marR="5080" indent="-6350">
              <a:lnSpc>
                <a:spcPts val="1200"/>
              </a:lnSpc>
              <a:spcBef>
                <a:spcPts val="10"/>
              </a:spcBef>
            </a:pPr>
            <a:r>
              <a:rPr dirty="0" sz="1000" spc="-35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consider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groups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communication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between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process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inconsistent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(a)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improper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forwarding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(b)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telling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different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things to different processes.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tabLst>
                <a:tab pos="1628139" algn="l"/>
              </a:tabLst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P1	P1</a:t>
            </a:r>
            <a:endParaRPr sz="95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615"/>
              </a:spcBef>
              <a:tabLst>
                <a:tab pos="456565" algn="l"/>
                <a:tab pos="1630680" algn="l"/>
                <a:tab pos="2087880" algn="l"/>
              </a:tabLst>
            </a:pPr>
            <a:r>
              <a:rPr dirty="0" baseline="2923" sz="1425" spc="7">
                <a:solidFill>
                  <a:srgbClr val="231F20"/>
                </a:solidFill>
                <a:latin typeface="Arial"/>
                <a:cs typeface="Arial"/>
              </a:rPr>
              <a:t>a	a	</a:t>
            </a:r>
            <a:r>
              <a:rPr dirty="0" baseline="5847" sz="1425" spc="7">
                <a:solidFill>
                  <a:srgbClr val="231F20"/>
                </a:solidFill>
                <a:latin typeface="Arial"/>
                <a:cs typeface="Arial"/>
              </a:rPr>
              <a:t>a	</a:t>
            </a: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9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399794" y="2227341"/>
            <a:ext cx="180340" cy="421640"/>
          </a:xfrm>
          <a:prstGeom prst="rect">
            <a:avLst/>
          </a:prstGeom>
        </p:spPr>
        <p:txBody>
          <a:bodyPr wrap="square" lIns="0" tIns="61594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484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dirty="0" sz="1000" spc="-5">
                <a:latin typeface="Arial"/>
                <a:cs typeface="Arial"/>
              </a:rPr>
              <a:t>(a)</a:t>
            </a:r>
            <a:endParaRPr sz="10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028170" y="2227356"/>
            <a:ext cx="180340" cy="421640"/>
          </a:xfrm>
          <a:prstGeom prst="rect">
            <a:avLst/>
          </a:prstGeom>
        </p:spPr>
        <p:txBody>
          <a:bodyPr wrap="square" lIns="0" tIns="61594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484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dirty="0" sz="1000" spc="-5">
                <a:latin typeface="Arial"/>
                <a:cs typeface="Arial"/>
              </a:rPr>
              <a:t>(b)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33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781300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Consensus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in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faulty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with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arbitrary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failures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358775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Consensus</a:t>
            </a:r>
            <a:r>
              <a:rPr dirty="0"/>
              <a:t> </a:t>
            </a:r>
            <a:r>
              <a:rPr dirty="0" spc="15"/>
              <a:t>under</a:t>
            </a:r>
            <a:r>
              <a:rPr dirty="0" spc="5"/>
              <a:t> </a:t>
            </a:r>
            <a:r>
              <a:rPr dirty="0" spc="15"/>
              <a:t>arbitrary</a:t>
            </a:r>
            <a:r>
              <a:rPr dirty="0" spc="5"/>
              <a:t> failure </a:t>
            </a:r>
            <a:r>
              <a:rPr dirty="0" spc="15"/>
              <a:t>semantics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8394" y="429321"/>
            <a:ext cx="4036695" cy="28206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16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200">
              <a:latin typeface="Arial"/>
              <a:cs typeface="Arial"/>
            </a:endParaRPr>
          </a:p>
          <a:p>
            <a:pPr marL="378460" indent="-168275">
              <a:lnSpc>
                <a:spcPts val="12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379095" algn="l"/>
              </a:tabLst>
            </a:pPr>
            <a:r>
              <a:rPr dirty="0" sz="1000" spc="-35">
                <a:latin typeface="Arial"/>
                <a:cs typeface="Arial"/>
              </a:rPr>
              <a:t>W</a:t>
            </a:r>
            <a:r>
              <a:rPr dirty="0" sz="1000" spc="-5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consider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ima</a:t>
            </a:r>
            <a:r>
              <a:rPr dirty="0" sz="1000" spc="20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y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6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-125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ba</a:t>
            </a:r>
            <a:r>
              <a:rPr dirty="0" sz="1000" spc="-25">
                <a:solidFill>
                  <a:srgbClr val="FA0000"/>
                </a:solidFill>
                <a:latin typeface="Arial"/>
                <a:cs typeface="Arial"/>
              </a:rPr>
              <a:t>c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kups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baseline="-15873" sz="1050" spc="97" i="1">
                <a:latin typeface="Arial"/>
                <a:cs typeface="Arial"/>
              </a:rPr>
              <a:t>1</a:t>
            </a:r>
            <a:r>
              <a:rPr dirty="0" sz="1000" spc="105" i="1">
                <a:latin typeface="Arial"/>
                <a:cs typeface="Arial"/>
              </a:rPr>
              <a:t>,...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baseline="-15873" sz="1050" spc="44" i="1">
                <a:latin typeface="Arial"/>
                <a:cs typeface="Arial"/>
              </a:rPr>
              <a:t>n</a:t>
            </a:r>
            <a:r>
              <a:rPr dirty="0" baseline="-15873" sz="1050" spc="15" i="1">
                <a:latin typeface="メイリオ"/>
                <a:cs typeface="メイリオ"/>
              </a:rPr>
              <a:t>−</a:t>
            </a:r>
            <a:r>
              <a:rPr dirty="0" baseline="-15873" sz="1050" spc="97" i="1">
                <a:latin typeface="Arial"/>
                <a:cs typeface="Arial"/>
              </a:rPr>
              <a:t>1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7846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79095" algn="l"/>
              </a:tabLst>
            </a:pP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145" i="1">
                <a:latin typeface="メイリオ"/>
                <a:cs typeface="メイリオ"/>
              </a:rPr>
              <a:t>∈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110" i="1">
                <a:latin typeface="メイリオ"/>
                <a:cs typeface="メイリオ"/>
              </a:rPr>
              <a:t>{</a:t>
            </a:r>
            <a:r>
              <a:rPr dirty="0" sz="1000" spc="130" i="1">
                <a:latin typeface="Arial"/>
                <a:cs typeface="Arial"/>
              </a:rPr>
              <a:t>T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114" i="1">
                <a:latin typeface="Arial"/>
                <a:cs typeface="Arial"/>
              </a:rPr>
              <a:t>F</a:t>
            </a:r>
            <a:r>
              <a:rPr dirty="0" sz="1000" spc="-105" i="1">
                <a:latin typeface="メイリオ"/>
                <a:cs typeface="メイリオ"/>
              </a:rPr>
              <a:t>}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endParaRPr sz="1000">
              <a:latin typeface="Arial"/>
              <a:cs typeface="Arial"/>
            </a:endParaRPr>
          </a:p>
          <a:p>
            <a:pPr marL="37846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79095" algn="l"/>
              </a:tabLst>
            </a:pPr>
            <a:r>
              <a:rPr dirty="0" sz="1000" spc="-5">
                <a:latin typeface="Arial"/>
                <a:cs typeface="Arial"/>
              </a:rPr>
              <a:t>Messages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lost</a:t>
            </a:r>
            <a:r>
              <a:rPr dirty="0" sz="1000" spc="-5">
                <a:latin typeface="Arial"/>
                <a:cs typeface="Arial"/>
              </a:rPr>
              <a:t>,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 spc="-5">
                <a:latin typeface="Arial"/>
                <a:cs typeface="Arial"/>
              </a:rPr>
              <a:t> this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 be detected.</a:t>
            </a:r>
            <a:endParaRPr sz="1000">
              <a:latin typeface="Arial"/>
              <a:cs typeface="Arial"/>
            </a:endParaRPr>
          </a:p>
          <a:p>
            <a:pPr marL="37846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79095" algn="l"/>
              </a:tabLst>
            </a:pPr>
            <a:r>
              <a:rPr dirty="0" sz="1000" spc="-5">
                <a:latin typeface="Arial"/>
                <a:cs typeface="Arial"/>
              </a:rPr>
              <a:t>Messages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cannot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be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corrupted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beyond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detection.</a:t>
            </a:r>
            <a:endParaRPr sz="1000">
              <a:latin typeface="Arial"/>
              <a:cs typeface="Arial"/>
            </a:endParaRPr>
          </a:p>
          <a:p>
            <a:pPr marL="37846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79095" algn="l"/>
              </a:tabLst>
            </a:pPr>
            <a:r>
              <a:rPr dirty="0" sz="1000" spc="-5">
                <a:latin typeface="Arial"/>
                <a:cs typeface="Arial"/>
              </a:rPr>
              <a:t>A receiver of a message can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reliably detect its sender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101600">
              <a:lnSpc>
                <a:spcPct val="100000"/>
              </a:lnSpc>
              <a:spcBef>
                <a:spcPts val="121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Byzantine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agreement:</a:t>
            </a:r>
            <a:r>
              <a:rPr dirty="0" sz="1200" spc="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requirements</a:t>
            </a:r>
            <a:endParaRPr sz="1200">
              <a:latin typeface="Arial"/>
              <a:cs typeface="Arial"/>
            </a:endParaRPr>
          </a:p>
          <a:p>
            <a:pPr marL="101600">
              <a:lnSpc>
                <a:spcPts val="1200"/>
              </a:lnSpc>
              <a:spcBef>
                <a:spcPts val="790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BA1:</a:t>
            </a:r>
            <a:r>
              <a:rPr dirty="0" sz="1000" spc="2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Every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nonfaulty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backup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stores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value.</a:t>
            </a:r>
            <a:endParaRPr sz="1000">
              <a:latin typeface="Arial"/>
              <a:cs typeface="Arial"/>
            </a:endParaRPr>
          </a:p>
          <a:p>
            <a:pPr marL="445134" marR="81915" indent="-344170">
              <a:lnSpc>
                <a:spcPts val="1200"/>
              </a:lnSpc>
              <a:spcBef>
                <a:spcPts val="35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BA2:</a:t>
            </a:r>
            <a:r>
              <a:rPr dirty="0" sz="1000" spc="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primary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nonfaulty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every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nonfaulty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backup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stores </a:t>
            </a:r>
            <a:r>
              <a:rPr dirty="0" sz="1000" spc="-10">
                <a:latin typeface="Arial"/>
                <a:cs typeface="Arial"/>
              </a:rPr>
              <a:t>exactly</a:t>
            </a:r>
            <a:r>
              <a:rPr dirty="0" sz="1000" spc="-5">
                <a:latin typeface="Arial"/>
                <a:cs typeface="Arial"/>
              </a:rPr>
              <a:t> what the </a:t>
            </a:r>
            <a:r>
              <a:rPr dirty="0" sz="1000">
                <a:latin typeface="Arial"/>
                <a:cs typeface="Arial"/>
              </a:rPr>
              <a:t>primary</a:t>
            </a:r>
            <a:r>
              <a:rPr dirty="0" sz="1000" spc="-5">
                <a:latin typeface="Arial"/>
                <a:cs typeface="Arial"/>
              </a:rPr>
              <a:t> had sent.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00">
              <a:latin typeface="Arial"/>
              <a:cs typeface="Arial"/>
            </a:endParaRPr>
          </a:p>
          <a:p>
            <a:pPr marL="101600">
              <a:lnSpc>
                <a:spcPct val="10000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378460" marR="39370" indent="-168275">
              <a:lnSpc>
                <a:spcPct val="100000"/>
              </a:lnSpc>
              <a:spcBef>
                <a:spcPts val="545"/>
              </a:spcBef>
              <a:buClr>
                <a:srgbClr val="FA0000"/>
              </a:buClr>
              <a:buChar char="►"/>
              <a:tabLst>
                <a:tab pos="379095" algn="l"/>
              </a:tabLst>
            </a:pPr>
            <a:r>
              <a:rPr dirty="0" sz="1000" spc="-5">
                <a:latin typeface="Arial"/>
                <a:cs typeface="Arial"/>
              </a:rPr>
              <a:t>Primary </a:t>
            </a:r>
            <a:r>
              <a:rPr dirty="0" sz="1000" spc="-10">
                <a:latin typeface="Arial"/>
                <a:cs typeface="Arial"/>
              </a:rPr>
              <a:t>faulty </a:t>
            </a:r>
            <a:r>
              <a:rPr dirty="0" sz="1000" spc="-5" i="1">
                <a:latin typeface="メイリオ"/>
                <a:cs typeface="メイリオ"/>
              </a:rPr>
              <a:t>⇒ </a:t>
            </a:r>
            <a:r>
              <a:rPr dirty="0" sz="1000" spc="-10">
                <a:latin typeface="Arial"/>
                <a:cs typeface="Arial"/>
              </a:rPr>
              <a:t>BA1 </a:t>
            </a:r>
            <a:r>
              <a:rPr dirty="0" sz="1000" spc="-15">
                <a:latin typeface="Arial"/>
                <a:cs typeface="Arial"/>
              </a:rPr>
              <a:t>says </a:t>
            </a:r>
            <a:r>
              <a:rPr dirty="0" sz="1000" spc="-5">
                <a:latin typeface="Arial"/>
                <a:cs typeface="Arial"/>
              </a:rPr>
              <a:t>that </a:t>
            </a:r>
            <a:r>
              <a:rPr dirty="0" sz="1000" spc="-10">
                <a:latin typeface="Arial"/>
                <a:cs typeface="Arial"/>
              </a:rPr>
              <a:t>backups </a:t>
            </a:r>
            <a:r>
              <a:rPr dirty="0" sz="1000" spc="-20">
                <a:latin typeface="Arial"/>
                <a:cs typeface="Arial"/>
              </a:rPr>
              <a:t>may </a:t>
            </a:r>
            <a:r>
              <a:rPr dirty="0" sz="1000" spc="-10">
                <a:latin typeface="Arial"/>
                <a:cs typeface="Arial"/>
              </a:rPr>
              <a:t>store the same, </a:t>
            </a:r>
            <a:r>
              <a:rPr dirty="0" sz="1000" spc="-15">
                <a:latin typeface="Arial"/>
                <a:cs typeface="Arial"/>
              </a:rPr>
              <a:t>but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different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thus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wrong)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value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originally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client.</a:t>
            </a:r>
            <a:endParaRPr sz="1000">
              <a:latin typeface="Arial"/>
              <a:cs typeface="Arial"/>
            </a:endParaRPr>
          </a:p>
          <a:p>
            <a:pPr marL="378460" indent="-168275">
              <a:lnSpc>
                <a:spcPts val="1190"/>
              </a:lnSpc>
              <a:buClr>
                <a:srgbClr val="FA0000"/>
              </a:buClr>
              <a:buChar char="►"/>
              <a:tabLst>
                <a:tab pos="379095" algn="l"/>
              </a:tabLst>
            </a:pPr>
            <a:r>
              <a:rPr dirty="0" sz="1000">
                <a:latin typeface="Arial"/>
                <a:cs typeface="Arial"/>
              </a:rPr>
              <a:t>Primary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faulty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satisfying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BA2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implies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BA1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satisfied.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781300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Consensus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in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faulty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with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arbitrary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failures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324739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5"/>
              <a:t>Why</a:t>
            </a:r>
            <a:r>
              <a:rPr dirty="0"/>
              <a:t> </a:t>
            </a:r>
            <a:r>
              <a:rPr dirty="0" spc="10"/>
              <a:t>having</a:t>
            </a:r>
            <a:r>
              <a:rPr dirty="0"/>
              <a:t> </a:t>
            </a:r>
            <a:r>
              <a:rPr dirty="0" spc="15" b="1">
                <a:latin typeface="Arial"/>
                <a:cs typeface="Arial"/>
              </a:rPr>
              <a:t>3k</a:t>
            </a:r>
            <a:r>
              <a:rPr dirty="0" spc="5" b="1">
                <a:latin typeface="Arial"/>
                <a:cs typeface="Arial"/>
              </a:rPr>
              <a:t> </a:t>
            </a:r>
            <a:r>
              <a:rPr dirty="0" spc="15"/>
              <a:t>processes</a:t>
            </a:r>
            <a:r>
              <a:rPr dirty="0"/>
              <a:t> </a:t>
            </a:r>
            <a:r>
              <a:rPr dirty="0" spc="10"/>
              <a:t>is</a:t>
            </a:r>
            <a:r>
              <a:rPr dirty="0" spc="5"/>
              <a:t> </a:t>
            </a:r>
            <a:r>
              <a:rPr dirty="0" spc="15"/>
              <a:t>not</a:t>
            </a:r>
            <a:r>
              <a:rPr dirty="0"/>
              <a:t> </a:t>
            </a:r>
            <a:r>
              <a:rPr dirty="0" spc="15"/>
              <a:t>enough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759967" y="1333664"/>
            <a:ext cx="1456055" cy="1303655"/>
            <a:chOff x="759967" y="1333664"/>
            <a:chExt cx="1456055" cy="1303655"/>
          </a:xfrm>
        </p:grpSpPr>
        <p:sp>
          <p:nvSpPr>
            <p:cNvPr id="5" name="object 5"/>
            <p:cNvSpPr/>
            <p:nvPr/>
          </p:nvSpPr>
          <p:spPr>
            <a:xfrm>
              <a:off x="951503" y="1527986"/>
              <a:ext cx="460375" cy="828040"/>
            </a:xfrm>
            <a:custGeom>
              <a:avLst/>
              <a:gdLst/>
              <a:ahLst/>
              <a:cxnLst/>
              <a:rect l="l" t="t" r="r" b="b"/>
              <a:pathLst>
                <a:path w="460375" h="828039">
                  <a:moveTo>
                    <a:pt x="460014" y="0"/>
                  </a:moveTo>
                  <a:lnTo>
                    <a:pt x="0" y="827716"/>
                  </a:lnTo>
                </a:path>
              </a:pathLst>
            </a:custGeom>
            <a:ln w="762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25249" y="2286557"/>
              <a:ext cx="92523" cy="116383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563930" y="1527986"/>
              <a:ext cx="460375" cy="828040"/>
            </a:xfrm>
            <a:custGeom>
              <a:avLst/>
              <a:gdLst/>
              <a:ahLst/>
              <a:cxnLst/>
              <a:rect l="l" t="t" r="r" b="b"/>
              <a:pathLst>
                <a:path w="460375" h="828039">
                  <a:moveTo>
                    <a:pt x="0" y="0"/>
                  </a:moveTo>
                  <a:lnTo>
                    <a:pt x="460022" y="827716"/>
                  </a:lnTo>
                </a:path>
              </a:pathLst>
            </a:custGeom>
            <a:ln w="762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957676" y="2286557"/>
              <a:ext cx="92710" cy="116839"/>
            </a:xfrm>
            <a:custGeom>
              <a:avLst/>
              <a:gdLst/>
              <a:ahLst/>
              <a:cxnLst/>
              <a:rect l="l" t="t" r="r" b="b"/>
              <a:pathLst>
                <a:path w="92710" h="116839">
                  <a:moveTo>
                    <a:pt x="80572" y="0"/>
                  </a:moveTo>
                  <a:lnTo>
                    <a:pt x="64624" y="18747"/>
                  </a:lnTo>
                  <a:lnTo>
                    <a:pt x="45880" y="32459"/>
                  </a:lnTo>
                  <a:lnTo>
                    <a:pt x="24339" y="41136"/>
                  </a:lnTo>
                  <a:lnTo>
                    <a:pt x="0" y="44778"/>
                  </a:lnTo>
                  <a:lnTo>
                    <a:pt x="92520" y="116383"/>
                  </a:lnTo>
                  <a:lnTo>
                    <a:pt x="8057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69608" y="1333664"/>
              <a:ext cx="236232" cy="236232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59967" y="2400530"/>
              <a:ext cx="236238" cy="236237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983049" y="2404340"/>
              <a:ext cx="229235" cy="229235"/>
            </a:xfrm>
            <a:custGeom>
              <a:avLst/>
              <a:gdLst/>
              <a:ahLst/>
              <a:cxnLst/>
              <a:rect l="l" t="t" r="r" b="b"/>
              <a:pathLst>
                <a:path w="229235" h="229235">
                  <a:moveTo>
                    <a:pt x="114315" y="0"/>
                  </a:moveTo>
                  <a:lnTo>
                    <a:pt x="158807" y="8984"/>
                  </a:lnTo>
                  <a:lnTo>
                    <a:pt x="195144" y="33485"/>
                  </a:lnTo>
                  <a:lnTo>
                    <a:pt x="219645" y="69821"/>
                  </a:lnTo>
                  <a:lnTo>
                    <a:pt x="228630" y="114312"/>
                  </a:lnTo>
                  <a:lnTo>
                    <a:pt x="219645" y="158798"/>
                  </a:lnTo>
                  <a:lnTo>
                    <a:pt x="195144" y="195132"/>
                  </a:lnTo>
                  <a:lnTo>
                    <a:pt x="158807" y="219632"/>
                  </a:lnTo>
                  <a:lnTo>
                    <a:pt x="114315" y="228616"/>
                  </a:lnTo>
                  <a:lnTo>
                    <a:pt x="69823" y="219632"/>
                  </a:lnTo>
                  <a:lnTo>
                    <a:pt x="33486" y="195132"/>
                  </a:lnTo>
                  <a:lnTo>
                    <a:pt x="8984" y="158798"/>
                  </a:lnTo>
                  <a:lnTo>
                    <a:pt x="0" y="114312"/>
                  </a:lnTo>
                  <a:lnTo>
                    <a:pt x="8984" y="69821"/>
                  </a:lnTo>
                  <a:lnTo>
                    <a:pt x="33486" y="33485"/>
                  </a:lnTo>
                  <a:lnTo>
                    <a:pt x="69823" y="8984"/>
                  </a:lnTo>
                  <a:lnTo>
                    <a:pt x="114315" y="0"/>
                  </a:lnTo>
                  <a:close/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1437020" y="1360800"/>
            <a:ext cx="107314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endParaRPr sz="95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985597" y="2371937"/>
            <a:ext cx="1007744" cy="307975"/>
            <a:chOff x="985597" y="2371937"/>
            <a:chExt cx="1007744" cy="307975"/>
          </a:xfrm>
        </p:grpSpPr>
        <p:sp>
          <p:nvSpPr>
            <p:cNvPr id="14" name="object 14"/>
            <p:cNvSpPr/>
            <p:nvPr/>
          </p:nvSpPr>
          <p:spPr>
            <a:xfrm>
              <a:off x="989407" y="2375748"/>
              <a:ext cx="953135" cy="103505"/>
            </a:xfrm>
            <a:custGeom>
              <a:avLst/>
              <a:gdLst/>
              <a:ahLst/>
              <a:cxnLst/>
              <a:rect l="l" t="t" r="r" b="b"/>
              <a:pathLst>
                <a:path w="953135" h="103505">
                  <a:moveTo>
                    <a:pt x="0" y="103493"/>
                  </a:moveTo>
                  <a:lnTo>
                    <a:pt x="82785" y="75061"/>
                  </a:lnTo>
                  <a:lnTo>
                    <a:pt x="162009" y="51809"/>
                  </a:lnTo>
                  <a:lnTo>
                    <a:pt x="237644" y="33360"/>
                  </a:lnTo>
                  <a:lnTo>
                    <a:pt x="309662" y="19339"/>
                  </a:lnTo>
                  <a:lnTo>
                    <a:pt x="378033" y="9368"/>
                  </a:lnTo>
                  <a:lnTo>
                    <a:pt x="442729" y="3073"/>
                  </a:lnTo>
                  <a:lnTo>
                    <a:pt x="503723" y="75"/>
                  </a:lnTo>
                  <a:lnTo>
                    <a:pt x="560985" y="0"/>
                  </a:lnTo>
                  <a:lnTo>
                    <a:pt x="614488" y="2470"/>
                  </a:lnTo>
                  <a:lnTo>
                    <a:pt x="664202" y="7109"/>
                  </a:lnTo>
                  <a:lnTo>
                    <a:pt x="710099" y="13541"/>
                  </a:lnTo>
                  <a:lnTo>
                    <a:pt x="752151" y="21391"/>
                  </a:lnTo>
                  <a:lnTo>
                    <a:pt x="790330" y="30280"/>
                  </a:lnTo>
                  <a:lnTo>
                    <a:pt x="854953" y="49675"/>
                  </a:lnTo>
                  <a:lnTo>
                    <a:pt x="903742" y="68715"/>
                  </a:lnTo>
                  <a:lnTo>
                    <a:pt x="946736" y="90025"/>
                  </a:lnTo>
                  <a:lnTo>
                    <a:pt x="952903" y="93689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872553" y="2402054"/>
              <a:ext cx="115662" cy="95909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034727" y="2567568"/>
              <a:ext cx="955040" cy="108585"/>
            </a:xfrm>
            <a:custGeom>
              <a:avLst/>
              <a:gdLst/>
              <a:ahLst/>
              <a:cxnLst/>
              <a:rect l="l" t="t" r="r" b="b"/>
              <a:pathLst>
                <a:path w="955039" h="108585">
                  <a:moveTo>
                    <a:pt x="954508" y="6900"/>
                  </a:moveTo>
                  <a:lnTo>
                    <a:pt x="871862" y="35287"/>
                  </a:lnTo>
                  <a:lnTo>
                    <a:pt x="793026" y="58406"/>
                  </a:lnTo>
                  <a:lnTo>
                    <a:pt x="717986" y="76636"/>
                  </a:lnTo>
                  <a:lnTo>
                    <a:pt x="646728" y="90354"/>
                  </a:lnTo>
                  <a:lnTo>
                    <a:pt x="579237" y="99938"/>
                  </a:lnTo>
                  <a:lnTo>
                    <a:pt x="515499" y="105769"/>
                  </a:lnTo>
                  <a:lnTo>
                    <a:pt x="455500" y="108223"/>
                  </a:lnTo>
                  <a:lnTo>
                    <a:pt x="399224" y="107679"/>
                  </a:lnTo>
                  <a:lnTo>
                    <a:pt x="346658" y="104517"/>
                  </a:lnTo>
                  <a:lnTo>
                    <a:pt x="297788" y="99113"/>
                  </a:lnTo>
                  <a:lnTo>
                    <a:pt x="252599" y="91847"/>
                  </a:lnTo>
                  <a:lnTo>
                    <a:pt x="211076" y="83096"/>
                  </a:lnTo>
                  <a:lnTo>
                    <a:pt x="173206" y="73240"/>
                  </a:lnTo>
                  <a:lnTo>
                    <a:pt x="108364" y="51725"/>
                  </a:lnTo>
                  <a:lnTo>
                    <a:pt x="57959" y="30328"/>
                  </a:lnTo>
                  <a:lnTo>
                    <a:pt x="21876" y="12077"/>
                  </a:lnTo>
                  <a:lnTo>
                    <a:pt x="9169" y="5078"/>
                  </a:lnTo>
                  <a:lnTo>
                    <a:pt x="0" y="0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87150" y="2541934"/>
              <a:ext cx="116532" cy="91583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2013310" y="2427850"/>
            <a:ext cx="17462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B2</a:t>
            </a:r>
            <a:endParaRPr sz="9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02015" y="2427850"/>
            <a:ext cx="17462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B1</a:t>
            </a:r>
            <a:endParaRPr sz="9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93998" y="1709259"/>
            <a:ext cx="10033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T</a:t>
            </a:r>
            <a:endParaRPr sz="9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787163" y="1709259"/>
            <a:ext cx="10033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F</a:t>
            </a:r>
            <a:endParaRPr sz="9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475023" y="2155417"/>
            <a:ext cx="10033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T</a:t>
            </a:r>
            <a:endParaRPr sz="9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475023" y="2688852"/>
            <a:ext cx="10033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F</a:t>
            </a:r>
            <a:endParaRPr sz="9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36917" y="2415580"/>
            <a:ext cx="27622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>
                <a:solidFill>
                  <a:srgbClr val="231F20"/>
                </a:solidFill>
                <a:latin typeface="Arial"/>
                <a:cs typeface="Arial"/>
              </a:rPr>
              <a:t>{</a:t>
            </a:r>
            <a:r>
              <a:rPr dirty="0" sz="950" spc="-105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950">
                <a:solidFill>
                  <a:srgbClr val="231F20"/>
                </a:solidFill>
                <a:latin typeface="Arial"/>
                <a:cs typeface="Arial"/>
              </a:rPr>
              <a:t>,F}</a:t>
            </a:r>
            <a:endParaRPr sz="9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265832" y="2415580"/>
            <a:ext cx="27622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>
                <a:solidFill>
                  <a:srgbClr val="231F20"/>
                </a:solidFill>
                <a:latin typeface="Arial"/>
                <a:cs typeface="Arial"/>
              </a:rPr>
              <a:t>{</a:t>
            </a:r>
            <a:r>
              <a:rPr dirty="0" sz="950" spc="-105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950">
                <a:solidFill>
                  <a:srgbClr val="231F20"/>
                </a:solidFill>
                <a:latin typeface="Arial"/>
                <a:cs typeface="Arial"/>
              </a:rPr>
              <a:t>,F}</a:t>
            </a:r>
            <a:endParaRPr sz="950">
              <a:latin typeface="Arial"/>
              <a:cs typeface="Arial"/>
            </a:endParaRPr>
          </a:p>
        </p:txBody>
      </p:sp>
      <p:pic>
        <p:nvPicPr>
          <p:cNvPr id="26" name="object 2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160082" y="858563"/>
            <a:ext cx="163398" cy="163394"/>
          </a:xfrm>
          <a:prstGeom prst="rect">
            <a:avLst/>
          </a:prstGeom>
        </p:spPr>
      </p:pic>
      <p:sp>
        <p:nvSpPr>
          <p:cNvPr id="27" name="object 27"/>
          <p:cNvSpPr txBox="1"/>
          <p:nvPr/>
        </p:nvSpPr>
        <p:spPr>
          <a:xfrm>
            <a:off x="2468009" y="821261"/>
            <a:ext cx="916305" cy="50038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Faulty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endParaRPr sz="650">
              <a:latin typeface="Arial"/>
              <a:cs typeface="Arial"/>
            </a:endParaRPr>
          </a:p>
          <a:p>
            <a:pPr marL="12700" marR="5080">
              <a:lnSpc>
                <a:spcPct val="1596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First message round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Second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message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round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2083655" y="1066509"/>
            <a:ext cx="316865" cy="64135"/>
            <a:chOff x="2083655" y="1066509"/>
            <a:chExt cx="316865" cy="64135"/>
          </a:xfrm>
        </p:grpSpPr>
        <p:sp>
          <p:nvSpPr>
            <p:cNvPr id="29" name="object 29"/>
            <p:cNvSpPr/>
            <p:nvPr/>
          </p:nvSpPr>
          <p:spPr>
            <a:xfrm>
              <a:off x="2083655" y="1098384"/>
              <a:ext cx="279400" cy="0"/>
            </a:xfrm>
            <a:custGeom>
              <a:avLst/>
              <a:gdLst/>
              <a:ahLst/>
              <a:cxnLst/>
              <a:rect l="l" t="t" r="r" b="b"/>
              <a:pathLst>
                <a:path w="279400" h="0">
                  <a:moveTo>
                    <a:pt x="0" y="0"/>
                  </a:moveTo>
                  <a:lnTo>
                    <a:pt x="278871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325530" y="1066509"/>
              <a:ext cx="74376" cy="63753"/>
            </a:xfrm>
            <a:prstGeom prst="rect">
              <a:avLst/>
            </a:prstGeom>
          </p:spPr>
        </p:pic>
      </p:grpSp>
      <p:grpSp>
        <p:nvGrpSpPr>
          <p:cNvPr id="31" name="object 31"/>
          <p:cNvGrpSpPr/>
          <p:nvPr/>
        </p:nvGrpSpPr>
        <p:grpSpPr>
          <a:xfrm>
            <a:off x="2083655" y="1224629"/>
            <a:ext cx="316865" cy="64135"/>
            <a:chOff x="2083655" y="1224629"/>
            <a:chExt cx="316865" cy="64135"/>
          </a:xfrm>
        </p:grpSpPr>
        <p:sp>
          <p:nvSpPr>
            <p:cNvPr id="32" name="object 32"/>
            <p:cNvSpPr/>
            <p:nvPr/>
          </p:nvSpPr>
          <p:spPr>
            <a:xfrm>
              <a:off x="2083655" y="1256503"/>
              <a:ext cx="279400" cy="0"/>
            </a:xfrm>
            <a:custGeom>
              <a:avLst/>
              <a:gdLst/>
              <a:ahLst/>
              <a:cxnLst/>
              <a:rect l="l" t="t" r="r" b="b"/>
              <a:pathLst>
                <a:path w="279400" h="0">
                  <a:moveTo>
                    <a:pt x="0" y="0"/>
                  </a:moveTo>
                  <a:lnTo>
                    <a:pt x="278871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3" name="object 3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325530" y="1224629"/>
              <a:ext cx="74376" cy="63752"/>
            </a:xfrm>
            <a:prstGeom prst="rect">
              <a:avLst/>
            </a:prstGeom>
          </p:spPr>
        </p:pic>
      </p:grpSp>
      <p:grpSp>
        <p:nvGrpSpPr>
          <p:cNvPr id="34" name="object 34"/>
          <p:cNvGrpSpPr/>
          <p:nvPr/>
        </p:nvGrpSpPr>
        <p:grpSpPr>
          <a:xfrm>
            <a:off x="2922565" y="1333664"/>
            <a:ext cx="1456055" cy="1303655"/>
            <a:chOff x="2922565" y="1333664"/>
            <a:chExt cx="1456055" cy="1303655"/>
          </a:xfrm>
        </p:grpSpPr>
        <p:sp>
          <p:nvSpPr>
            <p:cNvPr id="35" name="object 35"/>
            <p:cNvSpPr/>
            <p:nvPr/>
          </p:nvSpPr>
          <p:spPr>
            <a:xfrm>
              <a:off x="3114100" y="1527986"/>
              <a:ext cx="460375" cy="828040"/>
            </a:xfrm>
            <a:custGeom>
              <a:avLst/>
              <a:gdLst/>
              <a:ahLst/>
              <a:cxnLst/>
              <a:rect l="l" t="t" r="r" b="b"/>
              <a:pathLst>
                <a:path w="460375" h="828039">
                  <a:moveTo>
                    <a:pt x="460016" y="0"/>
                  </a:moveTo>
                  <a:lnTo>
                    <a:pt x="0" y="827716"/>
                  </a:lnTo>
                </a:path>
              </a:pathLst>
            </a:custGeom>
            <a:ln w="762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6" name="object 3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87848" y="2286557"/>
              <a:ext cx="92523" cy="116383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3726522" y="1527986"/>
              <a:ext cx="460375" cy="828040"/>
            </a:xfrm>
            <a:custGeom>
              <a:avLst/>
              <a:gdLst/>
              <a:ahLst/>
              <a:cxnLst/>
              <a:rect l="l" t="t" r="r" b="b"/>
              <a:pathLst>
                <a:path w="460375" h="828039">
                  <a:moveTo>
                    <a:pt x="0" y="0"/>
                  </a:moveTo>
                  <a:lnTo>
                    <a:pt x="460016" y="827716"/>
                  </a:lnTo>
                </a:path>
              </a:pathLst>
            </a:custGeom>
            <a:ln w="762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4120274" y="2286557"/>
              <a:ext cx="92710" cy="116839"/>
            </a:xfrm>
            <a:custGeom>
              <a:avLst/>
              <a:gdLst/>
              <a:ahLst/>
              <a:cxnLst/>
              <a:rect l="l" t="t" r="r" b="b"/>
              <a:pathLst>
                <a:path w="92710" h="116839">
                  <a:moveTo>
                    <a:pt x="80563" y="0"/>
                  </a:moveTo>
                  <a:lnTo>
                    <a:pt x="64621" y="18747"/>
                  </a:lnTo>
                  <a:lnTo>
                    <a:pt x="45878" y="32459"/>
                  </a:lnTo>
                  <a:lnTo>
                    <a:pt x="24337" y="41136"/>
                  </a:lnTo>
                  <a:lnTo>
                    <a:pt x="0" y="44778"/>
                  </a:lnTo>
                  <a:lnTo>
                    <a:pt x="92517" y="116383"/>
                  </a:lnTo>
                  <a:lnTo>
                    <a:pt x="8056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9" name="object 3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532200" y="1333664"/>
              <a:ext cx="236238" cy="236232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922565" y="2400530"/>
              <a:ext cx="236233" cy="236237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4145653" y="2404340"/>
              <a:ext cx="229235" cy="229235"/>
            </a:xfrm>
            <a:custGeom>
              <a:avLst/>
              <a:gdLst/>
              <a:ahLst/>
              <a:cxnLst/>
              <a:rect l="l" t="t" r="r" b="b"/>
              <a:pathLst>
                <a:path w="229235" h="229235">
                  <a:moveTo>
                    <a:pt x="114304" y="0"/>
                  </a:moveTo>
                  <a:lnTo>
                    <a:pt x="158794" y="8984"/>
                  </a:lnTo>
                  <a:lnTo>
                    <a:pt x="195128" y="33485"/>
                  </a:lnTo>
                  <a:lnTo>
                    <a:pt x="219626" y="69821"/>
                  </a:lnTo>
                  <a:lnTo>
                    <a:pt x="228610" y="114312"/>
                  </a:lnTo>
                  <a:lnTo>
                    <a:pt x="219626" y="158798"/>
                  </a:lnTo>
                  <a:lnTo>
                    <a:pt x="195128" y="195132"/>
                  </a:lnTo>
                  <a:lnTo>
                    <a:pt x="158794" y="219632"/>
                  </a:lnTo>
                  <a:lnTo>
                    <a:pt x="114304" y="228616"/>
                  </a:lnTo>
                  <a:lnTo>
                    <a:pt x="69815" y="219632"/>
                  </a:lnTo>
                  <a:lnTo>
                    <a:pt x="33481" y="195132"/>
                  </a:lnTo>
                  <a:lnTo>
                    <a:pt x="8983" y="158798"/>
                  </a:lnTo>
                  <a:lnTo>
                    <a:pt x="0" y="114312"/>
                  </a:lnTo>
                  <a:lnTo>
                    <a:pt x="8983" y="69821"/>
                  </a:lnTo>
                  <a:lnTo>
                    <a:pt x="33481" y="33485"/>
                  </a:lnTo>
                  <a:lnTo>
                    <a:pt x="69815" y="8984"/>
                  </a:lnTo>
                  <a:lnTo>
                    <a:pt x="114304" y="0"/>
                  </a:lnTo>
                  <a:close/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/>
          <p:cNvSpPr txBox="1"/>
          <p:nvPr/>
        </p:nvSpPr>
        <p:spPr>
          <a:xfrm>
            <a:off x="3599612" y="1360800"/>
            <a:ext cx="107314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endParaRPr sz="950">
              <a:latin typeface="Arial"/>
              <a:cs typeface="Arial"/>
            </a:endParaRPr>
          </a:p>
        </p:txBody>
      </p:sp>
      <p:grpSp>
        <p:nvGrpSpPr>
          <p:cNvPr id="43" name="object 43"/>
          <p:cNvGrpSpPr/>
          <p:nvPr/>
        </p:nvGrpSpPr>
        <p:grpSpPr>
          <a:xfrm>
            <a:off x="3148189" y="2371937"/>
            <a:ext cx="1007744" cy="307975"/>
            <a:chOff x="3148189" y="2371937"/>
            <a:chExt cx="1007744" cy="307975"/>
          </a:xfrm>
        </p:grpSpPr>
        <p:sp>
          <p:nvSpPr>
            <p:cNvPr id="44" name="object 44"/>
            <p:cNvSpPr/>
            <p:nvPr/>
          </p:nvSpPr>
          <p:spPr>
            <a:xfrm>
              <a:off x="3151999" y="2375748"/>
              <a:ext cx="953135" cy="103505"/>
            </a:xfrm>
            <a:custGeom>
              <a:avLst/>
              <a:gdLst/>
              <a:ahLst/>
              <a:cxnLst/>
              <a:rect l="l" t="t" r="r" b="b"/>
              <a:pathLst>
                <a:path w="953135" h="103505">
                  <a:moveTo>
                    <a:pt x="0" y="103493"/>
                  </a:moveTo>
                  <a:lnTo>
                    <a:pt x="82785" y="75061"/>
                  </a:lnTo>
                  <a:lnTo>
                    <a:pt x="162009" y="51809"/>
                  </a:lnTo>
                  <a:lnTo>
                    <a:pt x="237644" y="33360"/>
                  </a:lnTo>
                  <a:lnTo>
                    <a:pt x="309662" y="19339"/>
                  </a:lnTo>
                  <a:lnTo>
                    <a:pt x="378033" y="9368"/>
                  </a:lnTo>
                  <a:lnTo>
                    <a:pt x="442730" y="3073"/>
                  </a:lnTo>
                  <a:lnTo>
                    <a:pt x="503723" y="75"/>
                  </a:lnTo>
                  <a:lnTo>
                    <a:pt x="560986" y="0"/>
                  </a:lnTo>
                  <a:lnTo>
                    <a:pt x="614488" y="2470"/>
                  </a:lnTo>
                  <a:lnTo>
                    <a:pt x="664202" y="7109"/>
                  </a:lnTo>
                  <a:lnTo>
                    <a:pt x="710100" y="13541"/>
                  </a:lnTo>
                  <a:lnTo>
                    <a:pt x="752153" y="21391"/>
                  </a:lnTo>
                  <a:lnTo>
                    <a:pt x="790332" y="30280"/>
                  </a:lnTo>
                  <a:lnTo>
                    <a:pt x="854956" y="49675"/>
                  </a:lnTo>
                  <a:lnTo>
                    <a:pt x="903745" y="68715"/>
                  </a:lnTo>
                  <a:lnTo>
                    <a:pt x="946741" y="90025"/>
                  </a:lnTo>
                  <a:lnTo>
                    <a:pt x="952909" y="93689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5" name="object 4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035151" y="2402054"/>
              <a:ext cx="115656" cy="95909"/>
            </a:xfrm>
            <a:prstGeom prst="rect">
              <a:avLst/>
            </a:prstGeom>
          </p:spPr>
        </p:pic>
        <p:sp>
          <p:nvSpPr>
            <p:cNvPr id="46" name="object 46"/>
            <p:cNvSpPr/>
            <p:nvPr/>
          </p:nvSpPr>
          <p:spPr>
            <a:xfrm>
              <a:off x="3197319" y="2567568"/>
              <a:ext cx="955040" cy="108585"/>
            </a:xfrm>
            <a:custGeom>
              <a:avLst/>
              <a:gdLst/>
              <a:ahLst/>
              <a:cxnLst/>
              <a:rect l="l" t="t" r="r" b="b"/>
              <a:pathLst>
                <a:path w="955039" h="108585">
                  <a:moveTo>
                    <a:pt x="954517" y="6900"/>
                  </a:moveTo>
                  <a:lnTo>
                    <a:pt x="871871" y="35287"/>
                  </a:lnTo>
                  <a:lnTo>
                    <a:pt x="793034" y="58406"/>
                  </a:lnTo>
                  <a:lnTo>
                    <a:pt x="717994" y="76636"/>
                  </a:lnTo>
                  <a:lnTo>
                    <a:pt x="646735" y="90354"/>
                  </a:lnTo>
                  <a:lnTo>
                    <a:pt x="579244" y="99938"/>
                  </a:lnTo>
                  <a:lnTo>
                    <a:pt x="515505" y="105769"/>
                  </a:lnTo>
                  <a:lnTo>
                    <a:pt x="455505" y="108223"/>
                  </a:lnTo>
                  <a:lnTo>
                    <a:pt x="399229" y="107679"/>
                  </a:lnTo>
                  <a:lnTo>
                    <a:pt x="346663" y="104517"/>
                  </a:lnTo>
                  <a:lnTo>
                    <a:pt x="297792" y="99113"/>
                  </a:lnTo>
                  <a:lnTo>
                    <a:pt x="252602" y="91847"/>
                  </a:lnTo>
                  <a:lnTo>
                    <a:pt x="211079" y="83096"/>
                  </a:lnTo>
                  <a:lnTo>
                    <a:pt x="173208" y="73240"/>
                  </a:lnTo>
                  <a:lnTo>
                    <a:pt x="108365" y="51725"/>
                  </a:lnTo>
                  <a:lnTo>
                    <a:pt x="57960" y="30328"/>
                  </a:lnTo>
                  <a:lnTo>
                    <a:pt x="21876" y="12077"/>
                  </a:lnTo>
                  <a:lnTo>
                    <a:pt x="9169" y="5078"/>
                  </a:lnTo>
                  <a:lnTo>
                    <a:pt x="0" y="0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7" name="object 4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149748" y="2541934"/>
              <a:ext cx="116526" cy="91583"/>
            </a:xfrm>
            <a:prstGeom prst="rect">
              <a:avLst/>
            </a:prstGeom>
          </p:spPr>
        </p:pic>
      </p:grpSp>
      <p:sp>
        <p:nvSpPr>
          <p:cNvPr id="48" name="object 48"/>
          <p:cNvSpPr txBox="1"/>
          <p:nvPr/>
        </p:nvSpPr>
        <p:spPr>
          <a:xfrm>
            <a:off x="4175904" y="2427850"/>
            <a:ext cx="17462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B2</a:t>
            </a:r>
            <a:endParaRPr sz="95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964615" y="2427850"/>
            <a:ext cx="17462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B1</a:t>
            </a:r>
            <a:endParaRPr sz="95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3256598" y="1709259"/>
            <a:ext cx="10033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T</a:t>
            </a:r>
            <a:endParaRPr sz="95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3949763" y="1709259"/>
            <a:ext cx="10033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T</a:t>
            </a:r>
            <a:endParaRPr sz="95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637622" y="2155417"/>
            <a:ext cx="10033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F</a:t>
            </a:r>
            <a:endParaRPr sz="95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637622" y="2688852"/>
            <a:ext cx="10033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T</a:t>
            </a:r>
            <a:endParaRPr sz="95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428429" y="2415580"/>
            <a:ext cx="16129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>
                <a:solidFill>
                  <a:srgbClr val="231F20"/>
                </a:solidFill>
                <a:latin typeface="Arial"/>
                <a:cs typeface="Arial"/>
              </a:rPr>
              <a:t>{</a:t>
            </a:r>
            <a:r>
              <a:rPr dirty="0" sz="950" spc="-105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950">
                <a:solidFill>
                  <a:srgbClr val="231F20"/>
                </a:solidFill>
                <a:latin typeface="Arial"/>
                <a:cs typeface="Arial"/>
              </a:rPr>
              <a:t>,</a:t>
            </a:r>
            <a:endParaRPr sz="95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6713" y="3327684"/>
            <a:ext cx="136779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13" action="ppaction://hlinksldjump"/>
              </a:rPr>
              <a:t>Why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3" action="ppaction://hlinksldjump"/>
              </a:rPr>
              <a:t>having </a:t>
            </a:r>
            <a:r>
              <a:rPr dirty="0" sz="600" spc="-5" b="1">
                <a:solidFill>
                  <a:srgbClr val="3333B2"/>
                </a:solidFill>
                <a:latin typeface="Arial"/>
                <a:cs typeface="Arial"/>
                <a:hlinkClick r:id="rId13" action="ppaction://hlinksldjump"/>
              </a:rPr>
              <a:t>3k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3" action="ppaction://hlinksldjump"/>
              </a:rPr>
              <a:t>processes is not enough</a:t>
            </a:r>
            <a:endParaRPr sz="60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781300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Consensus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in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faulty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with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arbitrary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failures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323405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30"/>
              <a:t>W</a:t>
            </a:r>
            <a:r>
              <a:rPr dirty="0" spc="-30"/>
              <a:t>h</a:t>
            </a:r>
            <a:r>
              <a:rPr dirty="0" spc="15"/>
              <a:t>y</a:t>
            </a:r>
            <a:r>
              <a:rPr dirty="0" spc="5"/>
              <a:t> </a:t>
            </a:r>
            <a:r>
              <a:rPr dirty="0" spc="15"/>
              <a:t>h</a:t>
            </a:r>
            <a:r>
              <a:rPr dirty="0" spc="-15"/>
              <a:t>a</a:t>
            </a:r>
            <a:r>
              <a:rPr dirty="0" spc="15"/>
              <a:t>ving</a:t>
            </a:r>
            <a:r>
              <a:rPr dirty="0" spc="5"/>
              <a:t> </a:t>
            </a:r>
            <a:r>
              <a:rPr dirty="0" spc="15" b="1">
                <a:latin typeface="Arial"/>
                <a:cs typeface="Arial"/>
              </a:rPr>
              <a:t>3k</a:t>
            </a:r>
            <a:r>
              <a:rPr dirty="0" spc="-190" b="1">
                <a:latin typeface="Arial"/>
                <a:cs typeface="Arial"/>
              </a:rPr>
              <a:t> </a:t>
            </a:r>
            <a:r>
              <a:rPr dirty="0" spc="270"/>
              <a:t>+</a:t>
            </a:r>
            <a:r>
              <a:rPr dirty="0" spc="-190"/>
              <a:t> </a:t>
            </a:r>
            <a:r>
              <a:rPr dirty="0" spc="15" b="1">
                <a:latin typeface="Arial"/>
                <a:cs typeface="Arial"/>
              </a:rPr>
              <a:t>1</a:t>
            </a:r>
            <a:r>
              <a:rPr dirty="0" spc="5" b="1">
                <a:latin typeface="Arial"/>
                <a:cs typeface="Arial"/>
              </a:rPr>
              <a:t> </a:t>
            </a:r>
            <a:r>
              <a:rPr dirty="0" spc="15"/>
              <a:t>processes</a:t>
            </a:r>
            <a:r>
              <a:rPr dirty="0" spc="5"/>
              <a:t> </a:t>
            </a:r>
            <a:r>
              <a:rPr dirty="0" spc="10"/>
              <a:t>is</a:t>
            </a:r>
            <a:r>
              <a:rPr dirty="0" spc="5"/>
              <a:t> </a:t>
            </a:r>
            <a:r>
              <a:rPr dirty="0" spc="15"/>
              <a:t>enough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912367" y="824610"/>
            <a:ext cx="1456055" cy="1303655"/>
            <a:chOff x="912367" y="824610"/>
            <a:chExt cx="1456055" cy="1303655"/>
          </a:xfrm>
        </p:grpSpPr>
        <p:pic>
          <p:nvPicPr>
            <p:cNvPr id="5" name="object 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12367" y="1891475"/>
              <a:ext cx="236238" cy="23623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31638" y="1891475"/>
              <a:ext cx="236250" cy="23623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22008" y="824610"/>
              <a:ext cx="236232" cy="236232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22008" y="1514285"/>
              <a:ext cx="236232" cy="236232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564053" y="855763"/>
            <a:ext cx="17462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B1</a:t>
            </a:r>
            <a:endParaRPr sz="95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048943" y="1017681"/>
            <a:ext cx="1195705" cy="1075690"/>
            <a:chOff x="1048943" y="1017681"/>
            <a:chExt cx="1195705" cy="1075690"/>
          </a:xfrm>
        </p:grpSpPr>
        <p:sp>
          <p:nvSpPr>
            <p:cNvPr id="11" name="object 11"/>
            <p:cNvSpPr/>
            <p:nvPr/>
          </p:nvSpPr>
          <p:spPr>
            <a:xfrm>
              <a:off x="1141807" y="1937189"/>
              <a:ext cx="953135" cy="52705"/>
            </a:xfrm>
            <a:custGeom>
              <a:avLst/>
              <a:gdLst/>
              <a:ahLst/>
              <a:cxnLst/>
              <a:rect l="l" t="t" r="r" b="b"/>
              <a:pathLst>
                <a:path w="953135" h="52705">
                  <a:moveTo>
                    <a:pt x="0" y="52643"/>
                  </a:moveTo>
                  <a:lnTo>
                    <a:pt x="91292" y="36852"/>
                  </a:lnTo>
                  <a:lnTo>
                    <a:pt x="178232" y="24248"/>
                  </a:lnTo>
                  <a:lnTo>
                    <a:pt x="260779" y="14572"/>
                  </a:lnTo>
                  <a:lnTo>
                    <a:pt x="338895" y="7567"/>
                  </a:lnTo>
                  <a:lnTo>
                    <a:pt x="412543" y="2975"/>
                  </a:lnTo>
                  <a:lnTo>
                    <a:pt x="481684" y="539"/>
                  </a:lnTo>
                  <a:lnTo>
                    <a:pt x="546279" y="0"/>
                  </a:lnTo>
                  <a:lnTo>
                    <a:pt x="606290" y="1100"/>
                  </a:lnTo>
                  <a:lnTo>
                    <a:pt x="661679" y="3582"/>
                  </a:lnTo>
                  <a:lnTo>
                    <a:pt x="712407" y="7188"/>
                  </a:lnTo>
                  <a:lnTo>
                    <a:pt x="758437" y="11659"/>
                  </a:lnTo>
                  <a:lnTo>
                    <a:pt x="799729" y="16739"/>
                  </a:lnTo>
                  <a:lnTo>
                    <a:pt x="867947" y="27692"/>
                  </a:lnTo>
                  <a:lnTo>
                    <a:pt x="916756" y="37983"/>
                  </a:lnTo>
                  <a:lnTo>
                    <a:pt x="945848" y="45549"/>
                  </a:lnTo>
                  <a:lnTo>
                    <a:pt x="952905" y="47666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029835" y="1924813"/>
              <a:ext cx="116418" cy="8789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187127" y="2034654"/>
              <a:ext cx="955040" cy="55244"/>
            </a:xfrm>
            <a:custGeom>
              <a:avLst/>
              <a:gdLst/>
              <a:ahLst/>
              <a:cxnLst/>
              <a:rect l="l" t="t" r="r" b="b"/>
              <a:pathLst>
                <a:path w="955039" h="55244">
                  <a:moveTo>
                    <a:pt x="954508" y="3494"/>
                  </a:moveTo>
                  <a:lnTo>
                    <a:pt x="863384" y="19257"/>
                  </a:lnTo>
                  <a:lnTo>
                    <a:pt x="776913" y="31779"/>
                  </a:lnTo>
                  <a:lnTo>
                    <a:pt x="695076" y="41319"/>
                  </a:lnTo>
                  <a:lnTo>
                    <a:pt x="617853" y="48137"/>
                  </a:lnTo>
                  <a:lnTo>
                    <a:pt x="545224" y="52491"/>
                  </a:lnTo>
                  <a:lnTo>
                    <a:pt x="477171" y="54642"/>
                  </a:lnTo>
                  <a:lnTo>
                    <a:pt x="413673" y="54847"/>
                  </a:lnTo>
                  <a:lnTo>
                    <a:pt x="354712" y="53367"/>
                  </a:lnTo>
                  <a:lnTo>
                    <a:pt x="300268" y="50461"/>
                  </a:lnTo>
                  <a:lnTo>
                    <a:pt x="250322" y="46388"/>
                  </a:lnTo>
                  <a:lnTo>
                    <a:pt x="204854" y="41407"/>
                  </a:lnTo>
                  <a:lnTo>
                    <a:pt x="163845" y="35778"/>
                  </a:lnTo>
                  <a:lnTo>
                    <a:pt x="95126" y="23612"/>
                  </a:lnTo>
                  <a:lnTo>
                    <a:pt x="44009" y="11963"/>
                  </a:lnTo>
                  <a:lnTo>
                    <a:pt x="10340" y="2907"/>
                  </a:lnTo>
                  <a:lnTo>
                    <a:pt x="0" y="0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35002" y="2004311"/>
              <a:ext cx="115883" cy="88903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052753" y="1054888"/>
              <a:ext cx="457834" cy="836294"/>
            </a:xfrm>
            <a:custGeom>
              <a:avLst/>
              <a:gdLst/>
              <a:ahLst/>
              <a:cxnLst/>
              <a:rect l="l" t="t" r="r" b="b"/>
              <a:pathLst>
                <a:path w="457834" h="836294">
                  <a:moveTo>
                    <a:pt x="0" y="835968"/>
                  </a:moveTo>
                  <a:lnTo>
                    <a:pt x="30426" y="748458"/>
                  </a:lnTo>
                  <a:lnTo>
                    <a:pt x="61531" y="666300"/>
                  </a:lnTo>
                  <a:lnTo>
                    <a:pt x="93068" y="589403"/>
                  </a:lnTo>
                  <a:lnTo>
                    <a:pt x="124796" y="517676"/>
                  </a:lnTo>
                  <a:lnTo>
                    <a:pt x="156468" y="451027"/>
                  </a:lnTo>
                  <a:lnTo>
                    <a:pt x="187841" y="389366"/>
                  </a:lnTo>
                  <a:lnTo>
                    <a:pt x="218672" y="332600"/>
                  </a:lnTo>
                  <a:lnTo>
                    <a:pt x="248715" y="280638"/>
                  </a:lnTo>
                  <a:lnTo>
                    <a:pt x="277727" y="233388"/>
                  </a:lnTo>
                  <a:lnTo>
                    <a:pt x="305463" y="190761"/>
                  </a:lnTo>
                  <a:lnTo>
                    <a:pt x="331680" y="152663"/>
                  </a:lnTo>
                  <a:lnTo>
                    <a:pt x="356132" y="119004"/>
                  </a:lnTo>
                  <a:lnTo>
                    <a:pt x="398770" y="64637"/>
                  </a:lnTo>
                  <a:lnTo>
                    <a:pt x="431423" y="26928"/>
                  </a:lnTo>
                  <a:lnTo>
                    <a:pt x="452138" y="5146"/>
                  </a:lnTo>
                  <a:lnTo>
                    <a:pt x="457408" y="0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439634" y="1017681"/>
              <a:ext cx="109721" cy="107460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113928" y="1039666"/>
              <a:ext cx="466090" cy="833755"/>
            </a:xfrm>
            <a:custGeom>
              <a:avLst/>
              <a:gdLst/>
              <a:ahLst/>
              <a:cxnLst/>
              <a:rect l="l" t="t" r="r" b="b"/>
              <a:pathLst>
                <a:path w="466090" h="833755">
                  <a:moveTo>
                    <a:pt x="465592" y="0"/>
                  </a:moveTo>
                  <a:lnTo>
                    <a:pt x="435225" y="87349"/>
                  </a:lnTo>
                  <a:lnTo>
                    <a:pt x="404277" y="169057"/>
                  </a:lnTo>
                  <a:lnTo>
                    <a:pt x="372965" y="245267"/>
                  </a:lnTo>
                  <a:lnTo>
                    <a:pt x="341508" y="316122"/>
                  </a:lnTo>
                  <a:lnTo>
                    <a:pt x="310123" y="381764"/>
                  </a:lnTo>
                  <a:lnTo>
                    <a:pt x="279026" y="442336"/>
                  </a:lnTo>
                  <a:lnTo>
                    <a:pt x="248436" y="497980"/>
                  </a:lnTo>
                  <a:lnTo>
                    <a:pt x="218570" y="548838"/>
                  </a:lnTo>
                  <a:lnTo>
                    <a:pt x="189645" y="595055"/>
                  </a:lnTo>
                  <a:lnTo>
                    <a:pt x="161879" y="636771"/>
                  </a:lnTo>
                  <a:lnTo>
                    <a:pt x="135489" y="674131"/>
                  </a:lnTo>
                  <a:lnTo>
                    <a:pt x="110692" y="707275"/>
                  </a:lnTo>
                  <a:lnTo>
                    <a:pt x="66750" y="761491"/>
                  </a:lnTo>
                  <a:lnTo>
                    <a:pt x="31790" y="800560"/>
                  </a:lnTo>
                  <a:lnTo>
                    <a:pt x="7553" y="825623"/>
                  </a:lnTo>
                  <a:lnTo>
                    <a:pt x="0" y="833259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76203" y="1802453"/>
              <a:ext cx="108066" cy="109162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1716330" y="1090054"/>
              <a:ext cx="481330" cy="822960"/>
            </a:xfrm>
            <a:custGeom>
              <a:avLst/>
              <a:gdLst/>
              <a:ahLst/>
              <a:cxnLst/>
              <a:rect l="l" t="t" r="r" b="b"/>
              <a:pathLst>
                <a:path w="481330" h="822960">
                  <a:moveTo>
                    <a:pt x="480764" y="822757"/>
                  </a:moveTo>
                  <a:lnTo>
                    <a:pt x="421441" y="751590"/>
                  </a:lnTo>
                  <a:lnTo>
                    <a:pt x="367056" y="682600"/>
                  </a:lnTo>
                  <a:lnTo>
                    <a:pt x="317403" y="615949"/>
                  </a:lnTo>
                  <a:lnTo>
                    <a:pt x="272278" y="551799"/>
                  </a:lnTo>
                  <a:lnTo>
                    <a:pt x="231478" y="490314"/>
                  </a:lnTo>
                  <a:lnTo>
                    <a:pt x="194797" y="431654"/>
                  </a:lnTo>
                  <a:lnTo>
                    <a:pt x="162033" y="375982"/>
                  </a:lnTo>
                  <a:lnTo>
                    <a:pt x="132980" y="323460"/>
                  </a:lnTo>
                  <a:lnTo>
                    <a:pt x="107435" y="274250"/>
                  </a:lnTo>
                  <a:lnTo>
                    <a:pt x="85194" y="228515"/>
                  </a:lnTo>
                  <a:lnTo>
                    <a:pt x="66052" y="186416"/>
                  </a:lnTo>
                  <a:lnTo>
                    <a:pt x="49805" y="148116"/>
                  </a:lnTo>
                  <a:lnTo>
                    <a:pt x="25181" y="83560"/>
                  </a:lnTo>
                  <a:lnTo>
                    <a:pt x="9689" y="36146"/>
                  </a:lnTo>
                  <a:lnTo>
                    <a:pt x="1695" y="7168"/>
                  </a:lnTo>
                  <a:lnTo>
                    <a:pt x="0" y="0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682903" y="1037290"/>
              <a:ext cx="89993" cy="114955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739024" y="1022765"/>
              <a:ext cx="474345" cy="828675"/>
            </a:xfrm>
            <a:custGeom>
              <a:avLst/>
              <a:gdLst/>
              <a:ahLst/>
              <a:cxnLst/>
              <a:rect l="l" t="t" r="r" b="b"/>
              <a:pathLst>
                <a:path w="474344" h="828675">
                  <a:moveTo>
                    <a:pt x="0" y="0"/>
                  </a:moveTo>
                  <a:lnTo>
                    <a:pt x="59212" y="71033"/>
                  </a:lnTo>
                  <a:lnTo>
                    <a:pt x="113291" y="139659"/>
                  </a:lnTo>
                  <a:lnTo>
                    <a:pt x="162471" y="205762"/>
                  </a:lnTo>
                  <a:lnTo>
                    <a:pt x="206987" y="269231"/>
                  </a:lnTo>
                  <a:lnTo>
                    <a:pt x="247072" y="329952"/>
                  </a:lnTo>
                  <a:lnTo>
                    <a:pt x="282961" y="387814"/>
                  </a:lnTo>
                  <a:lnTo>
                    <a:pt x="314887" y="442702"/>
                  </a:lnTo>
                  <a:lnTo>
                    <a:pt x="343086" y="494504"/>
                  </a:lnTo>
                  <a:lnTo>
                    <a:pt x="367792" y="543108"/>
                  </a:lnTo>
                  <a:lnTo>
                    <a:pt x="389237" y="588399"/>
                  </a:lnTo>
                  <a:lnTo>
                    <a:pt x="407658" y="630267"/>
                  </a:lnTo>
                  <a:lnTo>
                    <a:pt x="423288" y="668597"/>
                  </a:lnTo>
                  <a:lnTo>
                    <a:pt x="447111" y="734194"/>
                  </a:lnTo>
                  <a:lnTo>
                    <a:pt x="462582" y="784287"/>
                  </a:lnTo>
                  <a:lnTo>
                    <a:pt x="471573" y="817974"/>
                  </a:lnTo>
                  <a:lnTo>
                    <a:pt x="474224" y="828383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155093" y="1787700"/>
              <a:ext cx="89153" cy="115711"/>
            </a:xfrm>
            <a:prstGeom prst="rect">
              <a:avLst/>
            </a:prstGeom>
          </p:spPr>
        </p:pic>
      </p:grpSp>
      <p:sp>
        <p:nvSpPr>
          <p:cNvPr id="23" name="object 23"/>
          <p:cNvSpPr txBox="1"/>
          <p:nvPr/>
        </p:nvSpPr>
        <p:spPr>
          <a:xfrm>
            <a:off x="2165268" y="1918028"/>
            <a:ext cx="17462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B3</a:t>
            </a:r>
            <a:endParaRPr sz="9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946431" y="1918796"/>
            <a:ext cx="17462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B2</a:t>
            </a:r>
            <a:endParaRPr sz="9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667611" y="1328050"/>
            <a:ext cx="90805" cy="1536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 spc="20">
                <a:solidFill>
                  <a:srgbClr val="231F20"/>
                </a:solidFill>
                <a:latin typeface="Arial"/>
                <a:cs typeface="Arial"/>
              </a:rPr>
              <a:t>T</a:t>
            </a:r>
            <a:endParaRPr sz="8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784006" y="1600299"/>
            <a:ext cx="90805" cy="1536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 spc="20">
                <a:solidFill>
                  <a:srgbClr val="231F20"/>
                </a:solidFill>
                <a:latin typeface="Arial"/>
                <a:cs typeface="Arial"/>
              </a:rPr>
              <a:t>T</a:t>
            </a:r>
            <a:endParaRPr sz="8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591404" y="2090098"/>
            <a:ext cx="90805" cy="1536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 spc="20">
                <a:solidFill>
                  <a:srgbClr val="231F20"/>
                </a:solidFill>
                <a:latin typeface="Arial"/>
                <a:cs typeface="Arial"/>
              </a:rPr>
              <a:t>T</a:t>
            </a:r>
            <a:endParaRPr sz="8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896223" y="1404257"/>
            <a:ext cx="90805" cy="1536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 spc="20">
                <a:solidFill>
                  <a:srgbClr val="231F20"/>
                </a:solidFill>
                <a:latin typeface="Arial"/>
                <a:cs typeface="Arial"/>
              </a:rPr>
              <a:t>T</a:t>
            </a:r>
            <a:endParaRPr sz="8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860208" y="1066870"/>
            <a:ext cx="90805" cy="1536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 spc="20">
                <a:solidFill>
                  <a:srgbClr val="231F20"/>
                </a:solidFill>
                <a:latin typeface="Arial"/>
                <a:cs typeface="Arial"/>
              </a:rPr>
              <a:t>T</a:t>
            </a:r>
            <a:endParaRPr sz="8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135748" y="1328051"/>
            <a:ext cx="241935" cy="2298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ts val="780"/>
              </a:lnSpc>
              <a:spcBef>
                <a:spcPts val="140"/>
              </a:spcBef>
            </a:pPr>
            <a:r>
              <a:rPr dirty="0" sz="800" spc="20">
                <a:solidFill>
                  <a:srgbClr val="231F20"/>
                </a:solidFill>
                <a:latin typeface="Arial"/>
                <a:cs typeface="Arial"/>
              </a:rPr>
              <a:t>F</a:t>
            </a:r>
            <a:endParaRPr sz="800">
              <a:latin typeface="Arial"/>
              <a:cs typeface="Arial"/>
            </a:endParaRPr>
          </a:p>
          <a:p>
            <a:pPr marL="163195">
              <a:lnSpc>
                <a:spcPts val="780"/>
              </a:lnSpc>
            </a:pPr>
            <a:r>
              <a:rPr dirty="0" sz="800" spc="20">
                <a:solidFill>
                  <a:srgbClr val="231F20"/>
                </a:solidFill>
                <a:latin typeface="Arial"/>
                <a:cs typeface="Arial"/>
              </a:rPr>
              <a:t>T</a:t>
            </a:r>
            <a:endParaRPr sz="8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592983" y="1785282"/>
            <a:ext cx="90805" cy="1536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 spc="20">
                <a:solidFill>
                  <a:srgbClr val="231F20"/>
                </a:solidFill>
                <a:latin typeface="Arial"/>
                <a:cs typeface="Arial"/>
              </a:rPr>
              <a:t>F</a:t>
            </a:r>
            <a:endParaRPr sz="8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398811" y="1600300"/>
            <a:ext cx="90805" cy="1536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 spc="20">
                <a:solidFill>
                  <a:srgbClr val="231F20"/>
                </a:solidFill>
                <a:latin typeface="Arial"/>
                <a:cs typeface="Arial"/>
              </a:rPr>
              <a:t>F</a:t>
            </a:r>
            <a:endParaRPr sz="8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24975" y="1910356"/>
            <a:ext cx="45275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-25">
                <a:solidFill>
                  <a:srgbClr val="231F20"/>
                </a:solidFill>
                <a:latin typeface="Arial"/>
                <a:cs typeface="Arial"/>
              </a:rPr>
              <a:t>{F,{T,T}}</a:t>
            </a:r>
            <a:endParaRPr sz="95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418229" y="1906528"/>
            <a:ext cx="45275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-25">
                <a:solidFill>
                  <a:srgbClr val="231F20"/>
                </a:solidFill>
                <a:latin typeface="Arial"/>
                <a:cs typeface="Arial"/>
              </a:rPr>
              <a:t>{T,{T,F}}</a:t>
            </a:r>
            <a:endParaRPr sz="950">
              <a:latin typeface="Arial"/>
              <a:cs typeface="Arial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1130180" y="1057032"/>
            <a:ext cx="1043940" cy="896619"/>
            <a:chOff x="1130180" y="1057032"/>
            <a:chExt cx="1043940" cy="896619"/>
          </a:xfrm>
        </p:grpSpPr>
        <p:sp>
          <p:nvSpPr>
            <p:cNvPr id="36" name="object 36"/>
            <p:cNvSpPr/>
            <p:nvPr/>
          </p:nvSpPr>
          <p:spPr>
            <a:xfrm>
              <a:off x="1640124" y="1111079"/>
              <a:ext cx="0" cy="407034"/>
            </a:xfrm>
            <a:custGeom>
              <a:avLst/>
              <a:gdLst/>
              <a:ahLst/>
              <a:cxnLst/>
              <a:rect l="l" t="t" r="r" b="b"/>
              <a:pathLst>
                <a:path w="0" h="407034">
                  <a:moveTo>
                    <a:pt x="0" y="407016"/>
                  </a:moveTo>
                  <a:lnTo>
                    <a:pt x="0" y="0"/>
                  </a:lnTo>
                </a:path>
              </a:pathLst>
            </a:custGeom>
            <a:ln w="762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7" name="object 3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594042" y="1057032"/>
              <a:ext cx="92165" cy="107536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1177281" y="1712602"/>
              <a:ext cx="381635" cy="214629"/>
            </a:xfrm>
            <a:custGeom>
              <a:avLst/>
              <a:gdLst/>
              <a:ahLst/>
              <a:cxnLst/>
              <a:rect l="l" t="t" r="r" b="b"/>
              <a:pathLst>
                <a:path w="381634" h="214630">
                  <a:moveTo>
                    <a:pt x="381399" y="0"/>
                  </a:moveTo>
                  <a:lnTo>
                    <a:pt x="0" y="214544"/>
                  </a:lnTo>
                </a:path>
              </a:pathLst>
            </a:custGeom>
            <a:ln w="762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9" name="object 3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130180" y="1860752"/>
              <a:ext cx="116317" cy="92892"/>
            </a:xfrm>
            <a:prstGeom prst="rect">
              <a:avLst/>
            </a:prstGeom>
          </p:spPr>
        </p:pic>
        <p:sp>
          <p:nvSpPr>
            <p:cNvPr id="40" name="object 40"/>
            <p:cNvSpPr/>
            <p:nvPr/>
          </p:nvSpPr>
          <p:spPr>
            <a:xfrm>
              <a:off x="1725933" y="1707916"/>
              <a:ext cx="400050" cy="205104"/>
            </a:xfrm>
            <a:custGeom>
              <a:avLst/>
              <a:gdLst/>
              <a:ahLst/>
              <a:cxnLst/>
              <a:rect l="l" t="t" r="r" b="b"/>
              <a:pathLst>
                <a:path w="400050" h="205105">
                  <a:moveTo>
                    <a:pt x="0" y="0"/>
                  </a:moveTo>
                  <a:lnTo>
                    <a:pt x="399533" y="204668"/>
                  </a:lnTo>
                </a:path>
              </a:pathLst>
            </a:custGeom>
            <a:ln w="762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1" name="object 4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056841" y="1847177"/>
              <a:ext cx="116723" cy="90040"/>
            </a:xfrm>
            <a:prstGeom prst="rect">
              <a:avLst/>
            </a:prstGeom>
          </p:spPr>
        </p:pic>
      </p:grpSp>
      <p:sp>
        <p:nvSpPr>
          <p:cNvPr id="42" name="object 42"/>
          <p:cNvSpPr txBox="1"/>
          <p:nvPr/>
        </p:nvSpPr>
        <p:spPr>
          <a:xfrm>
            <a:off x="1589420" y="1541421"/>
            <a:ext cx="107314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endParaRPr sz="95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017783" y="824498"/>
            <a:ext cx="45275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-25">
                <a:solidFill>
                  <a:srgbClr val="231F20"/>
                </a:solidFill>
                <a:latin typeface="Arial"/>
                <a:cs typeface="Arial"/>
              </a:rPr>
              <a:t>{T,{T,F}}</a:t>
            </a:r>
            <a:endParaRPr sz="950">
              <a:latin typeface="Arial"/>
              <a:cs typeface="Arial"/>
            </a:endParaRPr>
          </a:p>
        </p:txBody>
      </p:sp>
      <p:pic>
        <p:nvPicPr>
          <p:cNvPr id="44" name="object 44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2904372" y="809481"/>
            <a:ext cx="163393" cy="163394"/>
          </a:xfrm>
          <a:prstGeom prst="rect">
            <a:avLst/>
          </a:prstGeom>
        </p:spPr>
      </p:pic>
      <p:sp>
        <p:nvSpPr>
          <p:cNvPr id="45" name="object 45"/>
          <p:cNvSpPr txBox="1"/>
          <p:nvPr/>
        </p:nvSpPr>
        <p:spPr>
          <a:xfrm>
            <a:off x="3212301" y="772169"/>
            <a:ext cx="794385" cy="342265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Faulty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64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First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message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round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46" name="object 46"/>
          <p:cNvGrpSpPr/>
          <p:nvPr/>
        </p:nvGrpSpPr>
        <p:grpSpPr>
          <a:xfrm>
            <a:off x="2827942" y="1017427"/>
            <a:ext cx="316865" cy="64135"/>
            <a:chOff x="2827942" y="1017427"/>
            <a:chExt cx="316865" cy="64135"/>
          </a:xfrm>
        </p:grpSpPr>
        <p:sp>
          <p:nvSpPr>
            <p:cNvPr id="47" name="object 47"/>
            <p:cNvSpPr/>
            <p:nvPr/>
          </p:nvSpPr>
          <p:spPr>
            <a:xfrm>
              <a:off x="2827942" y="1049301"/>
              <a:ext cx="279400" cy="0"/>
            </a:xfrm>
            <a:custGeom>
              <a:avLst/>
              <a:gdLst/>
              <a:ahLst/>
              <a:cxnLst/>
              <a:rect l="l" t="t" r="r" b="b"/>
              <a:pathLst>
                <a:path w="279400" h="0">
                  <a:moveTo>
                    <a:pt x="0" y="0"/>
                  </a:moveTo>
                  <a:lnTo>
                    <a:pt x="278870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8" name="object 48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069817" y="1017427"/>
              <a:ext cx="74375" cy="63751"/>
            </a:xfrm>
            <a:prstGeom prst="rect">
              <a:avLst/>
            </a:prstGeom>
          </p:spPr>
        </p:pic>
      </p:grpSp>
      <p:grpSp>
        <p:nvGrpSpPr>
          <p:cNvPr id="49" name="object 49"/>
          <p:cNvGrpSpPr/>
          <p:nvPr/>
        </p:nvGrpSpPr>
        <p:grpSpPr>
          <a:xfrm>
            <a:off x="2827942" y="1175546"/>
            <a:ext cx="316865" cy="64135"/>
            <a:chOff x="2827942" y="1175546"/>
            <a:chExt cx="316865" cy="64135"/>
          </a:xfrm>
        </p:grpSpPr>
        <p:sp>
          <p:nvSpPr>
            <p:cNvPr id="50" name="object 50"/>
            <p:cNvSpPr/>
            <p:nvPr/>
          </p:nvSpPr>
          <p:spPr>
            <a:xfrm>
              <a:off x="2827942" y="1207420"/>
              <a:ext cx="279400" cy="0"/>
            </a:xfrm>
            <a:custGeom>
              <a:avLst/>
              <a:gdLst/>
              <a:ahLst/>
              <a:cxnLst/>
              <a:rect l="l" t="t" r="r" b="b"/>
              <a:pathLst>
                <a:path w="279400" h="0">
                  <a:moveTo>
                    <a:pt x="0" y="0"/>
                  </a:moveTo>
                  <a:lnTo>
                    <a:pt x="27887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1" name="object 51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069817" y="1175546"/>
              <a:ext cx="74375" cy="63748"/>
            </a:xfrm>
            <a:prstGeom prst="rect">
              <a:avLst/>
            </a:prstGeom>
          </p:spPr>
        </p:pic>
      </p:grpSp>
      <p:sp>
        <p:nvSpPr>
          <p:cNvPr id="52" name="object 52"/>
          <p:cNvSpPr txBox="1"/>
          <p:nvPr/>
        </p:nvSpPr>
        <p:spPr>
          <a:xfrm>
            <a:off x="3212301" y="1145357"/>
            <a:ext cx="91630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Second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message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round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53" name="object 53"/>
          <p:cNvGrpSpPr/>
          <p:nvPr/>
        </p:nvGrpSpPr>
        <p:grpSpPr>
          <a:xfrm>
            <a:off x="2733253" y="1544629"/>
            <a:ext cx="1456055" cy="1303655"/>
            <a:chOff x="2733253" y="1544629"/>
            <a:chExt cx="1456055" cy="1303655"/>
          </a:xfrm>
        </p:grpSpPr>
        <p:pic>
          <p:nvPicPr>
            <p:cNvPr id="54" name="object 54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342894" y="1544629"/>
              <a:ext cx="236232" cy="236237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733253" y="2611499"/>
              <a:ext cx="236238" cy="236232"/>
            </a:xfrm>
            <a:prstGeom prst="rect">
              <a:avLst/>
            </a:prstGeom>
          </p:spPr>
        </p:pic>
        <p:pic>
          <p:nvPicPr>
            <p:cNvPr id="56" name="object 56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952534" y="2611499"/>
              <a:ext cx="236235" cy="236232"/>
            </a:xfrm>
            <a:prstGeom prst="rect">
              <a:avLst/>
            </a:prstGeom>
          </p:spPr>
        </p:pic>
        <p:pic>
          <p:nvPicPr>
            <p:cNvPr id="57" name="object 57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342894" y="2234303"/>
              <a:ext cx="236232" cy="236238"/>
            </a:xfrm>
            <a:prstGeom prst="rect">
              <a:avLst/>
            </a:prstGeom>
          </p:spPr>
        </p:pic>
      </p:grpSp>
      <p:sp>
        <p:nvSpPr>
          <p:cNvPr id="58" name="object 58"/>
          <p:cNvSpPr txBox="1"/>
          <p:nvPr/>
        </p:nvSpPr>
        <p:spPr>
          <a:xfrm>
            <a:off x="3392881" y="1577669"/>
            <a:ext cx="17462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B1</a:t>
            </a:r>
            <a:endParaRPr sz="950">
              <a:latin typeface="Arial"/>
              <a:cs typeface="Arial"/>
            </a:endParaRPr>
          </a:p>
        </p:txBody>
      </p:sp>
      <p:grpSp>
        <p:nvGrpSpPr>
          <p:cNvPr id="59" name="object 59"/>
          <p:cNvGrpSpPr/>
          <p:nvPr/>
        </p:nvGrpSpPr>
        <p:grpSpPr>
          <a:xfrm>
            <a:off x="2869830" y="1737707"/>
            <a:ext cx="1195705" cy="1075690"/>
            <a:chOff x="2869830" y="1737707"/>
            <a:chExt cx="1195705" cy="1075690"/>
          </a:xfrm>
        </p:grpSpPr>
        <p:sp>
          <p:nvSpPr>
            <p:cNvPr id="60" name="object 60"/>
            <p:cNvSpPr/>
            <p:nvPr/>
          </p:nvSpPr>
          <p:spPr>
            <a:xfrm>
              <a:off x="2962693" y="2657209"/>
              <a:ext cx="953135" cy="52705"/>
            </a:xfrm>
            <a:custGeom>
              <a:avLst/>
              <a:gdLst/>
              <a:ahLst/>
              <a:cxnLst/>
              <a:rect l="l" t="t" r="r" b="b"/>
              <a:pathLst>
                <a:path w="953135" h="52705">
                  <a:moveTo>
                    <a:pt x="0" y="52643"/>
                  </a:moveTo>
                  <a:lnTo>
                    <a:pt x="91293" y="36852"/>
                  </a:lnTo>
                  <a:lnTo>
                    <a:pt x="178232" y="24248"/>
                  </a:lnTo>
                  <a:lnTo>
                    <a:pt x="260780" y="14572"/>
                  </a:lnTo>
                  <a:lnTo>
                    <a:pt x="338897" y="7567"/>
                  </a:lnTo>
                  <a:lnTo>
                    <a:pt x="412545" y="2975"/>
                  </a:lnTo>
                  <a:lnTo>
                    <a:pt x="481687" y="539"/>
                  </a:lnTo>
                  <a:lnTo>
                    <a:pt x="546282" y="0"/>
                  </a:lnTo>
                  <a:lnTo>
                    <a:pt x="606294" y="1100"/>
                  </a:lnTo>
                  <a:lnTo>
                    <a:pt x="661684" y="3582"/>
                  </a:lnTo>
                  <a:lnTo>
                    <a:pt x="712413" y="7188"/>
                  </a:lnTo>
                  <a:lnTo>
                    <a:pt x="758443" y="11659"/>
                  </a:lnTo>
                  <a:lnTo>
                    <a:pt x="799736" y="16739"/>
                  </a:lnTo>
                  <a:lnTo>
                    <a:pt x="867955" y="27692"/>
                  </a:lnTo>
                  <a:lnTo>
                    <a:pt x="916765" y="37983"/>
                  </a:lnTo>
                  <a:lnTo>
                    <a:pt x="945857" y="45549"/>
                  </a:lnTo>
                  <a:lnTo>
                    <a:pt x="952914" y="47666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1" name="object 6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3850716" y="2644831"/>
              <a:ext cx="116418" cy="87898"/>
            </a:xfrm>
            <a:prstGeom prst="rect">
              <a:avLst/>
            </a:prstGeom>
          </p:spPr>
        </p:pic>
        <p:sp>
          <p:nvSpPr>
            <p:cNvPr id="62" name="object 62"/>
            <p:cNvSpPr/>
            <p:nvPr/>
          </p:nvSpPr>
          <p:spPr>
            <a:xfrm>
              <a:off x="3008014" y="2754673"/>
              <a:ext cx="955040" cy="55244"/>
            </a:xfrm>
            <a:custGeom>
              <a:avLst/>
              <a:gdLst/>
              <a:ahLst/>
              <a:cxnLst/>
              <a:rect l="l" t="t" r="r" b="b"/>
              <a:pathLst>
                <a:path w="955039" h="55244">
                  <a:moveTo>
                    <a:pt x="954517" y="3494"/>
                  </a:moveTo>
                  <a:lnTo>
                    <a:pt x="863392" y="19257"/>
                  </a:lnTo>
                  <a:lnTo>
                    <a:pt x="776920" y="31779"/>
                  </a:lnTo>
                  <a:lnTo>
                    <a:pt x="695082" y="41319"/>
                  </a:lnTo>
                  <a:lnTo>
                    <a:pt x="617858" y="48137"/>
                  </a:lnTo>
                  <a:lnTo>
                    <a:pt x="545228" y="52491"/>
                  </a:lnTo>
                  <a:lnTo>
                    <a:pt x="477174" y="54641"/>
                  </a:lnTo>
                  <a:lnTo>
                    <a:pt x="413676" y="54847"/>
                  </a:lnTo>
                  <a:lnTo>
                    <a:pt x="354715" y="53366"/>
                  </a:lnTo>
                  <a:lnTo>
                    <a:pt x="300270" y="50460"/>
                  </a:lnTo>
                  <a:lnTo>
                    <a:pt x="250324" y="46387"/>
                  </a:lnTo>
                  <a:lnTo>
                    <a:pt x="204855" y="41406"/>
                  </a:lnTo>
                  <a:lnTo>
                    <a:pt x="163846" y="35777"/>
                  </a:lnTo>
                  <a:lnTo>
                    <a:pt x="95126" y="23611"/>
                  </a:lnTo>
                  <a:lnTo>
                    <a:pt x="44009" y="11963"/>
                  </a:lnTo>
                  <a:lnTo>
                    <a:pt x="10340" y="2907"/>
                  </a:lnTo>
                  <a:lnTo>
                    <a:pt x="0" y="0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3" name="object 63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955889" y="2724330"/>
              <a:ext cx="115883" cy="88909"/>
            </a:xfrm>
            <a:prstGeom prst="rect">
              <a:avLst/>
            </a:prstGeom>
          </p:spPr>
        </p:pic>
        <p:sp>
          <p:nvSpPr>
            <p:cNvPr id="64" name="object 64"/>
            <p:cNvSpPr/>
            <p:nvPr/>
          </p:nvSpPr>
          <p:spPr>
            <a:xfrm>
              <a:off x="2873640" y="1774907"/>
              <a:ext cx="457834" cy="836294"/>
            </a:xfrm>
            <a:custGeom>
              <a:avLst/>
              <a:gdLst/>
              <a:ahLst/>
              <a:cxnLst/>
              <a:rect l="l" t="t" r="r" b="b"/>
              <a:pathLst>
                <a:path w="457835" h="836294">
                  <a:moveTo>
                    <a:pt x="0" y="835967"/>
                  </a:moveTo>
                  <a:lnTo>
                    <a:pt x="30426" y="748456"/>
                  </a:lnTo>
                  <a:lnTo>
                    <a:pt x="61531" y="666299"/>
                  </a:lnTo>
                  <a:lnTo>
                    <a:pt x="93068" y="589402"/>
                  </a:lnTo>
                  <a:lnTo>
                    <a:pt x="124796" y="517675"/>
                  </a:lnTo>
                  <a:lnTo>
                    <a:pt x="156468" y="451026"/>
                  </a:lnTo>
                  <a:lnTo>
                    <a:pt x="187841" y="389365"/>
                  </a:lnTo>
                  <a:lnTo>
                    <a:pt x="218672" y="332598"/>
                  </a:lnTo>
                  <a:lnTo>
                    <a:pt x="248715" y="280637"/>
                  </a:lnTo>
                  <a:lnTo>
                    <a:pt x="277727" y="233388"/>
                  </a:lnTo>
                  <a:lnTo>
                    <a:pt x="305463" y="190760"/>
                  </a:lnTo>
                  <a:lnTo>
                    <a:pt x="331680" y="152663"/>
                  </a:lnTo>
                  <a:lnTo>
                    <a:pt x="356132" y="119004"/>
                  </a:lnTo>
                  <a:lnTo>
                    <a:pt x="398770" y="64637"/>
                  </a:lnTo>
                  <a:lnTo>
                    <a:pt x="431423" y="26928"/>
                  </a:lnTo>
                  <a:lnTo>
                    <a:pt x="452138" y="5146"/>
                  </a:lnTo>
                  <a:lnTo>
                    <a:pt x="457408" y="0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5" name="object 6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260528" y="1737707"/>
              <a:ext cx="109715" cy="107454"/>
            </a:xfrm>
            <a:prstGeom prst="rect">
              <a:avLst/>
            </a:prstGeom>
          </p:spPr>
        </p:pic>
        <p:sp>
          <p:nvSpPr>
            <p:cNvPr id="66" name="object 66"/>
            <p:cNvSpPr/>
            <p:nvPr/>
          </p:nvSpPr>
          <p:spPr>
            <a:xfrm>
              <a:off x="2934815" y="1759686"/>
              <a:ext cx="466090" cy="833755"/>
            </a:xfrm>
            <a:custGeom>
              <a:avLst/>
              <a:gdLst/>
              <a:ahLst/>
              <a:cxnLst/>
              <a:rect l="l" t="t" r="r" b="b"/>
              <a:pathLst>
                <a:path w="466089" h="833755">
                  <a:moveTo>
                    <a:pt x="465594" y="0"/>
                  </a:moveTo>
                  <a:lnTo>
                    <a:pt x="435226" y="87349"/>
                  </a:lnTo>
                  <a:lnTo>
                    <a:pt x="404278" y="169057"/>
                  </a:lnTo>
                  <a:lnTo>
                    <a:pt x="372966" y="245267"/>
                  </a:lnTo>
                  <a:lnTo>
                    <a:pt x="341509" y="316122"/>
                  </a:lnTo>
                  <a:lnTo>
                    <a:pt x="310123" y="381764"/>
                  </a:lnTo>
                  <a:lnTo>
                    <a:pt x="279027" y="442336"/>
                  </a:lnTo>
                  <a:lnTo>
                    <a:pt x="248437" y="497980"/>
                  </a:lnTo>
                  <a:lnTo>
                    <a:pt x="218570" y="548839"/>
                  </a:lnTo>
                  <a:lnTo>
                    <a:pt x="189645" y="595055"/>
                  </a:lnTo>
                  <a:lnTo>
                    <a:pt x="161879" y="636772"/>
                  </a:lnTo>
                  <a:lnTo>
                    <a:pt x="135489" y="674132"/>
                  </a:lnTo>
                  <a:lnTo>
                    <a:pt x="110692" y="707277"/>
                  </a:lnTo>
                  <a:lnTo>
                    <a:pt x="66750" y="761494"/>
                  </a:lnTo>
                  <a:lnTo>
                    <a:pt x="31790" y="800564"/>
                  </a:lnTo>
                  <a:lnTo>
                    <a:pt x="7553" y="825628"/>
                  </a:lnTo>
                  <a:lnTo>
                    <a:pt x="0" y="833265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7" name="object 6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897090" y="2522471"/>
              <a:ext cx="108066" cy="109168"/>
            </a:xfrm>
            <a:prstGeom prst="rect">
              <a:avLst/>
            </a:prstGeom>
          </p:spPr>
        </p:pic>
        <p:sp>
          <p:nvSpPr>
            <p:cNvPr id="68" name="object 68"/>
            <p:cNvSpPr/>
            <p:nvPr/>
          </p:nvSpPr>
          <p:spPr>
            <a:xfrm>
              <a:off x="3537217" y="1810072"/>
              <a:ext cx="481330" cy="822960"/>
            </a:xfrm>
            <a:custGeom>
              <a:avLst/>
              <a:gdLst/>
              <a:ahLst/>
              <a:cxnLst/>
              <a:rect l="l" t="t" r="r" b="b"/>
              <a:pathLst>
                <a:path w="481329" h="822960">
                  <a:moveTo>
                    <a:pt x="480757" y="822757"/>
                  </a:moveTo>
                  <a:lnTo>
                    <a:pt x="421436" y="751590"/>
                  </a:lnTo>
                  <a:lnTo>
                    <a:pt x="367052" y="682600"/>
                  </a:lnTo>
                  <a:lnTo>
                    <a:pt x="317399" y="615949"/>
                  </a:lnTo>
                  <a:lnTo>
                    <a:pt x="272275" y="551800"/>
                  </a:lnTo>
                  <a:lnTo>
                    <a:pt x="231475" y="490315"/>
                  </a:lnTo>
                  <a:lnTo>
                    <a:pt x="194795" y="431655"/>
                  </a:lnTo>
                  <a:lnTo>
                    <a:pt x="162031" y="375983"/>
                  </a:lnTo>
                  <a:lnTo>
                    <a:pt x="132979" y="323461"/>
                  </a:lnTo>
                  <a:lnTo>
                    <a:pt x="107434" y="274251"/>
                  </a:lnTo>
                  <a:lnTo>
                    <a:pt x="85193" y="228516"/>
                  </a:lnTo>
                  <a:lnTo>
                    <a:pt x="66051" y="186417"/>
                  </a:lnTo>
                  <a:lnTo>
                    <a:pt x="49805" y="148117"/>
                  </a:lnTo>
                  <a:lnTo>
                    <a:pt x="25181" y="83561"/>
                  </a:lnTo>
                  <a:lnTo>
                    <a:pt x="9689" y="36146"/>
                  </a:lnTo>
                  <a:lnTo>
                    <a:pt x="1695" y="7169"/>
                  </a:lnTo>
                  <a:lnTo>
                    <a:pt x="0" y="0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9" name="object 6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503791" y="1757316"/>
              <a:ext cx="89992" cy="114955"/>
            </a:xfrm>
            <a:prstGeom prst="rect">
              <a:avLst/>
            </a:prstGeom>
          </p:spPr>
        </p:pic>
        <p:sp>
          <p:nvSpPr>
            <p:cNvPr id="70" name="object 70"/>
            <p:cNvSpPr/>
            <p:nvPr/>
          </p:nvSpPr>
          <p:spPr>
            <a:xfrm>
              <a:off x="3559911" y="1742785"/>
              <a:ext cx="474345" cy="828675"/>
            </a:xfrm>
            <a:custGeom>
              <a:avLst/>
              <a:gdLst/>
              <a:ahLst/>
              <a:cxnLst/>
              <a:rect l="l" t="t" r="r" b="b"/>
              <a:pathLst>
                <a:path w="474345" h="828675">
                  <a:moveTo>
                    <a:pt x="0" y="0"/>
                  </a:moveTo>
                  <a:lnTo>
                    <a:pt x="59213" y="71033"/>
                  </a:lnTo>
                  <a:lnTo>
                    <a:pt x="113293" y="139659"/>
                  </a:lnTo>
                  <a:lnTo>
                    <a:pt x="162474" y="205762"/>
                  </a:lnTo>
                  <a:lnTo>
                    <a:pt x="206990" y="269231"/>
                  </a:lnTo>
                  <a:lnTo>
                    <a:pt x="247075" y="329952"/>
                  </a:lnTo>
                  <a:lnTo>
                    <a:pt x="282963" y="387814"/>
                  </a:lnTo>
                  <a:lnTo>
                    <a:pt x="314890" y="442702"/>
                  </a:lnTo>
                  <a:lnTo>
                    <a:pt x="343088" y="494504"/>
                  </a:lnTo>
                  <a:lnTo>
                    <a:pt x="367792" y="543108"/>
                  </a:lnTo>
                  <a:lnTo>
                    <a:pt x="389237" y="588399"/>
                  </a:lnTo>
                  <a:lnTo>
                    <a:pt x="407657" y="630267"/>
                  </a:lnTo>
                  <a:lnTo>
                    <a:pt x="423286" y="668597"/>
                  </a:lnTo>
                  <a:lnTo>
                    <a:pt x="447108" y="734194"/>
                  </a:lnTo>
                  <a:lnTo>
                    <a:pt x="462577" y="784287"/>
                  </a:lnTo>
                  <a:lnTo>
                    <a:pt x="471567" y="817974"/>
                  </a:lnTo>
                  <a:lnTo>
                    <a:pt x="474218" y="828383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1" name="object 71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3975973" y="2507726"/>
              <a:ext cx="89153" cy="115709"/>
            </a:xfrm>
            <a:prstGeom prst="rect">
              <a:avLst/>
            </a:prstGeom>
          </p:spPr>
        </p:pic>
      </p:grpSp>
      <p:sp>
        <p:nvSpPr>
          <p:cNvPr id="72" name="object 72"/>
          <p:cNvSpPr txBox="1"/>
          <p:nvPr/>
        </p:nvSpPr>
        <p:spPr>
          <a:xfrm>
            <a:off x="2767322" y="2638815"/>
            <a:ext cx="17462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B2</a:t>
            </a:r>
            <a:endParaRPr sz="950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3488502" y="2048069"/>
            <a:ext cx="90805" cy="1536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 spc="20">
                <a:solidFill>
                  <a:srgbClr val="231F20"/>
                </a:solidFill>
                <a:latin typeface="Arial"/>
                <a:cs typeface="Arial"/>
              </a:rPr>
              <a:t>T</a:t>
            </a:r>
            <a:endParaRPr sz="80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3604897" y="2320324"/>
            <a:ext cx="90805" cy="1536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 spc="20">
                <a:solidFill>
                  <a:srgbClr val="231F20"/>
                </a:solidFill>
                <a:latin typeface="Arial"/>
                <a:cs typeface="Arial"/>
              </a:rPr>
              <a:t>T</a:t>
            </a:r>
            <a:endParaRPr sz="80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3412295" y="2810118"/>
            <a:ext cx="90805" cy="1536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 spc="20">
                <a:solidFill>
                  <a:srgbClr val="231F20"/>
                </a:solidFill>
                <a:latin typeface="Arial"/>
                <a:cs typeface="Arial"/>
              </a:rPr>
              <a:t>T</a:t>
            </a:r>
            <a:endParaRPr sz="800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3717114" y="2124276"/>
            <a:ext cx="90805" cy="1536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 spc="20">
                <a:solidFill>
                  <a:srgbClr val="231F20"/>
                </a:solidFill>
                <a:latin typeface="Arial"/>
                <a:cs typeface="Arial"/>
              </a:rPr>
              <a:t>T</a:t>
            </a:r>
            <a:endParaRPr sz="80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3681098" y="1786889"/>
            <a:ext cx="90805" cy="1536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 spc="20">
                <a:solidFill>
                  <a:srgbClr val="231F20"/>
                </a:solidFill>
                <a:latin typeface="Arial"/>
                <a:cs typeface="Arial"/>
              </a:rPr>
              <a:t>T</a:t>
            </a:r>
            <a:endParaRPr sz="800">
              <a:latin typeface="Arial"/>
              <a:cs typeface="Arial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2956639" y="2048070"/>
            <a:ext cx="241935" cy="2298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ts val="780"/>
              </a:lnSpc>
              <a:spcBef>
                <a:spcPts val="140"/>
              </a:spcBef>
            </a:pPr>
            <a:r>
              <a:rPr dirty="0" sz="800" spc="20">
                <a:solidFill>
                  <a:srgbClr val="231F20"/>
                </a:solidFill>
                <a:latin typeface="Arial"/>
                <a:cs typeface="Arial"/>
              </a:rPr>
              <a:t>F</a:t>
            </a:r>
            <a:endParaRPr sz="800">
              <a:latin typeface="Arial"/>
              <a:cs typeface="Arial"/>
            </a:endParaRPr>
          </a:p>
          <a:p>
            <a:pPr marL="163195">
              <a:lnSpc>
                <a:spcPts val="780"/>
              </a:lnSpc>
            </a:pPr>
            <a:r>
              <a:rPr dirty="0" sz="800" spc="20">
                <a:solidFill>
                  <a:srgbClr val="231F20"/>
                </a:solidFill>
                <a:latin typeface="Arial"/>
                <a:cs typeface="Arial"/>
              </a:rPr>
              <a:t>T</a:t>
            </a:r>
            <a:endParaRPr sz="800">
              <a:latin typeface="Arial"/>
              <a:cs typeface="Arial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3413874" y="2505301"/>
            <a:ext cx="90805" cy="1536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 spc="20">
                <a:solidFill>
                  <a:srgbClr val="231F20"/>
                </a:solidFill>
                <a:latin typeface="Arial"/>
                <a:cs typeface="Arial"/>
              </a:rPr>
              <a:t>F</a:t>
            </a:r>
            <a:endParaRPr sz="800">
              <a:latin typeface="Arial"/>
              <a:cs typeface="Arial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3219701" y="2320325"/>
            <a:ext cx="90805" cy="1536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 spc="20">
                <a:solidFill>
                  <a:srgbClr val="231F20"/>
                </a:solidFill>
                <a:latin typeface="Arial"/>
                <a:cs typeface="Arial"/>
              </a:rPr>
              <a:t>T</a:t>
            </a:r>
            <a:endParaRPr sz="800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3985676" y="2631558"/>
            <a:ext cx="62484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B3 </a:t>
            </a:r>
            <a:r>
              <a:rPr dirty="0" sz="950" spc="2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2923" sz="1425" spc="-44">
                <a:solidFill>
                  <a:srgbClr val="231F20"/>
                </a:solidFill>
                <a:latin typeface="Arial"/>
                <a:cs typeface="Arial"/>
              </a:rPr>
              <a:t>{T,{T,F</a:t>
            </a:r>
            <a:endParaRPr baseline="2923" sz="1425">
              <a:latin typeface="Arial"/>
              <a:cs typeface="Arial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2245866" y="2630375"/>
            <a:ext cx="45275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-25">
                <a:solidFill>
                  <a:srgbClr val="231F20"/>
                </a:solidFill>
                <a:latin typeface="Arial"/>
                <a:cs typeface="Arial"/>
              </a:rPr>
              <a:t>{T,{T,T}}</a:t>
            </a:r>
            <a:endParaRPr sz="950">
              <a:latin typeface="Arial"/>
              <a:cs typeface="Arial"/>
            </a:endParaRPr>
          </a:p>
        </p:txBody>
      </p:sp>
      <p:grpSp>
        <p:nvGrpSpPr>
          <p:cNvPr id="83" name="object 83"/>
          <p:cNvGrpSpPr/>
          <p:nvPr/>
        </p:nvGrpSpPr>
        <p:grpSpPr>
          <a:xfrm>
            <a:off x="2951073" y="1777056"/>
            <a:ext cx="1043940" cy="896619"/>
            <a:chOff x="2951073" y="1777056"/>
            <a:chExt cx="1043940" cy="896619"/>
          </a:xfrm>
        </p:grpSpPr>
        <p:sp>
          <p:nvSpPr>
            <p:cNvPr id="84" name="object 84"/>
            <p:cNvSpPr/>
            <p:nvPr/>
          </p:nvSpPr>
          <p:spPr>
            <a:xfrm>
              <a:off x="3461011" y="1831099"/>
              <a:ext cx="0" cy="407034"/>
            </a:xfrm>
            <a:custGeom>
              <a:avLst/>
              <a:gdLst/>
              <a:ahLst/>
              <a:cxnLst/>
              <a:rect l="l" t="t" r="r" b="b"/>
              <a:pathLst>
                <a:path w="0" h="407035">
                  <a:moveTo>
                    <a:pt x="0" y="407014"/>
                  </a:moveTo>
                  <a:lnTo>
                    <a:pt x="0" y="0"/>
                  </a:lnTo>
                </a:path>
              </a:pathLst>
            </a:custGeom>
            <a:ln w="762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5" name="object 85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414928" y="1777056"/>
              <a:ext cx="92171" cy="107531"/>
            </a:xfrm>
            <a:prstGeom prst="rect">
              <a:avLst/>
            </a:prstGeom>
          </p:spPr>
        </p:pic>
        <p:sp>
          <p:nvSpPr>
            <p:cNvPr id="86" name="object 86"/>
            <p:cNvSpPr/>
            <p:nvPr/>
          </p:nvSpPr>
          <p:spPr>
            <a:xfrm>
              <a:off x="2998173" y="2432620"/>
              <a:ext cx="381635" cy="214629"/>
            </a:xfrm>
            <a:custGeom>
              <a:avLst/>
              <a:gdLst/>
              <a:ahLst/>
              <a:cxnLst/>
              <a:rect l="l" t="t" r="r" b="b"/>
              <a:pathLst>
                <a:path w="381635" h="214630">
                  <a:moveTo>
                    <a:pt x="381393" y="0"/>
                  </a:moveTo>
                  <a:lnTo>
                    <a:pt x="0" y="214551"/>
                  </a:lnTo>
                </a:path>
              </a:pathLst>
            </a:custGeom>
            <a:ln w="762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7" name="object 87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2951073" y="2580776"/>
              <a:ext cx="116311" cy="92886"/>
            </a:xfrm>
            <a:prstGeom prst="rect">
              <a:avLst/>
            </a:prstGeom>
          </p:spPr>
        </p:pic>
        <p:sp>
          <p:nvSpPr>
            <p:cNvPr id="88" name="object 88"/>
            <p:cNvSpPr/>
            <p:nvPr/>
          </p:nvSpPr>
          <p:spPr>
            <a:xfrm>
              <a:off x="3546819" y="2427935"/>
              <a:ext cx="400050" cy="205104"/>
            </a:xfrm>
            <a:custGeom>
              <a:avLst/>
              <a:gdLst/>
              <a:ahLst/>
              <a:cxnLst/>
              <a:rect l="l" t="t" r="r" b="b"/>
              <a:pathLst>
                <a:path w="400050" h="205105">
                  <a:moveTo>
                    <a:pt x="0" y="0"/>
                  </a:moveTo>
                  <a:lnTo>
                    <a:pt x="399527" y="204668"/>
                  </a:lnTo>
                </a:path>
              </a:pathLst>
            </a:custGeom>
            <a:ln w="762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9" name="object 89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3877736" y="2567197"/>
              <a:ext cx="116707" cy="90047"/>
            </a:xfrm>
            <a:prstGeom prst="rect">
              <a:avLst/>
            </a:prstGeom>
          </p:spPr>
        </p:pic>
      </p:grpSp>
      <p:sp>
        <p:nvSpPr>
          <p:cNvPr id="90" name="object 90"/>
          <p:cNvSpPr txBox="1"/>
          <p:nvPr/>
        </p:nvSpPr>
        <p:spPr>
          <a:xfrm>
            <a:off x="3410306" y="2261445"/>
            <a:ext cx="107314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endParaRPr sz="950">
              <a:latin typeface="Arial"/>
              <a:cs typeface="Arial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2838676" y="1544516"/>
            <a:ext cx="45275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-25">
                <a:solidFill>
                  <a:srgbClr val="231F20"/>
                </a:solidFill>
                <a:latin typeface="Arial"/>
                <a:cs typeface="Arial"/>
              </a:rPr>
              <a:t>{T,{T,F}}</a:t>
            </a:r>
            <a:endParaRPr sz="950">
              <a:latin typeface="Arial"/>
              <a:cs typeface="Arial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66713" y="3327684"/>
            <a:ext cx="13671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9" action="ppaction://hlinksldjump"/>
              </a:rPr>
              <a:t>W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29" action="ppaction://hlinksldjump"/>
              </a:rPr>
              <a:t>h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9" action="ppaction://hlinksldjump"/>
              </a:rPr>
              <a:t>y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9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9" action="ppaction://hlinksldjump"/>
              </a:rPr>
              <a:t>h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29" action="ppaction://hlinksldjump"/>
              </a:rPr>
              <a:t>a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9" action="ppaction://hlinksldjump"/>
              </a:rPr>
              <a:t>ving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9" action="ppaction://hlinksldjump"/>
              </a:rPr>
              <a:t> </a:t>
            </a:r>
            <a:r>
              <a:rPr dirty="0" sz="600" spc="-5" b="1">
                <a:solidFill>
                  <a:srgbClr val="3333B2"/>
                </a:solidFill>
                <a:latin typeface="Arial"/>
                <a:cs typeface="Arial"/>
                <a:hlinkClick r:id="rId29" action="ppaction://hlinksldjump"/>
              </a:rPr>
              <a:t>3k</a:t>
            </a:r>
            <a:r>
              <a:rPr dirty="0" sz="600" spc="-85" b="1">
                <a:solidFill>
                  <a:srgbClr val="3333B2"/>
                </a:solidFill>
                <a:latin typeface="Arial"/>
                <a:cs typeface="Arial"/>
                <a:hlinkClick r:id="rId29" action="ppaction://hlinksldjump"/>
              </a:rPr>
              <a:t> </a:t>
            </a:r>
            <a:r>
              <a:rPr dirty="0" sz="600" spc="140">
                <a:solidFill>
                  <a:srgbClr val="3333B2"/>
                </a:solidFill>
                <a:latin typeface="Arial"/>
                <a:cs typeface="Arial"/>
                <a:hlinkClick r:id="rId29" action="ppaction://hlinksldjump"/>
              </a:rPr>
              <a:t>+</a:t>
            </a:r>
            <a:r>
              <a:rPr dirty="0" sz="600" spc="-85">
                <a:solidFill>
                  <a:srgbClr val="3333B2"/>
                </a:solidFill>
                <a:latin typeface="Arial"/>
                <a:cs typeface="Arial"/>
                <a:hlinkClick r:id="rId29" action="ppaction://hlinksldjump"/>
              </a:rPr>
              <a:t> </a:t>
            </a:r>
            <a:r>
              <a:rPr dirty="0" sz="600" spc="-5" b="1">
                <a:solidFill>
                  <a:srgbClr val="3333B2"/>
                </a:solidFill>
                <a:latin typeface="Arial"/>
                <a:cs typeface="Arial"/>
                <a:hlinkClick r:id="rId29" action="ppaction://hlinksldjump"/>
              </a:rPr>
              <a:t>1</a:t>
            </a:r>
            <a:r>
              <a:rPr dirty="0" sz="600" spc="-5" b="1">
                <a:solidFill>
                  <a:srgbClr val="3333B2"/>
                </a:solidFill>
                <a:latin typeface="Arial"/>
                <a:cs typeface="Arial"/>
                <a:hlinkClick r:id="rId29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9" action="ppaction://hlinksldjump"/>
              </a:rPr>
              <a:t>processes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9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9" action="ppaction://hlinksldjump"/>
              </a:rPr>
              <a:t>is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9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9" action="ppaction://hlinksldjump"/>
              </a:rPr>
              <a:t>enough</a:t>
            </a:r>
            <a:endParaRPr sz="600">
              <a:latin typeface="Arial"/>
              <a:cs typeface="Arial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5601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5362" y="716"/>
            <a:ext cx="5359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Basic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concepts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27076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Reliability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versus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availability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8790" y="837726"/>
            <a:ext cx="3887470" cy="1784985"/>
          </a:xfrm>
          <a:prstGeom prst="rect">
            <a:avLst/>
          </a:prstGeom>
        </p:spPr>
        <p:txBody>
          <a:bodyPr wrap="square" lIns="0" tIns="46990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370"/>
              </a:spcBef>
            </a:pPr>
            <a:r>
              <a:rPr dirty="0" sz="1200" spc="-5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v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ailability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50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t</a:t>
            </a:r>
            <a:r>
              <a:rPr dirty="0" sz="1200" spc="-229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50">
                <a:solidFill>
                  <a:srgbClr val="3333B2"/>
                </a:solidFill>
                <a:latin typeface="Arial"/>
                <a:cs typeface="Arial"/>
              </a:rPr>
              <a:t>)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component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C</a:t>
            </a:r>
            <a:endParaRPr sz="1200">
              <a:latin typeface="Arial"/>
              <a:cs typeface="Arial"/>
            </a:endParaRPr>
          </a:p>
          <a:p>
            <a:pPr marL="76835">
              <a:lnSpc>
                <a:spcPts val="1200"/>
              </a:lnSpc>
              <a:spcBef>
                <a:spcPts val="220"/>
              </a:spcBef>
            </a:pP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Average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fraction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sz="1000" spc="6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up-and-running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interval</a:t>
            </a:r>
            <a:endParaRPr sz="1000">
              <a:latin typeface="Arial"/>
              <a:cs typeface="Arial"/>
            </a:endParaRPr>
          </a:p>
          <a:p>
            <a:pPr marL="80645">
              <a:lnSpc>
                <a:spcPts val="1200"/>
              </a:lnSpc>
            </a:pP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-5">
                <a:latin typeface="Arial"/>
                <a:cs typeface="Arial"/>
              </a:rPr>
              <a:t>0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5814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58775" algn="l"/>
              </a:tabLst>
            </a:pPr>
            <a:r>
              <a:rPr dirty="0" sz="1000">
                <a:latin typeface="Arial"/>
                <a:cs typeface="Arial"/>
              </a:rPr>
              <a:t>Long-term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availability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50">
                <a:latin typeface="Arial"/>
                <a:cs typeface="Arial"/>
              </a:rPr>
              <a:t> </a:t>
            </a:r>
            <a:r>
              <a:rPr dirty="0" sz="1000" spc="25" i="1">
                <a:latin typeface="Arial"/>
                <a:cs typeface="Arial"/>
              </a:rPr>
              <a:t>A</a:t>
            </a:r>
            <a:r>
              <a:rPr dirty="0" sz="1000" spc="25">
                <a:latin typeface="Arial"/>
                <a:cs typeface="Arial"/>
              </a:rPr>
              <a:t>(∞)</a:t>
            </a:r>
            <a:endParaRPr sz="1000">
              <a:latin typeface="Arial"/>
              <a:cs typeface="Arial"/>
            </a:endParaRPr>
          </a:p>
          <a:p>
            <a:pPr marL="358140" indent="-168275">
              <a:lnSpc>
                <a:spcPts val="1060"/>
              </a:lnSpc>
              <a:spcBef>
                <a:spcPts val="465"/>
              </a:spcBef>
              <a:buClr>
                <a:srgbClr val="3333B2"/>
              </a:buClr>
              <a:buChar char="►"/>
              <a:tabLst>
                <a:tab pos="358775" algn="l"/>
                <a:tab pos="1699895" algn="l"/>
                <a:tab pos="2249170" algn="l"/>
              </a:tabLst>
            </a:pPr>
            <a:r>
              <a:rPr dirty="0" baseline="-22222" sz="1500" spc="-7">
                <a:solidFill>
                  <a:srgbClr val="FA0000"/>
                </a:solidFill>
                <a:latin typeface="Arial"/>
                <a:cs typeface="Arial"/>
              </a:rPr>
              <a:t>Note:</a:t>
            </a:r>
            <a:r>
              <a:rPr dirty="0" baseline="-22222" sz="1500" spc="97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baseline="-22222" sz="1500" spc="-7" i="1">
                <a:latin typeface="Arial"/>
                <a:cs typeface="Arial"/>
              </a:rPr>
              <a:t>A</a:t>
            </a:r>
            <a:r>
              <a:rPr dirty="0" baseline="-22222" sz="1500" spc="-82" i="1">
                <a:latin typeface="Arial"/>
                <a:cs typeface="Arial"/>
              </a:rPr>
              <a:t> </a:t>
            </a:r>
            <a:r>
              <a:rPr dirty="0" baseline="-22222" sz="1500" spc="284">
                <a:latin typeface="Arial"/>
                <a:cs typeface="Arial"/>
              </a:rPr>
              <a:t>=</a:t>
            </a:r>
            <a:r>
              <a:rPr dirty="0" sz="1000" spc="100">
                <a:latin typeface="Arial"/>
                <a:cs typeface="Arial"/>
              </a:rPr>
              <a:t> </a:t>
            </a:r>
            <a:r>
              <a:rPr dirty="0" u="sng" sz="1000" spc="-5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MTTF</a:t>
            </a:r>
            <a:r>
              <a:rPr dirty="0" sz="1000" spc="95" i="1">
                <a:latin typeface="Arial"/>
                <a:cs typeface="Arial"/>
              </a:rPr>
              <a:t> </a:t>
            </a:r>
            <a:r>
              <a:rPr dirty="0" baseline="-22222" sz="1500" spc="284">
                <a:latin typeface="Arial"/>
                <a:cs typeface="Arial"/>
              </a:rPr>
              <a:t>=</a:t>
            </a:r>
            <a:r>
              <a:rPr dirty="0" u="sng" sz="1000" spc="19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MTTF	</a:t>
            </a:r>
            <a:endParaRPr sz="1000">
              <a:latin typeface="Arial"/>
              <a:cs typeface="Arial"/>
            </a:endParaRPr>
          </a:p>
          <a:p>
            <a:pPr marL="958215">
              <a:lnSpc>
                <a:spcPts val="1060"/>
              </a:lnSpc>
              <a:tabLst>
                <a:tab pos="1487170" algn="l"/>
              </a:tabLst>
            </a:pPr>
            <a:r>
              <a:rPr dirty="0" sz="1000" spc="-5" i="1">
                <a:latin typeface="Arial"/>
                <a:cs typeface="Arial"/>
              </a:rPr>
              <a:t>MTBF	</a:t>
            </a:r>
            <a:r>
              <a:rPr dirty="0" sz="1000" spc="15" i="1">
                <a:latin typeface="Arial"/>
                <a:cs typeface="Arial"/>
              </a:rPr>
              <a:t>MTTF</a:t>
            </a:r>
            <a:r>
              <a:rPr dirty="0" sz="700" spc="15">
                <a:latin typeface="Arial"/>
                <a:cs typeface="Arial"/>
              </a:rPr>
              <a:t>+</a:t>
            </a:r>
            <a:r>
              <a:rPr dirty="0" sz="1000" spc="15" i="1">
                <a:latin typeface="Arial"/>
                <a:cs typeface="Arial"/>
              </a:rPr>
              <a:t>MTTR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150">
              <a:latin typeface="Arial"/>
              <a:cs typeface="Arial"/>
            </a:endParaRPr>
          </a:p>
          <a:p>
            <a:pPr marL="80645">
              <a:lnSpc>
                <a:spcPts val="141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80645" marR="122555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Reliability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availability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make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accurate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notion of what a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failure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actually </a:t>
            </a:r>
            <a:r>
              <a:rPr dirty="0" sz="1000" spc="-10">
                <a:latin typeface="Arial"/>
                <a:cs typeface="Arial"/>
              </a:rPr>
              <a:t>is.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54899" y="716"/>
            <a:ext cx="14865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Some limitations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on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realizing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fault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tolerance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96278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Realizing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fault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tolerance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7728" y="867267"/>
            <a:ext cx="3983990" cy="1686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19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41910" marR="304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Considering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members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fault-tolerant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group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tightly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coupled,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30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bump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considerable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performance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problems,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 spc="-5">
                <a:latin typeface="Arial"/>
                <a:cs typeface="Arial"/>
              </a:rPr>
              <a:t> perhaps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even</a:t>
            </a:r>
            <a:r>
              <a:rPr dirty="0" sz="1000" spc="-5">
                <a:latin typeface="Arial"/>
                <a:cs typeface="Arial"/>
              </a:rPr>
              <a:t> situations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 realizing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fault</a:t>
            </a:r>
            <a:r>
              <a:rPr dirty="0" sz="1000" spc="-5">
                <a:latin typeface="Arial"/>
                <a:cs typeface="Arial"/>
              </a:rPr>
              <a:t> tolerance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impossible.</a:t>
            </a:r>
            <a:endParaRPr sz="1000">
              <a:latin typeface="Arial"/>
              <a:cs typeface="Arial"/>
            </a:endParaRPr>
          </a:p>
          <a:p>
            <a:pPr marL="41910">
              <a:lnSpc>
                <a:spcPts val="1435"/>
              </a:lnSpc>
              <a:spcBef>
                <a:spcPts val="64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Question</a:t>
            </a:r>
            <a:endParaRPr sz="1200">
              <a:latin typeface="Arial"/>
              <a:cs typeface="Arial"/>
            </a:endParaRPr>
          </a:p>
          <a:p>
            <a:pPr marL="38100">
              <a:lnSpc>
                <a:spcPts val="1195"/>
              </a:lnSpc>
            </a:pPr>
            <a:r>
              <a:rPr dirty="0" sz="1000" spc="-5">
                <a:latin typeface="Arial"/>
                <a:cs typeface="Arial"/>
              </a:rPr>
              <a:t>Are there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limitations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what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readily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achieved?</a:t>
            </a:r>
            <a:endParaRPr sz="1000">
              <a:latin typeface="Arial"/>
              <a:cs typeface="Arial"/>
            </a:endParaRPr>
          </a:p>
          <a:p>
            <a:pPr marL="31877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 spc="-5">
                <a:latin typeface="Arial"/>
                <a:cs typeface="Arial"/>
              </a:rPr>
              <a:t>What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needed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enable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reaching consensus?</a:t>
            </a:r>
            <a:endParaRPr sz="1000">
              <a:latin typeface="Arial"/>
              <a:cs typeface="Arial"/>
            </a:endParaRPr>
          </a:p>
          <a:p>
            <a:pPr marL="31877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 spc="-5">
                <a:latin typeface="Arial"/>
                <a:cs typeface="Arial"/>
              </a:rPr>
              <a:t>What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happens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groups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partitioned?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000375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Some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limitations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on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realizing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fault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tolerance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381444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Distributed</a:t>
            </a:r>
            <a:r>
              <a:rPr dirty="0" spc="5"/>
              <a:t> </a:t>
            </a:r>
            <a:r>
              <a:rPr dirty="0" spc="15"/>
              <a:t>consensus:</a:t>
            </a:r>
            <a:r>
              <a:rPr dirty="0" spc="105"/>
              <a:t> </a:t>
            </a:r>
            <a:r>
              <a:rPr dirty="0" spc="20"/>
              <a:t>when</a:t>
            </a:r>
            <a:r>
              <a:rPr dirty="0" spc="5"/>
              <a:t> </a:t>
            </a:r>
            <a:r>
              <a:rPr dirty="0" spc="15"/>
              <a:t>can</a:t>
            </a:r>
            <a:r>
              <a:rPr dirty="0" spc="5"/>
              <a:t> it</a:t>
            </a:r>
            <a:r>
              <a:rPr dirty="0" spc="10"/>
              <a:t> </a:t>
            </a:r>
            <a:r>
              <a:rPr dirty="0" spc="15"/>
              <a:t>be</a:t>
            </a:r>
            <a:r>
              <a:rPr dirty="0" spc="5"/>
              <a:t> </a:t>
            </a:r>
            <a:r>
              <a:rPr dirty="0" spc="15"/>
              <a:t>reached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52491" y="1130462"/>
            <a:ext cx="5175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Synchronous</a:t>
            </a:r>
            <a:endParaRPr sz="6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0327" y="1475829"/>
            <a:ext cx="5600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Asynchronous</a:t>
            </a:r>
            <a:endParaRPr sz="6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684825" y="754664"/>
            <a:ext cx="3352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Ordered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81667" y="754664"/>
            <a:ext cx="4241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Unordered</a:t>
            </a:r>
            <a:endParaRPr sz="6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375774" y="1058241"/>
            <a:ext cx="3632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Bounded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375774" y="1412451"/>
            <a:ext cx="3632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Bounded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375774" y="1235304"/>
            <a:ext cx="4616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Unbounded</a:t>
            </a:r>
            <a:endParaRPr sz="650">
              <a:latin typeface="Arial"/>
              <a:cs typeface="Arial"/>
            </a:endParaRPr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1412564" y="1032726"/>
          <a:ext cx="1923414" cy="6902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8790"/>
                <a:gridCol w="478790"/>
                <a:gridCol w="478790"/>
                <a:gridCol w="479425"/>
              </a:tblGrid>
              <a:tr h="172085">
                <a:tc>
                  <a:txBody>
                    <a:bodyPr/>
                    <a:lstStyle/>
                    <a:p>
                      <a:pPr algn="ctr" marR="3492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X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8128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X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524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X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18161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X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72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52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X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429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18161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X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429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72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17907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X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61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72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179070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X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5334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2" name="object 12"/>
          <p:cNvSpPr txBox="1"/>
          <p:nvPr/>
        </p:nvSpPr>
        <p:spPr>
          <a:xfrm>
            <a:off x="1478395" y="1538919"/>
            <a:ext cx="2359025" cy="481330"/>
          </a:xfrm>
          <a:prstGeom prst="rect">
            <a:avLst/>
          </a:prstGeom>
        </p:spPr>
        <p:txBody>
          <a:bodyPr wrap="square" lIns="0" tIns="64769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509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Unbounded</a:t>
            </a:r>
            <a:endParaRPr sz="650">
              <a:latin typeface="Arial"/>
              <a:cs typeface="Arial"/>
            </a:endParaRPr>
          </a:p>
          <a:p>
            <a:pPr algn="ctr" marR="550545">
              <a:lnSpc>
                <a:spcPct val="100000"/>
              </a:lnSpc>
              <a:spcBef>
                <a:spcPts val="415"/>
              </a:spcBef>
              <a:tabLst>
                <a:tab pos="455295" algn="l"/>
                <a:tab pos="948055" algn="l"/>
                <a:tab pos="144145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Unicast	Multicast	Unicast	Multicast</a:t>
            </a:r>
            <a:endParaRPr sz="650">
              <a:latin typeface="Arial"/>
              <a:cs typeface="Arial"/>
            </a:endParaRPr>
          </a:p>
          <a:p>
            <a:pPr algn="ctr" marR="563880">
              <a:lnSpc>
                <a:spcPct val="100000"/>
              </a:lnSpc>
              <a:spcBef>
                <a:spcPts val="415"/>
              </a:spcBef>
            </a:pPr>
            <a:r>
              <a:rPr dirty="0" sz="650" spc="5" b="1">
                <a:solidFill>
                  <a:srgbClr val="231F20"/>
                </a:solidFill>
                <a:latin typeface="Arial"/>
                <a:cs typeface="Arial"/>
              </a:rPr>
              <a:t>Message</a:t>
            </a:r>
            <a:r>
              <a:rPr dirty="0" sz="650" spc="-2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b="1">
                <a:solidFill>
                  <a:srgbClr val="231F20"/>
                </a:solidFill>
                <a:latin typeface="Arial"/>
                <a:cs typeface="Arial"/>
              </a:rPr>
              <a:t>transmission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316057" y="1042332"/>
            <a:ext cx="66040" cy="673735"/>
          </a:xfrm>
          <a:custGeom>
            <a:avLst/>
            <a:gdLst/>
            <a:ahLst/>
            <a:cxnLst/>
            <a:rect l="l" t="t" r="r" b="b"/>
            <a:pathLst>
              <a:path w="66040" h="673735">
                <a:moveTo>
                  <a:pt x="62492" y="327718"/>
                </a:moveTo>
                <a:lnTo>
                  <a:pt x="40917" y="317130"/>
                </a:lnTo>
                <a:lnTo>
                  <a:pt x="32968" y="290207"/>
                </a:lnTo>
                <a:lnTo>
                  <a:pt x="31832" y="254208"/>
                </a:lnTo>
                <a:lnTo>
                  <a:pt x="30697" y="216394"/>
                </a:lnTo>
                <a:lnTo>
                  <a:pt x="22748" y="184025"/>
                </a:lnTo>
                <a:lnTo>
                  <a:pt x="1173" y="164361"/>
                </a:lnTo>
              </a:path>
              <a:path w="66040" h="673735">
                <a:moveTo>
                  <a:pt x="65905" y="0"/>
                </a:moveTo>
                <a:lnTo>
                  <a:pt x="44330" y="10588"/>
                </a:lnTo>
                <a:lnTo>
                  <a:pt x="36381" y="37513"/>
                </a:lnTo>
                <a:lnTo>
                  <a:pt x="35245" y="73513"/>
                </a:lnTo>
                <a:lnTo>
                  <a:pt x="34110" y="111329"/>
                </a:lnTo>
                <a:lnTo>
                  <a:pt x="26161" y="143698"/>
                </a:lnTo>
                <a:lnTo>
                  <a:pt x="4586" y="163361"/>
                </a:lnTo>
              </a:path>
              <a:path w="66040" h="673735">
                <a:moveTo>
                  <a:pt x="61319" y="673569"/>
                </a:moveTo>
                <a:lnTo>
                  <a:pt x="39743" y="662982"/>
                </a:lnTo>
                <a:lnTo>
                  <a:pt x="31795" y="636058"/>
                </a:lnTo>
                <a:lnTo>
                  <a:pt x="30659" y="600060"/>
                </a:lnTo>
                <a:lnTo>
                  <a:pt x="29524" y="562246"/>
                </a:lnTo>
                <a:lnTo>
                  <a:pt x="21575" y="529877"/>
                </a:lnTo>
                <a:lnTo>
                  <a:pt x="0" y="510213"/>
                </a:lnTo>
              </a:path>
              <a:path w="66040" h="673735">
                <a:moveTo>
                  <a:pt x="64728" y="345852"/>
                </a:moveTo>
                <a:lnTo>
                  <a:pt x="43155" y="356440"/>
                </a:lnTo>
                <a:lnTo>
                  <a:pt x="35208" y="383364"/>
                </a:lnTo>
                <a:lnTo>
                  <a:pt x="34072" y="419364"/>
                </a:lnTo>
                <a:lnTo>
                  <a:pt x="32937" y="457179"/>
                </a:lnTo>
                <a:lnTo>
                  <a:pt x="24989" y="489548"/>
                </a:lnTo>
                <a:lnTo>
                  <a:pt x="3417" y="509212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408109" y="925121"/>
            <a:ext cx="883919" cy="73025"/>
          </a:xfrm>
          <a:custGeom>
            <a:avLst/>
            <a:gdLst/>
            <a:ahLst/>
            <a:cxnLst/>
            <a:rect l="l" t="t" r="r" b="b"/>
            <a:pathLst>
              <a:path w="883920" h="73025">
                <a:moveTo>
                  <a:pt x="0" y="69155"/>
                </a:moveTo>
                <a:lnTo>
                  <a:pt x="33616" y="43488"/>
                </a:lnTo>
                <a:lnTo>
                  <a:pt x="117524" y="35279"/>
                </a:lnTo>
                <a:lnTo>
                  <a:pt x="170397" y="34603"/>
                </a:lnTo>
                <a:lnTo>
                  <a:pt x="226313" y="34551"/>
                </a:lnTo>
                <a:lnTo>
                  <a:pt x="282097" y="33876"/>
                </a:lnTo>
                <a:lnTo>
                  <a:pt x="334572" y="31330"/>
                </a:lnTo>
                <a:lnTo>
                  <a:pt x="380562" y="25666"/>
                </a:lnTo>
                <a:lnTo>
                  <a:pt x="416891" y="15639"/>
                </a:lnTo>
                <a:lnTo>
                  <a:pt x="440381" y="0"/>
                </a:lnTo>
              </a:path>
              <a:path w="883920" h="73025">
                <a:moveTo>
                  <a:pt x="883462" y="73001"/>
                </a:moveTo>
                <a:lnTo>
                  <a:pt x="849846" y="47335"/>
                </a:lnTo>
                <a:lnTo>
                  <a:pt x="765940" y="39125"/>
                </a:lnTo>
                <a:lnTo>
                  <a:pt x="713068" y="38450"/>
                </a:lnTo>
                <a:lnTo>
                  <a:pt x="657152" y="38398"/>
                </a:lnTo>
                <a:lnTo>
                  <a:pt x="601369" y="37723"/>
                </a:lnTo>
                <a:lnTo>
                  <a:pt x="548893" y="35177"/>
                </a:lnTo>
                <a:lnTo>
                  <a:pt x="502903" y="29514"/>
                </a:lnTo>
                <a:lnTo>
                  <a:pt x="466573" y="19486"/>
                </a:lnTo>
                <a:lnTo>
                  <a:pt x="443080" y="3847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450779" y="925121"/>
            <a:ext cx="883919" cy="73025"/>
          </a:xfrm>
          <a:custGeom>
            <a:avLst/>
            <a:gdLst/>
            <a:ahLst/>
            <a:cxnLst/>
            <a:rect l="l" t="t" r="r" b="b"/>
            <a:pathLst>
              <a:path w="883919" h="73025">
                <a:moveTo>
                  <a:pt x="0" y="69155"/>
                </a:moveTo>
                <a:lnTo>
                  <a:pt x="33616" y="43488"/>
                </a:lnTo>
                <a:lnTo>
                  <a:pt x="117526" y="35279"/>
                </a:lnTo>
                <a:lnTo>
                  <a:pt x="170399" y="34603"/>
                </a:lnTo>
                <a:lnTo>
                  <a:pt x="226317" y="34551"/>
                </a:lnTo>
                <a:lnTo>
                  <a:pt x="282102" y="33876"/>
                </a:lnTo>
                <a:lnTo>
                  <a:pt x="334578" y="31330"/>
                </a:lnTo>
                <a:lnTo>
                  <a:pt x="380568" y="25666"/>
                </a:lnTo>
                <a:lnTo>
                  <a:pt x="416897" y="15639"/>
                </a:lnTo>
                <a:lnTo>
                  <a:pt x="440388" y="0"/>
                </a:lnTo>
              </a:path>
              <a:path w="883919" h="73025">
                <a:moveTo>
                  <a:pt x="883479" y="73001"/>
                </a:moveTo>
                <a:lnTo>
                  <a:pt x="849861" y="47335"/>
                </a:lnTo>
                <a:lnTo>
                  <a:pt x="765951" y="39125"/>
                </a:lnTo>
                <a:lnTo>
                  <a:pt x="713077" y="38450"/>
                </a:lnTo>
                <a:lnTo>
                  <a:pt x="657159" y="38398"/>
                </a:lnTo>
                <a:lnTo>
                  <a:pt x="601374" y="37723"/>
                </a:lnTo>
                <a:lnTo>
                  <a:pt x="548897" y="35177"/>
                </a:lnTo>
                <a:lnTo>
                  <a:pt x="502906" y="29514"/>
                </a:lnTo>
                <a:lnTo>
                  <a:pt x="466577" y="19486"/>
                </a:lnTo>
                <a:lnTo>
                  <a:pt x="443086" y="3847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3888162" y="926480"/>
            <a:ext cx="109855" cy="901700"/>
          </a:xfrm>
          <a:prstGeom prst="rect">
            <a:avLst/>
          </a:prstGeom>
        </p:spPr>
        <p:txBody>
          <a:bodyPr wrap="square" lIns="0" tIns="0" rIns="0" bIns="0" rtlCol="0" vert="vert">
            <a:spAutoFit/>
          </a:bodyPr>
          <a:lstStyle/>
          <a:p>
            <a:pPr marL="12700">
              <a:lnSpc>
                <a:spcPts val="745"/>
              </a:lnSpc>
            </a:pPr>
            <a:r>
              <a:rPr dirty="0" sz="650" spc="5" b="1">
                <a:solidFill>
                  <a:srgbClr val="231F20"/>
                </a:solidFill>
                <a:latin typeface="Arial"/>
                <a:cs typeface="Arial"/>
              </a:rPr>
              <a:t>Communication</a:t>
            </a:r>
            <a:r>
              <a:rPr dirty="0" sz="650" spc="-3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b="1">
                <a:solidFill>
                  <a:srgbClr val="231F20"/>
                </a:solidFill>
                <a:latin typeface="Arial"/>
                <a:cs typeface="Arial"/>
              </a:rPr>
              <a:t>delay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99689" y="1018020"/>
            <a:ext cx="109855" cy="72898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745"/>
              </a:lnSpc>
            </a:pPr>
            <a:r>
              <a:rPr dirty="0" sz="650" spc="5" b="1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r>
              <a:rPr dirty="0" sz="650" spc="-4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b="1">
                <a:solidFill>
                  <a:srgbClr val="231F20"/>
                </a:solidFill>
                <a:latin typeface="Arial"/>
                <a:cs typeface="Arial"/>
              </a:rPr>
              <a:t>behavior</a:t>
            </a:r>
            <a:endParaRPr sz="6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998688" y="602865"/>
            <a:ext cx="74739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 b="1">
                <a:solidFill>
                  <a:srgbClr val="231F20"/>
                </a:solidFill>
                <a:latin typeface="Arial"/>
                <a:cs typeface="Arial"/>
              </a:rPr>
              <a:t>Message</a:t>
            </a:r>
            <a:r>
              <a:rPr dirty="0" sz="650" spc="-4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b="1">
                <a:solidFill>
                  <a:srgbClr val="231F20"/>
                </a:solidFill>
                <a:latin typeface="Arial"/>
                <a:cs typeface="Arial"/>
              </a:rPr>
              <a:t>ordering</a:t>
            </a:r>
            <a:endParaRPr sz="6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21894" y="2073577"/>
            <a:ext cx="2896870" cy="7620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Formal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requirements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consensus</a:t>
            </a:r>
            <a:endParaRPr sz="1200">
              <a:latin typeface="Arial"/>
              <a:cs typeface="Arial"/>
            </a:endParaRPr>
          </a:p>
          <a:p>
            <a:pPr marL="314960" indent="-168275">
              <a:lnSpc>
                <a:spcPts val="12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Processes produce the same output </a:t>
            </a:r>
            <a:r>
              <a:rPr dirty="0" sz="1000" spc="-10">
                <a:latin typeface="Arial"/>
                <a:cs typeface="Arial"/>
              </a:rPr>
              <a:t>value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Every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output</a:t>
            </a:r>
            <a:r>
              <a:rPr dirty="0" sz="1000" spc="-10">
                <a:latin typeface="Arial"/>
                <a:cs typeface="Arial"/>
              </a:rPr>
              <a:t> value </a:t>
            </a:r>
            <a:r>
              <a:rPr dirty="0" sz="1000" spc="-5">
                <a:latin typeface="Arial"/>
                <a:cs typeface="Arial"/>
              </a:rPr>
              <a:t>must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 spc="-10">
                <a:latin typeface="Arial"/>
                <a:cs typeface="Arial"/>
              </a:rPr>
              <a:t> valid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Every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 must </a:t>
            </a:r>
            <a:r>
              <a:rPr dirty="0" sz="1000" spc="-10">
                <a:latin typeface="Arial"/>
                <a:cs typeface="Arial"/>
              </a:rPr>
              <a:t>eventually</a:t>
            </a:r>
            <a:r>
              <a:rPr dirty="0" sz="1000" spc="-5">
                <a:latin typeface="Arial"/>
                <a:cs typeface="Arial"/>
              </a:rPr>
              <a:t> provide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output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6713" y="3327684"/>
            <a:ext cx="8229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On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reaching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consensus</a:t>
            </a:r>
            <a:endParaRPr sz="6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37731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Consistency, availability,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and 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partitioning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38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000375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Some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limitations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on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realizing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fault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tolerance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3268979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Consistency,</a:t>
            </a:r>
            <a:r>
              <a:rPr dirty="0" spc="10"/>
              <a:t> </a:t>
            </a:r>
            <a:r>
              <a:rPr dirty="0" spc="-5"/>
              <a:t>availability,</a:t>
            </a:r>
            <a:r>
              <a:rPr dirty="0" spc="15"/>
              <a:t> and</a:t>
            </a:r>
            <a:r>
              <a:rPr dirty="0" spc="10"/>
              <a:t> </a:t>
            </a:r>
            <a:r>
              <a:rPr dirty="0" spc="15"/>
              <a:t>partitioning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128" y="707006"/>
            <a:ext cx="3916679" cy="2164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CAP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theorem</a:t>
            </a:r>
            <a:endParaRPr sz="1200">
              <a:latin typeface="Arial"/>
              <a:cs typeface="Arial"/>
            </a:endParaRPr>
          </a:p>
          <a:p>
            <a:pPr marL="16510" marR="5080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10">
                <a:latin typeface="Arial"/>
                <a:cs typeface="Arial"/>
              </a:rPr>
              <a:t>Any</a:t>
            </a:r>
            <a:r>
              <a:rPr dirty="0" sz="1000" spc="-5">
                <a:latin typeface="Arial"/>
                <a:cs typeface="Arial"/>
              </a:rPr>
              <a:t> networked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 providing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shared data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 provide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only </a:t>
            </a:r>
            <a:r>
              <a:rPr dirty="0" sz="1000" spc="-10">
                <a:latin typeface="Arial"/>
                <a:cs typeface="Arial"/>
              </a:rPr>
              <a:t>two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following</a:t>
            </a:r>
            <a:r>
              <a:rPr dirty="0" sz="1000" spc="-5">
                <a:latin typeface="Arial"/>
                <a:cs typeface="Arial"/>
              </a:rPr>
              <a:t> three </a:t>
            </a:r>
            <a:r>
              <a:rPr dirty="0" sz="1000">
                <a:latin typeface="Arial"/>
                <a:cs typeface="Arial"/>
              </a:rPr>
              <a:t>properties:</a:t>
            </a:r>
            <a:endParaRPr sz="1000">
              <a:latin typeface="Arial"/>
              <a:cs typeface="Arial"/>
            </a:endParaRPr>
          </a:p>
          <a:p>
            <a:pPr marL="293370" marR="5080" indent="-196215">
              <a:lnSpc>
                <a:spcPct val="100000"/>
              </a:lnSpc>
              <a:spcBef>
                <a:spcPts val="550"/>
              </a:spcBef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: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consistency</a:t>
            </a:r>
            <a:r>
              <a:rPr dirty="0" sz="1000" spc="-5">
                <a:latin typeface="Arial"/>
                <a:cs typeface="Arial"/>
              </a:rPr>
              <a:t>, </a:t>
            </a:r>
            <a:r>
              <a:rPr dirty="0" sz="1000" spc="-15">
                <a:latin typeface="Arial"/>
                <a:cs typeface="Arial"/>
              </a:rPr>
              <a:t>by </a:t>
            </a:r>
            <a:r>
              <a:rPr dirty="0" sz="1000" spc="-5">
                <a:latin typeface="Arial"/>
                <a:cs typeface="Arial"/>
              </a:rPr>
              <a:t>which a shared and replicated data item appears </a:t>
            </a:r>
            <a:r>
              <a:rPr dirty="0" sz="1000" spc="-2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single, up-to-date </a:t>
            </a:r>
            <a:r>
              <a:rPr dirty="0" sz="1000" spc="-10">
                <a:latin typeface="Arial"/>
                <a:cs typeface="Arial"/>
              </a:rPr>
              <a:t>copy</a:t>
            </a:r>
            <a:endParaRPr sz="1000">
              <a:latin typeface="Arial"/>
              <a:cs typeface="Arial"/>
            </a:endParaRPr>
          </a:p>
          <a:p>
            <a:pPr marL="104775" marR="49530">
              <a:lnSpc>
                <a:spcPts val="1789"/>
              </a:lnSpc>
              <a:spcBef>
                <a:spcPts val="155"/>
              </a:spcBef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:</a:t>
            </a:r>
            <a:r>
              <a:rPr dirty="0" sz="1000" spc="2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availability</a:t>
            </a:r>
            <a:r>
              <a:rPr dirty="0" sz="1000" spc="-5">
                <a:latin typeface="Arial"/>
                <a:cs typeface="Arial"/>
              </a:rPr>
              <a:t>,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which updates will </a:t>
            </a:r>
            <a:r>
              <a:rPr dirty="0" sz="1000" spc="-10">
                <a:latin typeface="Arial"/>
                <a:cs typeface="Arial"/>
              </a:rPr>
              <a:t>always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</a:t>
            </a:r>
            <a:r>
              <a:rPr dirty="0" sz="1000" spc="-10">
                <a:latin typeface="Arial"/>
                <a:cs typeface="Arial"/>
              </a:rPr>
              <a:t>eventually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executed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:</a:t>
            </a:r>
            <a:r>
              <a:rPr dirty="0" sz="1000" spc="2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Tolerant</a:t>
            </a:r>
            <a:r>
              <a:rPr dirty="0" sz="1000" spc="-5">
                <a:latin typeface="Arial"/>
                <a:cs typeface="Arial"/>
              </a:rPr>
              <a:t> to the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partitioning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process </a:t>
            </a:r>
            <a:r>
              <a:rPr dirty="0" sz="1000" spc="-10">
                <a:latin typeface="Arial"/>
                <a:cs typeface="Arial"/>
              </a:rPr>
              <a:t>group.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50">
              <a:latin typeface="Arial"/>
              <a:cs typeface="Arial"/>
            </a:endParaRPr>
          </a:p>
          <a:p>
            <a:pPr marL="16510">
              <a:lnSpc>
                <a:spcPts val="141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Conclusion</a:t>
            </a:r>
            <a:endParaRPr sz="1200">
              <a:latin typeface="Arial"/>
              <a:cs typeface="Arial"/>
            </a:endParaRPr>
          </a:p>
          <a:p>
            <a:pPr marL="16510" marR="271780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subject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failures,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impossible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realize 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atomic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read/write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shared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memory </a:t>
            </a:r>
            <a:r>
              <a:rPr dirty="0" sz="1000" spc="-5">
                <a:latin typeface="Arial"/>
                <a:cs typeface="Arial"/>
              </a:rPr>
              <a:t>that guarantees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response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10">
                <a:latin typeface="Arial"/>
                <a:cs typeface="Arial"/>
              </a:rPr>
              <a:t>every</a:t>
            </a:r>
            <a:r>
              <a:rPr dirty="0" sz="1000" spc="-5">
                <a:latin typeface="Arial"/>
                <a:cs typeface="Arial"/>
              </a:rPr>
              <a:t> request.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137731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Consistency, availability,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and 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partitioning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39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54899" y="716"/>
            <a:ext cx="14865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Some limitations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on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realizing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fault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tolerance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79768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CAP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theorem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intuition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1094" y="870366"/>
            <a:ext cx="3927475" cy="12071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889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situation: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interacting processes</a:t>
            </a:r>
            <a:endParaRPr sz="1200">
              <a:latin typeface="Arial"/>
              <a:cs typeface="Arial"/>
            </a:endParaRPr>
          </a:p>
          <a:p>
            <a:pPr marL="365760" indent="-168275">
              <a:lnSpc>
                <a:spcPct val="100000"/>
              </a:lnSpc>
              <a:spcBef>
                <a:spcPts val="790"/>
              </a:spcBef>
              <a:buClr>
                <a:srgbClr val="3333B2"/>
              </a:buClr>
              <a:buFont typeface="Arial"/>
              <a:buChar char="►"/>
              <a:tabLst>
                <a:tab pos="366395" algn="l"/>
              </a:tabLst>
            </a:pP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6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4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 longer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communicate:</a:t>
            </a:r>
            <a:endParaRPr sz="1000">
              <a:latin typeface="Arial"/>
              <a:cs typeface="Arial"/>
            </a:endParaRPr>
          </a:p>
          <a:p>
            <a:pPr lvl="1" marL="642620" indent="-168275">
              <a:lnSpc>
                <a:spcPts val="1200"/>
              </a:lnSpc>
              <a:spcBef>
                <a:spcPts val="490"/>
              </a:spcBef>
              <a:buClr>
                <a:srgbClr val="3333B2"/>
              </a:buClr>
              <a:buChar char="►"/>
              <a:tabLst>
                <a:tab pos="643255" algn="l"/>
              </a:tabLst>
            </a:pPr>
            <a:r>
              <a:rPr dirty="0" sz="1000" spc="-5">
                <a:latin typeface="Arial"/>
                <a:cs typeface="Arial"/>
              </a:rPr>
              <a:t>Allow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6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go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ahead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no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consistency</a:t>
            </a:r>
            <a:endParaRPr sz="1000">
              <a:latin typeface="Arial"/>
              <a:cs typeface="Arial"/>
            </a:endParaRPr>
          </a:p>
          <a:p>
            <a:pPr lvl="1" marL="64262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643255" algn="l"/>
              </a:tabLst>
            </a:pPr>
            <a:r>
              <a:rPr dirty="0" sz="1000" spc="-5">
                <a:latin typeface="Arial"/>
                <a:cs typeface="Arial"/>
              </a:rPr>
              <a:t>Allow only 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30" i="1">
                <a:latin typeface="Arial"/>
                <a:cs typeface="Arial"/>
              </a:rPr>
              <a:t>P</a:t>
            </a:r>
            <a:r>
              <a:rPr dirty="0" sz="1000" spc="30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5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go ahead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no </a:t>
            </a:r>
            <a:r>
              <a:rPr dirty="0" sz="1000" spc="-10">
                <a:latin typeface="Arial"/>
                <a:cs typeface="Arial"/>
              </a:rPr>
              <a:t>availability</a:t>
            </a:r>
            <a:endParaRPr sz="1000">
              <a:latin typeface="Arial"/>
              <a:cs typeface="Arial"/>
            </a:endParaRPr>
          </a:p>
          <a:p>
            <a:pPr marL="365760" marR="3048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Font typeface="Arial"/>
              <a:buChar char="►"/>
              <a:tabLst>
                <a:tab pos="366395" algn="l"/>
              </a:tabLst>
            </a:pP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6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to be assumed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continue communication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no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partitioning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allowed.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137731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Consistency, availability,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and 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partitioning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39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54899" y="716"/>
            <a:ext cx="14865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Some limitations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on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realizing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fault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tolerance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79768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CAP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theorem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intuition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8394" y="870366"/>
            <a:ext cx="3952875" cy="175641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16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situation: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interacting processes</a:t>
            </a:r>
            <a:endParaRPr sz="1200">
              <a:latin typeface="Arial"/>
              <a:cs typeface="Arial"/>
            </a:endParaRPr>
          </a:p>
          <a:p>
            <a:pPr marL="378460" indent="-168275">
              <a:lnSpc>
                <a:spcPct val="100000"/>
              </a:lnSpc>
              <a:spcBef>
                <a:spcPts val="790"/>
              </a:spcBef>
              <a:buClr>
                <a:srgbClr val="3333B2"/>
              </a:buClr>
              <a:buFont typeface="Arial"/>
              <a:buChar char="►"/>
              <a:tabLst>
                <a:tab pos="379095" algn="l"/>
              </a:tabLst>
            </a:pP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6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4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 longer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communicate:</a:t>
            </a:r>
            <a:endParaRPr sz="1000">
              <a:latin typeface="Arial"/>
              <a:cs typeface="Arial"/>
            </a:endParaRPr>
          </a:p>
          <a:p>
            <a:pPr lvl="1" marL="655320" indent="-168275">
              <a:lnSpc>
                <a:spcPts val="1200"/>
              </a:lnSpc>
              <a:spcBef>
                <a:spcPts val="490"/>
              </a:spcBef>
              <a:buClr>
                <a:srgbClr val="3333B2"/>
              </a:buClr>
              <a:buChar char="►"/>
              <a:tabLst>
                <a:tab pos="655955" algn="l"/>
              </a:tabLst>
            </a:pPr>
            <a:r>
              <a:rPr dirty="0" sz="1000" spc="-5">
                <a:latin typeface="Arial"/>
                <a:cs typeface="Arial"/>
              </a:rPr>
              <a:t>Allow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6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go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ahead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no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consistency</a:t>
            </a:r>
            <a:endParaRPr sz="1000">
              <a:latin typeface="Arial"/>
              <a:cs typeface="Arial"/>
            </a:endParaRPr>
          </a:p>
          <a:p>
            <a:pPr lvl="1" marL="65532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655955" algn="l"/>
              </a:tabLst>
            </a:pPr>
            <a:r>
              <a:rPr dirty="0" sz="1000" spc="-5">
                <a:latin typeface="Arial"/>
                <a:cs typeface="Arial"/>
              </a:rPr>
              <a:t>Allow only 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30" i="1">
                <a:latin typeface="Arial"/>
                <a:cs typeface="Arial"/>
              </a:rPr>
              <a:t>P</a:t>
            </a:r>
            <a:r>
              <a:rPr dirty="0" sz="1000" spc="30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5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go ahead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no </a:t>
            </a:r>
            <a:r>
              <a:rPr dirty="0" sz="1000" spc="-10">
                <a:latin typeface="Arial"/>
                <a:cs typeface="Arial"/>
              </a:rPr>
              <a:t>availability</a:t>
            </a:r>
            <a:endParaRPr sz="1000">
              <a:latin typeface="Arial"/>
              <a:cs typeface="Arial"/>
            </a:endParaRPr>
          </a:p>
          <a:p>
            <a:pPr marL="378460" marR="4318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Font typeface="Arial"/>
              <a:buChar char="►"/>
              <a:tabLst>
                <a:tab pos="379095" algn="l"/>
              </a:tabLst>
            </a:pP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6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to be assumed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continue communication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no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partitioning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allowed.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00">
              <a:latin typeface="Arial"/>
              <a:cs typeface="Arial"/>
            </a:endParaRPr>
          </a:p>
          <a:p>
            <a:pPr marL="101600">
              <a:lnSpc>
                <a:spcPct val="10000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Fundamental</a:t>
            </a:r>
            <a:r>
              <a:rPr dirty="0" sz="1200" spc="-3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question</a:t>
            </a:r>
            <a:endParaRPr sz="1200">
              <a:latin typeface="Arial"/>
              <a:cs typeface="Arial"/>
            </a:endParaRPr>
          </a:p>
          <a:p>
            <a:pPr marL="95250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What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practical ramifications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CAP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theorem?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40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58526" y="716"/>
            <a:ext cx="5829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Failure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detection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7200" y="188846"/>
            <a:ext cx="3962400" cy="273050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35"/>
              </a:spcBef>
            </a:pP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F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ailure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detection</a:t>
            </a:r>
            <a:endParaRPr sz="1400">
              <a:latin typeface="Arial"/>
              <a:cs typeface="Arial"/>
            </a:endParaRPr>
          </a:p>
          <a:p>
            <a:pPr marL="302260">
              <a:lnSpc>
                <a:spcPts val="1420"/>
              </a:lnSpc>
              <a:spcBef>
                <a:spcPts val="151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ts val="1180"/>
              </a:lnSpc>
            </a:pPr>
            <a:r>
              <a:rPr dirty="0" sz="1000" spc="-10">
                <a:latin typeface="Arial"/>
                <a:cs typeface="Arial"/>
              </a:rPr>
              <a:t>How</a:t>
            </a:r>
            <a:r>
              <a:rPr dirty="0" sz="1000" spc="-5">
                <a:latin typeface="Arial"/>
                <a:cs typeface="Arial"/>
              </a:rPr>
              <a:t>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reliably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detect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 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actually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crashed</a:t>
            </a:r>
            <a:r>
              <a:rPr dirty="0" sz="1000" spc="-5">
                <a:latin typeface="Arial"/>
                <a:cs typeface="Arial"/>
              </a:rPr>
              <a:t>?</a:t>
            </a:r>
            <a:endParaRPr sz="10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6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General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200">
              <a:latin typeface="Arial"/>
              <a:cs typeface="Arial"/>
            </a:endParaRPr>
          </a:p>
          <a:p>
            <a:pPr marL="579755" indent="-168275">
              <a:lnSpc>
                <a:spcPct val="100000"/>
              </a:lnSpc>
              <a:spcBef>
                <a:spcPts val="540"/>
              </a:spcBef>
              <a:buClr>
                <a:srgbClr val="3333B2"/>
              </a:buClr>
              <a:buChar char="►"/>
              <a:tabLst>
                <a:tab pos="580390" algn="l"/>
              </a:tabLst>
            </a:pP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equipped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failure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detection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module</a:t>
            </a:r>
            <a:endParaRPr sz="1000">
              <a:latin typeface="Arial"/>
              <a:cs typeface="Arial"/>
            </a:endParaRPr>
          </a:p>
          <a:p>
            <a:pPr marL="5797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80390" algn="l"/>
              </a:tabLst>
            </a:pPr>
            <a:r>
              <a:rPr dirty="0" sz="1000" spc="-5">
                <a:latin typeface="Arial"/>
                <a:cs typeface="Arial"/>
              </a:rPr>
              <a:t>A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65" i="1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probes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another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50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reaction</a:t>
            </a:r>
            <a:endParaRPr sz="1000">
              <a:latin typeface="Arial"/>
              <a:cs typeface="Arial"/>
            </a:endParaRPr>
          </a:p>
          <a:p>
            <a:pPr marL="5797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80390" algn="l"/>
              </a:tabLst>
            </a:pPr>
            <a:r>
              <a:rPr dirty="0" sz="1000" spc="-5">
                <a:latin typeface="Arial"/>
                <a:cs typeface="Arial"/>
              </a:rPr>
              <a:t>If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reacts: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considered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be </a:t>
            </a:r>
            <a:r>
              <a:rPr dirty="0" sz="1000" spc="-10">
                <a:latin typeface="Arial"/>
                <a:cs typeface="Arial"/>
              </a:rPr>
              <a:t>alive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(by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30" i="1">
                <a:latin typeface="Arial"/>
                <a:cs typeface="Arial"/>
              </a:rPr>
              <a:t>P</a:t>
            </a:r>
            <a:r>
              <a:rPr dirty="0" sz="1000" spc="3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marL="579755" marR="4318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80390" algn="l"/>
              </a:tabLst>
            </a:pPr>
            <a:r>
              <a:rPr dirty="0" sz="1000" spc="-5">
                <a:latin typeface="Arial"/>
                <a:cs typeface="Arial"/>
              </a:rPr>
              <a:t>If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5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 react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9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 units: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5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suspected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crashed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Observation</a:t>
            </a: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FA0000"/>
                </a:solidFill>
                <a:latin typeface="Arial"/>
                <a:cs typeface="Arial"/>
              </a:rPr>
              <a:t>for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 a synchronous system</a:t>
            </a:r>
            <a:endParaRPr sz="1200">
              <a:latin typeface="Arial"/>
              <a:cs typeface="Arial"/>
            </a:endParaRPr>
          </a:p>
          <a:p>
            <a:pPr marL="1243330">
              <a:lnSpc>
                <a:spcPct val="100000"/>
              </a:lnSpc>
              <a:spcBef>
                <a:spcPts val="1075"/>
              </a:spcBef>
            </a:pP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suspected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</a:t>
            </a:r>
            <a:r>
              <a:rPr dirty="0" sz="1000" spc="-1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ash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≡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kn</a:t>
            </a:r>
            <a:r>
              <a:rPr dirty="0" sz="1000" spc="-20">
                <a:latin typeface="Arial"/>
                <a:cs typeface="Arial"/>
              </a:rPr>
              <a:t>o</a:t>
            </a:r>
            <a:r>
              <a:rPr dirty="0" sz="1000" spc="-5">
                <a:latin typeface="Arial"/>
                <a:cs typeface="Arial"/>
              </a:rPr>
              <a:t>wn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</a:t>
            </a:r>
            <a:r>
              <a:rPr dirty="0" sz="1000" spc="-1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ash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41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001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resilience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58526" y="716"/>
            <a:ext cx="5829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Failure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detection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053589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Practical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failure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detection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1029523"/>
            <a:ext cx="3989070" cy="12807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Implementation</a:t>
            </a:r>
            <a:endParaRPr sz="12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6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10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hea</a:t>
            </a:r>
            <a:r>
              <a:rPr dirty="0" sz="1000" spc="30">
                <a:solidFill>
                  <a:srgbClr val="0000FA"/>
                </a:solidFill>
                <a:latin typeface="Arial"/>
                <a:cs typeface="Arial"/>
              </a:rPr>
              <a:t>r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tbeat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within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P</a:t>
            </a:r>
            <a:r>
              <a:rPr dirty="0" sz="1000" spc="65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suspects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40" i="1">
                <a:solidFill>
                  <a:srgbClr val="FA0000"/>
                </a:solidFill>
                <a:latin typeface="Arial"/>
                <a:cs typeface="Arial"/>
              </a:rPr>
              <a:t>Q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later sends a message (which is received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20" i="1">
                <a:latin typeface="Arial"/>
                <a:cs typeface="Arial"/>
              </a:rPr>
              <a:t>P</a:t>
            </a:r>
            <a:r>
              <a:rPr dirty="0" sz="1000" spc="20">
                <a:latin typeface="Arial"/>
                <a:cs typeface="Arial"/>
              </a:rPr>
              <a:t>):</a:t>
            </a:r>
            <a:endParaRPr sz="1000">
              <a:latin typeface="Arial"/>
              <a:cs typeface="Arial"/>
            </a:endParaRPr>
          </a:p>
          <a:p>
            <a:pPr lvl="1" marL="591820" indent="-168275">
              <a:lnSpc>
                <a:spcPts val="1200"/>
              </a:lnSpc>
              <a:spcBef>
                <a:spcPts val="495"/>
              </a:spcBef>
              <a:buClr>
                <a:srgbClr val="3333B2"/>
              </a:buClr>
              <a:buFont typeface="Arial"/>
              <a:buChar char="►"/>
              <a:tabLst>
                <a:tab pos="592455" algn="l"/>
              </a:tabLst>
            </a:pP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5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stops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suspecting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</a:t>
            </a:r>
            <a:endParaRPr sz="1000">
              <a:latin typeface="Arial"/>
              <a:cs typeface="Arial"/>
            </a:endParaRPr>
          </a:p>
          <a:p>
            <a:pPr lvl="1" marL="591820" indent="-168275">
              <a:lnSpc>
                <a:spcPts val="1200"/>
              </a:lnSpc>
              <a:buClr>
                <a:srgbClr val="3333B2"/>
              </a:buClr>
              <a:buFont typeface="Arial"/>
              <a:buChar char="►"/>
              <a:tabLst>
                <a:tab pos="592455" algn="l"/>
              </a:tabLst>
            </a:pP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6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increases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timeout</a:t>
            </a:r>
            <a:r>
              <a:rPr dirty="0" sz="1000" spc="-10">
                <a:latin typeface="Arial"/>
                <a:cs typeface="Arial"/>
              </a:rPr>
              <a:t> value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Note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did crash,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6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will </a:t>
            </a:r>
            <a:r>
              <a:rPr dirty="0" sz="1000" spc="-10">
                <a:latin typeface="Arial"/>
                <a:cs typeface="Arial"/>
              </a:rPr>
              <a:t>keep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suspecting </a:t>
            </a:r>
            <a:r>
              <a:rPr dirty="0" sz="1000" spc="20" i="1">
                <a:latin typeface="Arial"/>
                <a:cs typeface="Arial"/>
              </a:rPr>
              <a:t>Q</a:t>
            </a:r>
            <a:r>
              <a:rPr dirty="0" sz="1000" spc="2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42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8224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Reliable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client-server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04776" y="716"/>
            <a:ext cx="14370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RPC semantics in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the presence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of failures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740785" cy="183451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Reliable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remote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procedure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calls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50">
              <a:latin typeface="Arial"/>
              <a:cs typeface="Arial"/>
            </a:endParaRPr>
          </a:p>
          <a:p>
            <a:pPr marL="257175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go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wrong?</a:t>
            </a:r>
            <a:endParaRPr sz="1200">
              <a:latin typeface="Arial"/>
              <a:cs typeface="Arial"/>
            </a:endParaRPr>
          </a:p>
          <a:p>
            <a:pPr marL="541655" indent="-175895">
              <a:lnSpc>
                <a:spcPct val="100000"/>
              </a:lnSpc>
              <a:spcBef>
                <a:spcPts val="790"/>
              </a:spcBef>
              <a:buClr>
                <a:srgbClr val="3333B2"/>
              </a:buClr>
              <a:buAutoNum type="arabicPeriod"/>
              <a:tabLst>
                <a:tab pos="542290" algn="l"/>
              </a:tabLst>
            </a:pPr>
            <a:r>
              <a:rPr dirty="0" sz="1000" spc="-5">
                <a:latin typeface="Arial"/>
                <a:cs typeface="Arial"/>
              </a:rPr>
              <a:t>The client is </a:t>
            </a:r>
            <a:r>
              <a:rPr dirty="0" sz="1000" spc="-10">
                <a:latin typeface="Arial"/>
                <a:cs typeface="Arial"/>
              </a:rPr>
              <a:t>unable</a:t>
            </a:r>
            <a:r>
              <a:rPr dirty="0" sz="1000" spc="-5">
                <a:latin typeface="Arial"/>
                <a:cs typeface="Arial"/>
              </a:rPr>
              <a:t>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locate the </a:t>
            </a:r>
            <a:r>
              <a:rPr dirty="0" sz="1000" spc="-10">
                <a:latin typeface="Arial"/>
                <a:cs typeface="Arial"/>
              </a:rPr>
              <a:t>server.</a:t>
            </a:r>
            <a:endParaRPr sz="1000">
              <a:latin typeface="Arial"/>
              <a:cs typeface="Arial"/>
            </a:endParaRPr>
          </a:p>
          <a:p>
            <a:pPr marL="541655" indent="-17589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AutoNum type="arabicPeriod"/>
              <a:tabLst>
                <a:tab pos="542290" algn="l"/>
              </a:tabLst>
            </a:pPr>
            <a:r>
              <a:rPr dirty="0" sz="1000" spc="-5">
                <a:latin typeface="Arial"/>
                <a:cs typeface="Arial"/>
              </a:rPr>
              <a:t>The request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lost.</a:t>
            </a:r>
            <a:endParaRPr sz="1000">
              <a:latin typeface="Arial"/>
              <a:cs typeface="Arial"/>
            </a:endParaRPr>
          </a:p>
          <a:p>
            <a:pPr marL="541655" indent="-17589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AutoNum type="arabicPeriod"/>
              <a:tabLst>
                <a:tab pos="542290" algn="l"/>
              </a:tabLst>
            </a:pPr>
            <a:r>
              <a:rPr dirty="0" sz="1000" spc="-5">
                <a:latin typeface="Arial"/>
                <a:cs typeface="Arial"/>
              </a:rPr>
              <a:t>The server crashes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 receiving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request.</a:t>
            </a:r>
            <a:endParaRPr sz="1000">
              <a:latin typeface="Arial"/>
              <a:cs typeface="Arial"/>
            </a:endParaRPr>
          </a:p>
          <a:p>
            <a:pPr marL="541655" indent="-17589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AutoNum type="arabicPeriod"/>
              <a:tabLst>
                <a:tab pos="542290" algn="l"/>
              </a:tabLst>
            </a:pPr>
            <a:r>
              <a:rPr dirty="0" sz="1000" spc="-5">
                <a:latin typeface="Arial"/>
                <a:cs typeface="Arial"/>
              </a:rPr>
              <a:t>The reply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lost.</a:t>
            </a:r>
            <a:endParaRPr sz="1000">
              <a:latin typeface="Arial"/>
              <a:cs typeface="Arial"/>
            </a:endParaRPr>
          </a:p>
          <a:p>
            <a:pPr marL="541655" indent="-17589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AutoNum type="arabicPeriod"/>
              <a:tabLst>
                <a:tab pos="542290" algn="l"/>
              </a:tabLst>
            </a:pPr>
            <a:r>
              <a:rPr dirty="0" sz="1000" spc="-5">
                <a:latin typeface="Arial"/>
                <a:cs typeface="Arial"/>
              </a:rPr>
              <a:t>The client crashes after sending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request.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42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8224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Reliable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client-server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04776" y="716"/>
            <a:ext cx="14370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RPC semantics in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the presence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of failures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740785" cy="268795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Reliable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remote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procedure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calls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50">
              <a:latin typeface="Arial"/>
              <a:cs typeface="Arial"/>
            </a:endParaRPr>
          </a:p>
          <a:p>
            <a:pPr marL="257175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go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wrong?</a:t>
            </a:r>
            <a:endParaRPr sz="1200">
              <a:latin typeface="Arial"/>
              <a:cs typeface="Arial"/>
            </a:endParaRPr>
          </a:p>
          <a:p>
            <a:pPr marL="541655" indent="-175895">
              <a:lnSpc>
                <a:spcPct val="100000"/>
              </a:lnSpc>
              <a:spcBef>
                <a:spcPts val="790"/>
              </a:spcBef>
              <a:buClr>
                <a:srgbClr val="3333B2"/>
              </a:buClr>
              <a:buAutoNum type="arabicPeriod"/>
              <a:tabLst>
                <a:tab pos="542290" algn="l"/>
              </a:tabLst>
            </a:pPr>
            <a:r>
              <a:rPr dirty="0" sz="1000" spc="-5">
                <a:latin typeface="Arial"/>
                <a:cs typeface="Arial"/>
              </a:rPr>
              <a:t>The client is </a:t>
            </a:r>
            <a:r>
              <a:rPr dirty="0" sz="1000" spc="-10">
                <a:latin typeface="Arial"/>
                <a:cs typeface="Arial"/>
              </a:rPr>
              <a:t>unable</a:t>
            </a:r>
            <a:r>
              <a:rPr dirty="0" sz="1000" spc="-5">
                <a:latin typeface="Arial"/>
                <a:cs typeface="Arial"/>
              </a:rPr>
              <a:t>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locate the </a:t>
            </a:r>
            <a:r>
              <a:rPr dirty="0" sz="1000" spc="-10">
                <a:latin typeface="Arial"/>
                <a:cs typeface="Arial"/>
              </a:rPr>
              <a:t>server.</a:t>
            </a:r>
            <a:endParaRPr sz="1000">
              <a:latin typeface="Arial"/>
              <a:cs typeface="Arial"/>
            </a:endParaRPr>
          </a:p>
          <a:p>
            <a:pPr marL="541655" indent="-17589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AutoNum type="arabicPeriod"/>
              <a:tabLst>
                <a:tab pos="542290" algn="l"/>
              </a:tabLst>
            </a:pPr>
            <a:r>
              <a:rPr dirty="0" sz="1000" spc="-5">
                <a:latin typeface="Arial"/>
                <a:cs typeface="Arial"/>
              </a:rPr>
              <a:t>The request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lost.</a:t>
            </a:r>
            <a:endParaRPr sz="1000">
              <a:latin typeface="Arial"/>
              <a:cs typeface="Arial"/>
            </a:endParaRPr>
          </a:p>
          <a:p>
            <a:pPr marL="541655" indent="-17589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AutoNum type="arabicPeriod"/>
              <a:tabLst>
                <a:tab pos="542290" algn="l"/>
              </a:tabLst>
            </a:pPr>
            <a:r>
              <a:rPr dirty="0" sz="1000" spc="-5">
                <a:latin typeface="Arial"/>
                <a:cs typeface="Arial"/>
              </a:rPr>
              <a:t>The server crashes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 receiving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request.</a:t>
            </a:r>
            <a:endParaRPr sz="1000">
              <a:latin typeface="Arial"/>
              <a:cs typeface="Arial"/>
            </a:endParaRPr>
          </a:p>
          <a:p>
            <a:pPr marL="541655" indent="-17589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AutoNum type="arabicPeriod"/>
              <a:tabLst>
                <a:tab pos="542290" algn="l"/>
              </a:tabLst>
            </a:pPr>
            <a:r>
              <a:rPr dirty="0" sz="1000" spc="-5">
                <a:latin typeface="Arial"/>
                <a:cs typeface="Arial"/>
              </a:rPr>
              <a:t>The reply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lost.</a:t>
            </a:r>
            <a:endParaRPr sz="1000">
              <a:latin typeface="Arial"/>
              <a:cs typeface="Arial"/>
            </a:endParaRPr>
          </a:p>
          <a:p>
            <a:pPr marL="541655" indent="-17589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AutoNum type="arabicPeriod"/>
              <a:tabLst>
                <a:tab pos="542290" algn="l"/>
              </a:tabLst>
            </a:pPr>
            <a:r>
              <a:rPr dirty="0" sz="1000" spc="-5">
                <a:latin typeface="Arial"/>
                <a:cs typeface="Arial"/>
              </a:rPr>
              <a:t>The client crashes after sending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request.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00">
              <a:latin typeface="Arial"/>
              <a:cs typeface="Arial"/>
            </a:endParaRPr>
          </a:p>
          <a:p>
            <a:pPr marL="259715">
              <a:lnSpc>
                <a:spcPct val="100000"/>
              </a:lnSpc>
            </a:pPr>
            <a:r>
              <a:rPr dirty="0" sz="1200" spc="-6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“easy”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solutions</a:t>
            </a:r>
            <a:endParaRPr sz="1200">
              <a:latin typeface="Arial"/>
              <a:cs typeface="Arial"/>
            </a:endParaRPr>
          </a:p>
          <a:p>
            <a:pPr marL="366395" marR="549275">
              <a:lnSpc>
                <a:spcPct val="149400"/>
              </a:lnSpc>
              <a:spcBef>
                <a:spcPts val="185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1:</a:t>
            </a:r>
            <a:r>
              <a:rPr dirty="0" sz="1000" spc="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(cannot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server):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just</a:t>
            </a:r>
            <a:r>
              <a:rPr dirty="0" sz="1000">
                <a:latin typeface="Arial"/>
                <a:cs typeface="Arial"/>
              </a:rPr>
              <a:t> report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back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2: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(request </a:t>
            </a:r>
            <a:r>
              <a:rPr dirty="0" sz="1000" spc="-10">
                <a:latin typeface="Arial"/>
                <a:cs typeface="Arial"/>
              </a:rPr>
              <a:t>was</a:t>
            </a:r>
            <a:r>
              <a:rPr dirty="0" sz="1000" spc="-5">
                <a:latin typeface="Arial"/>
                <a:cs typeface="Arial"/>
              </a:rPr>
              <a:t> lost):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just resend message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8224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Reliable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client-server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04776" y="716"/>
            <a:ext cx="14370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RPC semantics in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the presence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of failures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21805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Reliable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RPC: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crash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14394" y="737630"/>
            <a:ext cx="330200" cy="3841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207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Receive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Execute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Reply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644353" y="730834"/>
            <a:ext cx="744220" cy="424180"/>
            <a:chOff x="644353" y="730834"/>
            <a:chExt cx="744220" cy="424180"/>
          </a:xfrm>
        </p:grpSpPr>
        <p:sp>
          <p:nvSpPr>
            <p:cNvPr id="7" name="object 7"/>
            <p:cNvSpPr/>
            <p:nvPr/>
          </p:nvSpPr>
          <p:spPr>
            <a:xfrm>
              <a:off x="644353" y="733469"/>
              <a:ext cx="741680" cy="418465"/>
            </a:xfrm>
            <a:custGeom>
              <a:avLst/>
              <a:gdLst/>
              <a:ahLst/>
              <a:cxnLst/>
              <a:rect l="l" t="t" r="r" b="b"/>
              <a:pathLst>
                <a:path w="741680" h="418465">
                  <a:moveTo>
                    <a:pt x="322978" y="418317"/>
                  </a:moveTo>
                  <a:lnTo>
                    <a:pt x="741300" y="418317"/>
                  </a:lnTo>
                  <a:lnTo>
                    <a:pt x="741300" y="0"/>
                  </a:lnTo>
                  <a:lnTo>
                    <a:pt x="322978" y="0"/>
                  </a:lnTo>
                  <a:lnTo>
                    <a:pt x="322978" y="418317"/>
                  </a:lnTo>
                  <a:close/>
                </a:path>
                <a:path w="741680" h="418465">
                  <a:moveTo>
                    <a:pt x="0" y="59759"/>
                  </a:moveTo>
                  <a:lnTo>
                    <a:pt x="283804" y="5975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91160" y="761349"/>
              <a:ext cx="74376" cy="63753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683532" y="1092024"/>
              <a:ext cx="283845" cy="0"/>
            </a:xfrm>
            <a:custGeom>
              <a:avLst/>
              <a:gdLst/>
              <a:ahLst/>
              <a:cxnLst/>
              <a:rect l="l" t="t" r="r" b="b"/>
              <a:pathLst>
                <a:path w="283844" h="0">
                  <a:moveTo>
                    <a:pt x="283800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46152" y="1060150"/>
              <a:ext cx="74375" cy="63752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685713" y="651378"/>
            <a:ext cx="208279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REQ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95286" y="950182"/>
            <a:ext cx="199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44271" y="606558"/>
            <a:ext cx="274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299625" y="739298"/>
            <a:ext cx="330200" cy="2647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207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Receive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Execute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297383" y="1017327"/>
            <a:ext cx="254000" cy="9017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14604">
              <a:lnSpc>
                <a:spcPts val="70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Crash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1925878" y="732505"/>
            <a:ext cx="748030" cy="424180"/>
            <a:chOff x="1925878" y="732505"/>
            <a:chExt cx="748030" cy="424180"/>
          </a:xfrm>
        </p:grpSpPr>
        <p:sp>
          <p:nvSpPr>
            <p:cNvPr id="17" name="object 17"/>
            <p:cNvSpPr/>
            <p:nvPr/>
          </p:nvSpPr>
          <p:spPr>
            <a:xfrm>
              <a:off x="1925878" y="735141"/>
              <a:ext cx="745490" cy="418465"/>
            </a:xfrm>
            <a:custGeom>
              <a:avLst/>
              <a:gdLst/>
              <a:ahLst/>
              <a:cxnLst/>
              <a:rect l="l" t="t" r="r" b="b"/>
              <a:pathLst>
                <a:path w="745489" h="418465">
                  <a:moveTo>
                    <a:pt x="326697" y="418317"/>
                  </a:moveTo>
                  <a:lnTo>
                    <a:pt x="745010" y="418317"/>
                  </a:lnTo>
                  <a:lnTo>
                    <a:pt x="745010" y="0"/>
                  </a:lnTo>
                  <a:lnTo>
                    <a:pt x="326697" y="0"/>
                  </a:lnTo>
                  <a:lnTo>
                    <a:pt x="326697" y="418317"/>
                  </a:lnTo>
                  <a:close/>
                </a:path>
                <a:path w="745489" h="418465">
                  <a:moveTo>
                    <a:pt x="0" y="59759"/>
                  </a:moveTo>
                  <a:lnTo>
                    <a:pt x="283799" y="5975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72682" y="763021"/>
              <a:ext cx="74375" cy="63753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1968771" y="1093700"/>
              <a:ext cx="283845" cy="0"/>
            </a:xfrm>
            <a:custGeom>
              <a:avLst/>
              <a:gdLst/>
              <a:ahLst/>
              <a:cxnLst/>
              <a:rect l="l" t="t" r="r" b="b"/>
              <a:pathLst>
                <a:path w="283844" h="0">
                  <a:moveTo>
                    <a:pt x="283804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931392" y="1061822"/>
              <a:ext cx="74375" cy="63752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1970948" y="651378"/>
            <a:ext cx="208279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REQ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836488" y="950182"/>
            <a:ext cx="3302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329511" y="606558"/>
            <a:ext cx="274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584877" y="759304"/>
            <a:ext cx="3302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Receive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582635" y="897806"/>
            <a:ext cx="254000" cy="9017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14604">
              <a:lnSpc>
                <a:spcPts val="70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Crash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3216635" y="734181"/>
            <a:ext cx="742315" cy="424180"/>
            <a:chOff x="3216635" y="734181"/>
            <a:chExt cx="742315" cy="424180"/>
          </a:xfrm>
        </p:grpSpPr>
        <p:sp>
          <p:nvSpPr>
            <p:cNvPr id="27" name="object 27"/>
            <p:cNvSpPr/>
            <p:nvPr/>
          </p:nvSpPr>
          <p:spPr>
            <a:xfrm>
              <a:off x="3219271" y="736817"/>
              <a:ext cx="737235" cy="418465"/>
            </a:xfrm>
            <a:custGeom>
              <a:avLst/>
              <a:gdLst/>
              <a:ahLst/>
              <a:cxnLst/>
              <a:rect l="l" t="t" r="r" b="b"/>
              <a:pathLst>
                <a:path w="737235" h="418465">
                  <a:moveTo>
                    <a:pt x="318544" y="418317"/>
                  </a:moveTo>
                  <a:lnTo>
                    <a:pt x="736865" y="418317"/>
                  </a:lnTo>
                  <a:lnTo>
                    <a:pt x="736865" y="0"/>
                  </a:lnTo>
                  <a:lnTo>
                    <a:pt x="318544" y="0"/>
                  </a:lnTo>
                  <a:lnTo>
                    <a:pt x="318544" y="418317"/>
                  </a:lnTo>
                  <a:close/>
                </a:path>
                <a:path w="737235" h="418465">
                  <a:moveTo>
                    <a:pt x="0" y="59758"/>
                  </a:moveTo>
                  <a:lnTo>
                    <a:pt x="283799" y="5975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466074" y="764701"/>
              <a:ext cx="74376" cy="63748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3254015" y="1094301"/>
              <a:ext cx="283845" cy="0"/>
            </a:xfrm>
            <a:custGeom>
              <a:avLst/>
              <a:gdLst/>
              <a:ahLst/>
              <a:cxnLst/>
              <a:rect l="l" t="t" r="r" b="b"/>
              <a:pathLst>
                <a:path w="283845" h="0">
                  <a:moveTo>
                    <a:pt x="283799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216635" y="1062423"/>
              <a:ext cx="74379" cy="63752"/>
            </a:xfrm>
            <a:prstGeom prst="rect">
              <a:avLst/>
            </a:prstGeom>
          </p:spPr>
        </p:pic>
      </p:grpSp>
      <p:sp>
        <p:nvSpPr>
          <p:cNvPr id="31" name="object 31"/>
          <p:cNvSpPr txBox="1"/>
          <p:nvPr/>
        </p:nvSpPr>
        <p:spPr>
          <a:xfrm>
            <a:off x="3256200" y="651378"/>
            <a:ext cx="208279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REQ</a:t>
            </a:r>
            <a:endParaRPr sz="65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6713" y="3331252"/>
            <a:ext cx="53594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Se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r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v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er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c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ashes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6" name="object 3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43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3121740" y="950783"/>
            <a:ext cx="3302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</a:t>
            </a:r>
            <a:endParaRPr sz="6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614759" y="606558"/>
            <a:ext cx="274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03250" y="1383225"/>
            <a:ext cx="3950335" cy="16059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35000">
              <a:lnSpc>
                <a:spcPct val="100000"/>
              </a:lnSpc>
              <a:spcBef>
                <a:spcPts val="95"/>
              </a:spcBef>
              <a:tabLst>
                <a:tab pos="1880870" algn="l"/>
                <a:tab pos="3172460" algn="l"/>
              </a:tabLst>
            </a:pPr>
            <a:r>
              <a:rPr dirty="0" sz="1000" spc="-5">
                <a:latin typeface="Arial"/>
                <a:cs typeface="Arial"/>
              </a:rPr>
              <a:t>(a)	(b)	(c)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250">
              <a:latin typeface="Arial"/>
              <a:cs typeface="Arial"/>
            </a:endParaRPr>
          </a:p>
          <a:p>
            <a:pPr marL="56515">
              <a:lnSpc>
                <a:spcPts val="1410"/>
              </a:lnSpc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56515" marR="43180" indent="-6350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Where (a)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the</a:t>
            </a:r>
            <a:r>
              <a:rPr dirty="0" sz="1000">
                <a:latin typeface="Arial"/>
                <a:cs typeface="Arial"/>
              </a:rPr>
              <a:t> normal</a:t>
            </a:r>
            <a:r>
              <a:rPr dirty="0" sz="1000" spc="-5">
                <a:latin typeface="Arial"/>
                <a:cs typeface="Arial"/>
              </a:rPr>
              <a:t> case,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situations (b)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(c)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require different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solutions.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However,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don’t </a:t>
            </a:r>
            <a:r>
              <a:rPr dirty="0" sz="1000" spc="-10">
                <a:latin typeface="Arial"/>
                <a:cs typeface="Arial"/>
              </a:rPr>
              <a:t>know</a:t>
            </a:r>
            <a:r>
              <a:rPr dirty="0" sz="1000" spc="-5">
                <a:latin typeface="Arial"/>
                <a:cs typeface="Arial"/>
              </a:rPr>
              <a:t> what happened.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0">
                <a:latin typeface="Arial"/>
                <a:cs typeface="Arial"/>
              </a:rPr>
              <a:t>Two</a:t>
            </a:r>
            <a:r>
              <a:rPr dirty="0" sz="1000" spc="-5">
                <a:latin typeface="Arial"/>
                <a:cs typeface="Arial"/>
              </a:rPr>
              <a:t> approaches:</a:t>
            </a:r>
            <a:endParaRPr sz="1000">
              <a:latin typeface="Arial"/>
              <a:cs typeface="Arial"/>
            </a:endParaRPr>
          </a:p>
          <a:p>
            <a:pPr marL="333375" marR="59690" indent="-168275">
              <a:lnSpc>
                <a:spcPct val="1000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33401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At-least-once-semantics:</a:t>
            </a:r>
            <a:r>
              <a:rPr dirty="0" sz="1000" spc="7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guarantees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will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carry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 at least once, no matter what.</a:t>
            </a:r>
            <a:endParaRPr sz="1000">
              <a:latin typeface="Arial"/>
              <a:cs typeface="Arial"/>
            </a:endParaRPr>
          </a:p>
          <a:p>
            <a:pPr marL="333375" marR="5397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3401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At-most-once-semantics:</a:t>
            </a:r>
            <a:r>
              <a:rPr dirty="0" sz="1000" spc="7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guarantees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will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carry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 at most once.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5601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5362" y="716"/>
            <a:ext cx="5359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Basic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concepts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010919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Terminology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970125"/>
            <a:ext cx="124396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Failure,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error,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fault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515175" y="1279613"/>
          <a:ext cx="3580765" cy="10642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7210"/>
                <a:gridCol w="1711960"/>
                <a:gridCol w="1323339"/>
              </a:tblGrid>
              <a:tr h="19367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20" b="1">
                          <a:latin typeface="Arial"/>
                          <a:cs typeface="Arial"/>
                        </a:rPr>
                        <a:t>Term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Description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Example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544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000" spc="-1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Failure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7048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000" spc="-2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component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is 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not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living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up </a:t>
                      </a:r>
                      <a:r>
                        <a:rPr dirty="0" sz="1000" spc="-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its specifications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Crashed</a:t>
                      </a:r>
                      <a:r>
                        <a:rPr dirty="0" sz="1000" spc="-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program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845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Error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240029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Part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component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that </a:t>
                      </a:r>
                      <a:r>
                        <a:rPr dirty="0" sz="1000" spc="-2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can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lead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to a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failure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Programming</a:t>
                      </a:r>
                      <a:r>
                        <a:rPr dirty="0" sz="1000" spc="-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bug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669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15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Fault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Cause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an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error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Sloppy</a:t>
                      </a:r>
                      <a:r>
                        <a:rPr dirty="0" sz="10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programmer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fast">
    <p:fade thruBlk="0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53594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Se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r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v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er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ashes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050540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Reliable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client-server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RPC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semantics in the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presence of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failures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412432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5"/>
              <a:t>Why</a:t>
            </a:r>
            <a:r>
              <a:rPr dirty="0" spc="10"/>
              <a:t> fully transparent </a:t>
            </a:r>
            <a:r>
              <a:rPr dirty="0" spc="15"/>
              <a:t>server</a:t>
            </a:r>
            <a:r>
              <a:rPr dirty="0" spc="10"/>
              <a:t> recovery</a:t>
            </a:r>
            <a:r>
              <a:rPr dirty="0" spc="15"/>
              <a:t> </a:t>
            </a:r>
            <a:r>
              <a:rPr dirty="0" spc="10"/>
              <a:t>is impossible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2595" y="421001"/>
            <a:ext cx="3715385" cy="2750820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1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type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events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at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dirty="0" sz="1000" spc="-5">
                <a:latin typeface="Arial"/>
                <a:cs typeface="Arial"/>
              </a:rPr>
              <a:t>(Assume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update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document.)</a:t>
            </a:r>
            <a:endParaRPr sz="1000">
              <a:latin typeface="Arial"/>
              <a:cs typeface="Arial"/>
            </a:endParaRPr>
          </a:p>
          <a:p>
            <a:pPr marL="84455">
              <a:lnSpc>
                <a:spcPts val="1200"/>
              </a:lnSpc>
              <a:spcBef>
                <a:spcPts val="595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M:</a:t>
            </a:r>
            <a:r>
              <a:rPr dirty="0" sz="1000" spc="25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completion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</a:t>
            </a:r>
            <a:endParaRPr sz="1000">
              <a:latin typeface="Arial"/>
              <a:cs typeface="Arial"/>
            </a:endParaRPr>
          </a:p>
          <a:p>
            <a:pPr marL="98425" marR="1099185" indent="6350">
              <a:lnSpc>
                <a:spcPts val="1200"/>
              </a:lnSpc>
              <a:spcBef>
                <a:spcPts val="40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P:</a:t>
            </a:r>
            <a:r>
              <a:rPr dirty="0" sz="1000" spc="2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complete the processing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the document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C:</a:t>
            </a:r>
            <a:r>
              <a:rPr dirty="0" sz="1000" spc="25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crash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Arial"/>
              <a:cs typeface="Arial"/>
            </a:endParaRPr>
          </a:p>
          <a:p>
            <a:pPr marL="17145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Six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possible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orderings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z="1000" spc="-5">
                <a:latin typeface="Arial"/>
                <a:cs typeface="Arial"/>
              </a:rPr>
              <a:t>(Actions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 </a:t>
            </a:r>
            <a:r>
              <a:rPr dirty="0" sz="1000" spc="-10">
                <a:latin typeface="Arial"/>
                <a:cs typeface="Arial"/>
              </a:rPr>
              <a:t>brackets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never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</a:t>
            </a:r>
            <a:r>
              <a:rPr dirty="0" sz="1000" spc="-5">
                <a:latin typeface="Arial"/>
                <a:cs typeface="Arial"/>
              </a:rPr>
              <a:t> place)</a:t>
            </a:r>
            <a:endParaRPr sz="1000">
              <a:latin typeface="Arial"/>
              <a:cs typeface="Arial"/>
            </a:endParaRPr>
          </a:p>
          <a:p>
            <a:pPr marL="294005" indent="-175260">
              <a:lnSpc>
                <a:spcPts val="1200"/>
              </a:lnSpc>
              <a:spcBef>
                <a:spcPts val="595"/>
              </a:spcBef>
              <a:buClr>
                <a:srgbClr val="3333B2"/>
              </a:buClr>
              <a:buFont typeface="Arial"/>
              <a:buAutoNum type="arabicPeriod"/>
              <a:tabLst>
                <a:tab pos="294640" algn="l"/>
              </a:tabLst>
            </a:pP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20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10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55" i="1">
                <a:latin typeface="Arial"/>
                <a:cs typeface="Arial"/>
              </a:rPr>
              <a:t>C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</a:t>
            </a:r>
            <a:r>
              <a:rPr dirty="0" sz="1000" spc="-1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ash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repo</a:t>
            </a:r>
            <a:r>
              <a:rPr dirty="0" sz="1000" spc="30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ting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completion.</a:t>
            </a:r>
            <a:endParaRPr sz="1000">
              <a:latin typeface="Arial"/>
              <a:cs typeface="Arial"/>
            </a:endParaRPr>
          </a:p>
          <a:p>
            <a:pPr marL="294005" marR="5080" indent="-175260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Font typeface="Arial"/>
              <a:buAutoNum type="arabicPeriod"/>
              <a:tabLst>
                <a:tab pos="294640" algn="l"/>
              </a:tabLst>
            </a:pP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20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114" i="1">
                <a:latin typeface="メイリオ"/>
                <a:cs typeface="メイリオ"/>
              </a:rPr>
              <a:t> </a:t>
            </a:r>
            <a:r>
              <a:rPr dirty="0" sz="1000" spc="30" i="1">
                <a:latin typeface="Arial"/>
                <a:cs typeface="Arial"/>
              </a:rPr>
              <a:t>P</a:t>
            </a:r>
            <a:r>
              <a:rPr dirty="0" sz="1000" spc="30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Crash after</a:t>
            </a:r>
            <a:r>
              <a:rPr dirty="0" sz="1000">
                <a:latin typeface="Arial"/>
                <a:cs typeface="Arial"/>
              </a:rPr>
              <a:t> reporting</a:t>
            </a:r>
            <a:r>
              <a:rPr dirty="0" sz="1000" spc="-5">
                <a:latin typeface="Arial"/>
                <a:cs typeface="Arial"/>
              </a:rPr>
              <a:t> completion,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before</a:t>
            </a:r>
            <a:r>
              <a:rPr dirty="0" sz="1000" spc="-5">
                <a:latin typeface="Arial"/>
                <a:cs typeface="Arial"/>
              </a:rPr>
              <a:t> 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update.</a:t>
            </a:r>
            <a:endParaRPr sz="1000">
              <a:latin typeface="Arial"/>
              <a:cs typeface="Arial"/>
            </a:endParaRPr>
          </a:p>
          <a:p>
            <a:pPr marL="294005" indent="-175260">
              <a:lnSpc>
                <a:spcPts val="1150"/>
              </a:lnSpc>
              <a:buClr>
                <a:srgbClr val="3333B2"/>
              </a:buClr>
              <a:buFont typeface="Arial"/>
              <a:buAutoNum type="arabicPeriod"/>
              <a:tabLst>
                <a:tab pos="294640" algn="l"/>
              </a:tabLst>
            </a:pP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10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25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25" i="1">
                <a:latin typeface="Arial"/>
                <a:cs typeface="Arial"/>
              </a:rPr>
              <a:t>C</a:t>
            </a:r>
            <a:r>
              <a:rPr dirty="0" sz="1000" spc="2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Crash after </a:t>
            </a:r>
            <a:r>
              <a:rPr dirty="0" sz="1000">
                <a:latin typeface="Arial"/>
                <a:cs typeface="Arial"/>
              </a:rPr>
              <a:t>reporting </a:t>
            </a:r>
            <a:r>
              <a:rPr dirty="0" sz="1000" spc="-5">
                <a:latin typeface="Arial"/>
                <a:cs typeface="Arial"/>
              </a:rPr>
              <a:t>completion,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 the</a:t>
            </a:r>
            <a:endParaRPr sz="1000">
              <a:latin typeface="Arial"/>
              <a:cs typeface="Arial"/>
            </a:endParaRPr>
          </a:p>
          <a:p>
            <a:pPr marL="294005">
              <a:lnSpc>
                <a:spcPts val="1195"/>
              </a:lnSpc>
            </a:pPr>
            <a:r>
              <a:rPr dirty="0" sz="1000" spc="-5">
                <a:latin typeface="Arial"/>
                <a:cs typeface="Arial"/>
              </a:rPr>
              <a:t>update.</a:t>
            </a:r>
            <a:endParaRPr sz="1000">
              <a:latin typeface="Arial"/>
              <a:cs typeface="Arial"/>
            </a:endParaRPr>
          </a:p>
          <a:p>
            <a:pPr marL="294005" indent="-175260">
              <a:lnSpc>
                <a:spcPts val="1195"/>
              </a:lnSpc>
              <a:buClr>
                <a:srgbClr val="3333B2"/>
              </a:buClr>
              <a:buFont typeface="Arial"/>
              <a:buAutoNum type="arabicPeriod" startAt="4"/>
              <a:tabLst>
                <a:tab pos="294640" algn="l"/>
              </a:tabLst>
            </a:pP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10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55" i="1">
                <a:latin typeface="Arial"/>
                <a:cs typeface="Arial"/>
              </a:rPr>
              <a:t>C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75" i="1">
                <a:latin typeface="Arial"/>
                <a:cs typeface="Arial"/>
              </a:rPr>
              <a:t>M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Update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took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plac</a:t>
            </a:r>
            <a:r>
              <a:rPr dirty="0" sz="1000" spc="-20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</a:t>
            </a:r>
            <a:r>
              <a:rPr dirty="0" sz="1000" spc="-1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ash.</a:t>
            </a:r>
            <a:endParaRPr sz="1000">
              <a:latin typeface="Arial"/>
              <a:cs typeface="Arial"/>
            </a:endParaRPr>
          </a:p>
          <a:p>
            <a:pPr marL="294005" indent="-175260">
              <a:lnSpc>
                <a:spcPts val="1195"/>
              </a:lnSpc>
              <a:buClr>
                <a:srgbClr val="3333B2"/>
              </a:buClr>
              <a:buFont typeface="Arial"/>
              <a:buAutoNum type="arabicPeriod" startAt="4"/>
              <a:tabLst>
                <a:tab pos="294640" algn="l"/>
              </a:tabLst>
            </a:pPr>
            <a:r>
              <a:rPr dirty="0" sz="1000" spc="55" i="1">
                <a:latin typeface="Arial"/>
                <a:cs typeface="Arial"/>
              </a:rPr>
              <a:t>C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10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75" i="1">
                <a:latin typeface="Arial"/>
                <a:cs typeface="Arial"/>
              </a:rPr>
              <a:t>M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</a:t>
            </a:r>
            <a:r>
              <a:rPr dirty="0" sz="1000" spc="-1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ash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 spc="-35">
                <a:latin typeface="Arial"/>
                <a:cs typeface="Arial"/>
              </a:rPr>
              <a:t>f</a:t>
            </a:r>
            <a:r>
              <a:rPr dirty="0" sz="1000" spc="-5">
                <a:latin typeface="Arial"/>
                <a:cs typeface="Arial"/>
              </a:rPr>
              <a:t>ore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doing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20">
                <a:latin typeface="Arial"/>
                <a:cs typeface="Arial"/>
              </a:rPr>
              <a:t>n</a:t>
            </a:r>
            <a:r>
              <a:rPr dirty="0" sz="1000" spc="-5">
                <a:latin typeface="Arial"/>
                <a:cs typeface="Arial"/>
              </a:rPr>
              <a:t>ything</a:t>
            </a:r>
            <a:endParaRPr sz="1000">
              <a:latin typeface="Arial"/>
              <a:cs typeface="Arial"/>
            </a:endParaRPr>
          </a:p>
          <a:p>
            <a:pPr marL="294005" indent="-175260">
              <a:lnSpc>
                <a:spcPts val="1200"/>
              </a:lnSpc>
              <a:buClr>
                <a:srgbClr val="3333B2"/>
              </a:buClr>
              <a:buFont typeface="Arial"/>
              <a:buAutoNum type="arabicPeriod" startAt="4"/>
              <a:tabLst>
                <a:tab pos="294640" algn="l"/>
              </a:tabLst>
            </a:pPr>
            <a:r>
              <a:rPr dirty="0" sz="1000" spc="55" i="1">
                <a:latin typeface="Arial"/>
                <a:cs typeface="Arial"/>
              </a:rPr>
              <a:t>C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20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60" i="1">
                <a:latin typeface="Arial"/>
                <a:cs typeface="Arial"/>
              </a:rPr>
              <a:t>P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</a:t>
            </a:r>
            <a:r>
              <a:rPr dirty="0" sz="1000" spc="-1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ash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 spc="-35">
                <a:latin typeface="Arial"/>
                <a:cs typeface="Arial"/>
              </a:rPr>
              <a:t>f</a:t>
            </a:r>
            <a:r>
              <a:rPr dirty="0" sz="1000" spc="-5">
                <a:latin typeface="Arial"/>
                <a:cs typeface="Arial"/>
              </a:rPr>
              <a:t>ore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doing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20">
                <a:latin typeface="Arial"/>
                <a:cs typeface="Arial"/>
              </a:rPr>
              <a:t>n</a:t>
            </a:r>
            <a:r>
              <a:rPr dirty="0" sz="1000" spc="-5">
                <a:latin typeface="Arial"/>
                <a:cs typeface="Arial"/>
              </a:rPr>
              <a:t>ything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66713" y="3331252"/>
            <a:ext cx="53594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Se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r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v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er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ashes</a:t>
            </a:r>
            <a:endParaRPr sz="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050540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Reliable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client-server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RPC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semantics in the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presence of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failures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412432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5"/>
              <a:t>Why</a:t>
            </a:r>
            <a:r>
              <a:rPr dirty="0" spc="10"/>
              <a:t> fully transparent </a:t>
            </a:r>
            <a:r>
              <a:rPr dirty="0" spc="15"/>
              <a:t>server</a:t>
            </a:r>
            <a:r>
              <a:rPr dirty="0" spc="10"/>
              <a:t> recovery</a:t>
            </a:r>
            <a:r>
              <a:rPr dirty="0" spc="15"/>
              <a:t> </a:t>
            </a:r>
            <a:r>
              <a:rPr dirty="0" spc="10"/>
              <a:t>is impossible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15296" y="1103817"/>
            <a:ext cx="920115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50" spc="15" b="1">
                <a:solidFill>
                  <a:srgbClr val="231F20"/>
                </a:solidFill>
                <a:latin typeface="Arial"/>
                <a:cs typeface="Arial"/>
              </a:rPr>
              <a:t>Reissue</a:t>
            </a:r>
            <a:r>
              <a:rPr dirty="0" sz="850" spc="-3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50" spc="10" b="1">
                <a:solidFill>
                  <a:srgbClr val="231F20"/>
                </a:solidFill>
                <a:latin typeface="Arial"/>
                <a:cs typeface="Arial"/>
              </a:rPr>
              <a:t>strategy</a:t>
            </a:r>
            <a:endParaRPr sz="85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40731" y="1277925"/>
          <a:ext cx="1268730" cy="6883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60475"/>
              </a:tblGrid>
              <a:tr h="172085">
                <a:tc>
                  <a:txBody>
                    <a:bodyPr/>
                    <a:lstStyle/>
                    <a:p>
                      <a:pPr algn="ctr" marL="571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50" spc="1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Always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72085">
                <a:tc>
                  <a:txBody>
                    <a:bodyPr/>
                    <a:lstStyle/>
                    <a:p>
                      <a:pPr algn="ctr" marL="635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50" spc="1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Never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72085">
                <a:tc>
                  <a:txBody>
                    <a:bodyPr/>
                    <a:lstStyle/>
                    <a:p>
                      <a:pPr algn="ctr" marL="508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850" spc="1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Only</a:t>
                      </a:r>
                      <a:r>
                        <a:rPr dirty="0" sz="85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50" spc="1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when</a:t>
                      </a:r>
                      <a:r>
                        <a:rPr dirty="0" sz="850" spc="-6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50" spc="1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ACKed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07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72085"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850" spc="1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Only</a:t>
                      </a:r>
                      <a:r>
                        <a:rPr dirty="0" sz="850" spc="-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50" spc="1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when</a:t>
                      </a:r>
                      <a:r>
                        <a:rPr dirty="0" sz="850" spc="-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5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not</a:t>
                      </a:r>
                      <a:r>
                        <a:rPr dirty="0" sz="850" spc="-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50" spc="1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ACKed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07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886937" y="2001527"/>
          <a:ext cx="3293110" cy="6838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2630"/>
                <a:gridCol w="225425"/>
                <a:gridCol w="2343785"/>
              </a:tblGrid>
              <a:tr h="137795">
                <a:tc>
                  <a:txBody>
                    <a:bodyPr/>
                    <a:lstStyle/>
                    <a:p>
                      <a:pPr marL="31750">
                        <a:lnSpc>
                          <a:spcPts val="855"/>
                        </a:lnSpc>
                      </a:pPr>
                      <a:r>
                        <a:rPr dirty="0" sz="850" spc="1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Client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482600">
                        <a:lnSpc>
                          <a:spcPts val="855"/>
                        </a:lnSpc>
                        <a:tabLst>
                          <a:tab pos="1964055" algn="l"/>
                        </a:tabLst>
                      </a:pPr>
                      <a:r>
                        <a:rPr dirty="0" sz="850" spc="15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Server	Server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</a:tr>
              <a:tr h="195580">
                <a:tc>
                  <a:txBody>
                    <a:bodyPr/>
                    <a:lstStyle/>
                    <a:p>
                      <a:pPr algn="r" marR="6794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OK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1968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=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19685"/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Document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updated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once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19685"/>
                </a:tc>
              </a:tr>
              <a:tr h="181610">
                <a:tc>
                  <a:txBody>
                    <a:bodyPr/>
                    <a:lstStyle/>
                    <a:p>
                      <a:pPr algn="r" marR="6794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DUP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=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/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Document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updated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twice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/>
                </a:tc>
              </a:tr>
              <a:tr h="168910">
                <a:tc>
                  <a:txBody>
                    <a:bodyPr/>
                    <a:lstStyle/>
                    <a:p>
                      <a:pPr algn="r" marR="67945">
                        <a:lnSpc>
                          <a:spcPts val="1185"/>
                        </a:lnSpc>
                        <a:spcBef>
                          <a:spcPts val="50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ZERO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5"/>
                        </a:lnSpc>
                        <a:spcBef>
                          <a:spcPts val="5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=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/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85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Document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not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update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all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/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1867829" y="903990"/>
            <a:ext cx="1261110" cy="3594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 indent="200025">
              <a:lnSpc>
                <a:spcPct val="128899"/>
              </a:lnSpc>
              <a:spcBef>
                <a:spcPts val="90"/>
              </a:spcBef>
              <a:tabLst>
                <a:tab pos="415925" algn="l"/>
                <a:tab pos="925194" algn="l"/>
              </a:tabLst>
            </a:pPr>
            <a:r>
              <a:rPr dirty="0" sz="850" spc="10" b="1">
                <a:solidFill>
                  <a:srgbClr val="231F20"/>
                </a:solidFill>
                <a:latin typeface="Arial"/>
                <a:cs typeface="Arial"/>
              </a:rPr>
              <a:t>Strategy </a:t>
            </a:r>
            <a:r>
              <a:rPr dirty="0" sz="850" spc="25" b="1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dirty="0" sz="850" spc="20">
                <a:solidFill>
                  <a:srgbClr val="231F20"/>
                </a:solidFill>
                <a:latin typeface="Arial Unicode MS"/>
                <a:cs typeface="Arial Unicode MS"/>
              </a:rPr>
              <a:t>→  </a:t>
            </a:r>
            <a:r>
              <a:rPr dirty="0" sz="850" spc="20" b="1">
                <a:solidFill>
                  <a:srgbClr val="231F20"/>
                </a:solidFill>
                <a:latin typeface="Arial"/>
                <a:cs typeface="Arial"/>
              </a:rPr>
              <a:t>P </a:t>
            </a:r>
            <a:r>
              <a:rPr dirty="0" sz="850" spc="2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50" spc="20" b="1">
                <a:solidFill>
                  <a:srgbClr val="231F20"/>
                </a:solidFill>
                <a:latin typeface="Arial"/>
                <a:cs typeface="Arial"/>
              </a:rPr>
              <a:t>MPC</a:t>
            </a:r>
            <a:r>
              <a:rPr dirty="0" sz="850" b="1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850" spc="15" b="1">
                <a:solidFill>
                  <a:srgbClr val="231F20"/>
                </a:solidFill>
                <a:latin typeface="Arial"/>
                <a:cs typeface="Arial"/>
              </a:rPr>
              <a:t>MC(P)</a:t>
            </a:r>
            <a:r>
              <a:rPr dirty="0" sz="850" b="1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850" spc="15" b="1">
                <a:solidFill>
                  <a:srgbClr val="231F20"/>
                </a:solidFill>
                <a:latin typeface="Arial"/>
                <a:cs typeface="Arial"/>
              </a:rPr>
              <a:t>C(MP)</a:t>
            </a:r>
            <a:endParaRPr sz="850">
              <a:latin typeface="Arial"/>
              <a:cs typeface="Arial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1796642" y="1277925"/>
          <a:ext cx="1394460" cy="6883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8940"/>
                <a:gridCol w="488950"/>
                <a:gridCol w="488950"/>
              </a:tblGrid>
              <a:tr h="172085"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DUP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OK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OK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72085"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OK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ZERO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ZERO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72085"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DUP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07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OK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07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ZERO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07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72085"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OK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07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ZERO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07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OK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07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" name="object 9"/>
          <p:cNvSpPr txBox="1"/>
          <p:nvPr/>
        </p:nvSpPr>
        <p:spPr>
          <a:xfrm>
            <a:off x="3348685" y="903990"/>
            <a:ext cx="1261110" cy="3594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 indent="200025">
              <a:lnSpc>
                <a:spcPct val="128899"/>
              </a:lnSpc>
              <a:spcBef>
                <a:spcPts val="90"/>
              </a:spcBef>
              <a:tabLst>
                <a:tab pos="447040" algn="l"/>
                <a:tab pos="925194" algn="l"/>
              </a:tabLst>
            </a:pPr>
            <a:r>
              <a:rPr dirty="0" sz="850" spc="10" b="1">
                <a:solidFill>
                  <a:srgbClr val="231F20"/>
                </a:solidFill>
                <a:latin typeface="Arial"/>
                <a:cs typeface="Arial"/>
              </a:rPr>
              <a:t>Strategy </a:t>
            </a:r>
            <a:r>
              <a:rPr dirty="0" sz="850" spc="20" b="1">
                <a:solidFill>
                  <a:srgbClr val="231F20"/>
                </a:solidFill>
                <a:latin typeface="Arial"/>
                <a:cs typeface="Arial"/>
              </a:rPr>
              <a:t>P </a:t>
            </a:r>
            <a:r>
              <a:rPr dirty="0" sz="850" spc="20">
                <a:solidFill>
                  <a:srgbClr val="231F20"/>
                </a:solidFill>
                <a:latin typeface="Arial Unicode MS"/>
                <a:cs typeface="Arial Unicode MS"/>
              </a:rPr>
              <a:t>→  </a:t>
            </a:r>
            <a:r>
              <a:rPr dirty="0" sz="850" spc="25" b="1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dirty="0" sz="850" spc="3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50" spc="20" b="1">
                <a:solidFill>
                  <a:srgbClr val="231F20"/>
                </a:solidFill>
                <a:latin typeface="Arial"/>
                <a:cs typeface="Arial"/>
              </a:rPr>
              <a:t>PMC</a:t>
            </a:r>
            <a:r>
              <a:rPr dirty="0" sz="850" b="1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850" spc="15" b="1">
                <a:solidFill>
                  <a:srgbClr val="231F20"/>
                </a:solidFill>
                <a:latin typeface="Arial"/>
                <a:cs typeface="Arial"/>
              </a:rPr>
              <a:t>PC(M)</a:t>
            </a:r>
            <a:r>
              <a:rPr dirty="0" sz="850" b="1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850" spc="15" b="1">
                <a:solidFill>
                  <a:srgbClr val="231F20"/>
                </a:solidFill>
                <a:latin typeface="Arial"/>
                <a:cs typeface="Arial"/>
              </a:rPr>
              <a:t>C(PM)</a:t>
            </a:r>
            <a:endParaRPr sz="850">
              <a:latin typeface="Arial"/>
              <a:cs typeface="Arial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3278266" y="1277925"/>
          <a:ext cx="1335405" cy="6883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8940"/>
                <a:gridCol w="488950"/>
                <a:gridCol w="429895"/>
              </a:tblGrid>
              <a:tr h="172085">
                <a:tc>
                  <a:txBody>
                    <a:bodyPr/>
                    <a:lstStyle/>
                    <a:p>
                      <a:pPr algn="r" marR="7747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DUP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DUP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905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OK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72085">
                <a:tc>
                  <a:txBody>
                    <a:bodyPr/>
                    <a:lstStyle/>
                    <a:p>
                      <a:pPr algn="r" marR="11557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OK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383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OK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286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ZERO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72085">
                <a:tc>
                  <a:txBody>
                    <a:bodyPr/>
                    <a:lstStyle/>
                    <a:p>
                      <a:pPr algn="r" marR="7747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DUP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07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383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OK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07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2865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ZERO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0795">
                    <a:lnL w="63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72085">
                <a:tc>
                  <a:txBody>
                    <a:bodyPr/>
                    <a:lstStyle/>
                    <a:p>
                      <a:pPr algn="r" marR="11557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OK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07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DUP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07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9055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8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OK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10795">
                    <a:lnL w="63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fast">
    <p:fade thruBlk="0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8224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Reliable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client-server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04776" y="716"/>
            <a:ext cx="14370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RPC semantics in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the presence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of failures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6400" cy="25844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Reliable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RPC: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lost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reply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messages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600">
              <a:latin typeface="Arial"/>
              <a:cs typeface="Arial"/>
            </a:endParaRPr>
          </a:p>
          <a:p>
            <a:pPr marL="272415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real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200">
              <a:latin typeface="Arial"/>
              <a:cs typeface="Arial"/>
            </a:endParaRPr>
          </a:p>
          <a:p>
            <a:pPr marL="276860" marR="104139" indent="-635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What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notices,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 getting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answer.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However,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cannot decide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this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caused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lost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request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crashed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server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 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lost response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276860">
              <a:lnSpc>
                <a:spcPts val="141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Partial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276860" marR="118745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Design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such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idempotent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repeating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same operation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 as</a:t>
            </a:r>
            <a:r>
              <a:rPr dirty="0" sz="1000">
                <a:latin typeface="Arial"/>
                <a:cs typeface="Arial"/>
              </a:rPr>
              <a:t> carrying</a:t>
            </a:r>
            <a:r>
              <a:rPr dirty="0" sz="1000" spc="-5">
                <a:latin typeface="Arial"/>
                <a:cs typeface="Arial"/>
              </a:rPr>
              <a:t> it 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exactly</a:t>
            </a:r>
            <a:r>
              <a:rPr dirty="0" sz="1000" spc="-5">
                <a:latin typeface="Arial"/>
                <a:cs typeface="Arial"/>
              </a:rPr>
              <a:t> once:</a:t>
            </a:r>
            <a:endParaRPr sz="1000">
              <a:latin typeface="Arial"/>
              <a:cs typeface="Arial"/>
            </a:endParaRPr>
          </a:p>
          <a:p>
            <a:pPr marL="554355" indent="-168275">
              <a:lnSpc>
                <a:spcPts val="12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pure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read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operations</a:t>
            </a:r>
            <a:endParaRPr sz="1000">
              <a:latin typeface="Arial"/>
              <a:cs typeface="Arial"/>
            </a:endParaRPr>
          </a:p>
          <a:p>
            <a:pPr marL="554355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>
                <a:latin typeface="Arial"/>
                <a:cs typeface="Arial"/>
              </a:rPr>
              <a:t>strict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overwrite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operations</a:t>
            </a:r>
            <a:endParaRPr sz="1000">
              <a:latin typeface="Arial"/>
              <a:cs typeface="Arial"/>
            </a:endParaRPr>
          </a:p>
          <a:p>
            <a:pPr marL="276860" marR="43180">
              <a:lnSpc>
                <a:spcPct val="100000"/>
              </a:lnSpc>
              <a:spcBef>
                <a:spcPts val="595"/>
              </a:spcBef>
            </a:pPr>
            <a:r>
              <a:rPr dirty="0" sz="1000" spc="-15">
                <a:latin typeface="Arial"/>
                <a:cs typeface="Arial"/>
              </a:rPr>
              <a:t>Many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operations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are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inherently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nonidempotent</a:t>
            </a:r>
            <a:r>
              <a:rPr dirty="0" sz="1000" spc="-10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such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banking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transactions.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713" y="3327684"/>
            <a:ext cx="7219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Lost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reply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messages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8224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Reliable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client-server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04776" y="716"/>
            <a:ext cx="14370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RPC semantics in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the presence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of failures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13614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Reliable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RPC: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client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crash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7982" y="839734"/>
            <a:ext cx="3772535" cy="9969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1910">
              <a:lnSpc>
                <a:spcPts val="141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41910" marR="3048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work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holding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resources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nothing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(called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 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orphan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computation).</a:t>
            </a:r>
            <a:endParaRPr sz="1000">
              <a:latin typeface="Arial"/>
              <a:cs typeface="Arial"/>
            </a:endParaRPr>
          </a:p>
          <a:p>
            <a:pPr marL="41910">
              <a:lnSpc>
                <a:spcPct val="100000"/>
              </a:lnSpc>
              <a:spcBef>
                <a:spcPts val="6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318770" indent="-168275">
              <a:lnSpc>
                <a:spcPct val="100000"/>
              </a:lnSpc>
              <a:spcBef>
                <a:spcPts val="540"/>
              </a:spcBef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Orphan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killed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rolled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back)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recovers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6704" y="1887123"/>
            <a:ext cx="37871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034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180975" algn="l"/>
              </a:tabLst>
            </a:pPr>
            <a:r>
              <a:rPr dirty="0" sz="1000" spc="-5">
                <a:latin typeface="Arial"/>
                <a:cs typeface="Arial"/>
              </a:rPr>
              <a:t>Client broadcasts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new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epoch number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recovering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1304" y="1963033"/>
            <a:ext cx="3853815" cy="633095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05740">
              <a:lnSpc>
                <a:spcPct val="100000"/>
              </a:lnSpc>
              <a:spcBef>
                <a:spcPts val="695"/>
              </a:spcBef>
            </a:pPr>
            <a:r>
              <a:rPr dirty="0" sz="1000" spc="-5">
                <a:latin typeface="Arial"/>
                <a:cs typeface="Arial"/>
              </a:rPr>
              <a:t>kills</a:t>
            </a:r>
            <a:r>
              <a:rPr dirty="0" sz="1000" spc="-3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client’s</a:t>
            </a:r>
            <a:r>
              <a:rPr dirty="0" sz="1000" spc="-3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orphans</a:t>
            </a:r>
            <a:endParaRPr sz="1000">
              <a:latin typeface="Arial"/>
              <a:cs typeface="Arial"/>
            </a:endParaRPr>
          </a:p>
          <a:p>
            <a:pPr marL="205740" marR="3048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15">
                <a:latin typeface="Arial"/>
                <a:cs typeface="Arial"/>
              </a:rPr>
              <a:t>Require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computations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complete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in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a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 i="1">
                <a:solidFill>
                  <a:srgbClr val="0000FA"/>
                </a:solidFill>
                <a:latin typeface="Arial"/>
                <a:cs typeface="Arial"/>
              </a:rPr>
              <a:t>T</a:t>
            </a:r>
            <a:r>
              <a:rPr dirty="0" sz="1000" spc="145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time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units</a:t>
            </a:r>
            <a:r>
              <a:rPr dirty="0" sz="1000" spc="-10">
                <a:latin typeface="Arial"/>
                <a:cs typeface="Arial"/>
              </a:rPr>
              <a:t>.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Old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ones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are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simply</a:t>
            </a:r>
            <a:r>
              <a:rPr dirty="0" sz="1000" spc="-10">
                <a:latin typeface="Arial"/>
                <a:cs typeface="Arial"/>
              </a:rPr>
              <a:t> removed.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6713" y="3327684"/>
            <a:ext cx="5060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Client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ashes</a:t>
            </a:r>
            <a:endParaRPr sz="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6021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Reliable group 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300545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Simple</a:t>
            </a:r>
            <a:r>
              <a:rPr dirty="0" spc="-10"/>
              <a:t> </a:t>
            </a:r>
            <a:r>
              <a:rPr dirty="0" spc="10"/>
              <a:t>reliable</a:t>
            </a:r>
            <a:r>
              <a:rPr dirty="0" spc="-10"/>
              <a:t> </a:t>
            </a:r>
            <a:r>
              <a:rPr dirty="0" spc="10"/>
              <a:t>group</a:t>
            </a:r>
            <a:r>
              <a:rPr dirty="0" spc="-10"/>
              <a:t> </a:t>
            </a:r>
            <a:r>
              <a:rPr dirty="0" spc="15"/>
              <a:t>communication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128" y="536953"/>
            <a:ext cx="3727450" cy="8750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Intuition</a:t>
            </a:r>
            <a:endParaRPr sz="1200">
              <a:latin typeface="Arial"/>
              <a:cs typeface="Arial"/>
            </a:endParaRPr>
          </a:p>
          <a:p>
            <a:pPr marL="16510" marR="508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A message sent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process group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G </a:t>
            </a:r>
            <a:r>
              <a:rPr dirty="0" sz="1000" spc="-5">
                <a:latin typeface="Arial"/>
                <a:cs typeface="Arial"/>
              </a:rPr>
              <a:t>should be delivered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each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member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G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Important</a:t>
            </a:r>
            <a:r>
              <a:rPr dirty="0" sz="1000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make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distinction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receiving and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delivering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messages.</a:t>
            </a:r>
            <a:endParaRPr sz="1000">
              <a:latin typeface="Arial"/>
              <a:cs typeface="Arial"/>
            </a:endParaRPr>
          </a:p>
          <a:p>
            <a:pPr marL="664845">
              <a:lnSpc>
                <a:spcPct val="100000"/>
              </a:lnSpc>
              <a:spcBef>
                <a:spcPts val="885"/>
              </a:spcBef>
              <a:tabLst>
                <a:tab pos="1784985" algn="l"/>
                <a:tab pos="294449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Sender	</a:t>
            </a: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Recipient	Recipient</a:t>
            </a:r>
            <a:endParaRPr baseline="4273" sz="975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667546" y="1454704"/>
            <a:ext cx="3273425" cy="1489075"/>
            <a:chOff x="667546" y="1454704"/>
            <a:chExt cx="3273425" cy="1489075"/>
          </a:xfrm>
        </p:grpSpPr>
        <p:sp>
          <p:nvSpPr>
            <p:cNvPr id="6" name="object 6"/>
            <p:cNvSpPr/>
            <p:nvPr/>
          </p:nvSpPr>
          <p:spPr>
            <a:xfrm>
              <a:off x="670182" y="1457339"/>
              <a:ext cx="949325" cy="1212850"/>
            </a:xfrm>
            <a:custGeom>
              <a:avLst/>
              <a:gdLst/>
              <a:ahLst/>
              <a:cxnLst/>
              <a:rect l="l" t="t" r="r" b="b"/>
              <a:pathLst>
                <a:path w="949325" h="1212850">
                  <a:moveTo>
                    <a:pt x="0" y="1212288"/>
                  </a:moveTo>
                  <a:lnTo>
                    <a:pt x="948752" y="1212288"/>
                  </a:lnTo>
                  <a:lnTo>
                    <a:pt x="948752" y="0"/>
                  </a:lnTo>
                  <a:lnTo>
                    <a:pt x="0" y="0"/>
                  </a:lnTo>
                  <a:lnTo>
                    <a:pt x="0" y="1212288"/>
                  </a:lnTo>
                  <a:close/>
                </a:path>
                <a:path w="949325" h="1212850">
                  <a:moveTo>
                    <a:pt x="474377" y="316251"/>
                  </a:moveTo>
                  <a:lnTo>
                    <a:pt x="474377" y="43699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112681" y="1857328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4" h="74930">
                  <a:moveTo>
                    <a:pt x="63753" y="0"/>
                  </a:moveTo>
                  <a:lnTo>
                    <a:pt x="47814" y="5982"/>
                  </a:lnTo>
                  <a:lnTo>
                    <a:pt x="31876" y="7976"/>
                  </a:lnTo>
                  <a:lnTo>
                    <a:pt x="15938" y="5982"/>
                  </a:lnTo>
                  <a:lnTo>
                    <a:pt x="0" y="0"/>
                  </a:lnTo>
                  <a:lnTo>
                    <a:pt x="31878" y="74387"/>
                  </a:lnTo>
                  <a:lnTo>
                    <a:pt x="6375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144552" y="2195254"/>
              <a:ext cx="0" cy="121285"/>
            </a:xfrm>
            <a:custGeom>
              <a:avLst/>
              <a:gdLst/>
              <a:ahLst/>
              <a:cxnLst/>
              <a:rect l="l" t="t" r="r" b="b"/>
              <a:pathLst>
                <a:path w="0" h="121285">
                  <a:moveTo>
                    <a:pt x="0" y="0"/>
                  </a:moveTo>
                  <a:lnTo>
                    <a:pt x="0" y="12074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112677" y="2279002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4" h="74930">
                  <a:moveTo>
                    <a:pt x="63753" y="0"/>
                  </a:moveTo>
                  <a:lnTo>
                    <a:pt x="47814" y="5975"/>
                  </a:lnTo>
                  <a:lnTo>
                    <a:pt x="31876" y="7967"/>
                  </a:lnTo>
                  <a:lnTo>
                    <a:pt x="15938" y="5975"/>
                  </a:lnTo>
                  <a:lnTo>
                    <a:pt x="0" y="0"/>
                  </a:lnTo>
                  <a:lnTo>
                    <a:pt x="31874" y="74375"/>
                  </a:lnTo>
                  <a:lnTo>
                    <a:pt x="6375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28309" y="2669628"/>
              <a:ext cx="2952115" cy="264160"/>
            </a:xfrm>
            <a:custGeom>
              <a:avLst/>
              <a:gdLst/>
              <a:ahLst/>
              <a:cxnLst/>
              <a:rect l="l" t="t" r="r" b="b"/>
              <a:pathLst>
                <a:path w="2952115" h="264160">
                  <a:moveTo>
                    <a:pt x="0" y="263537"/>
                  </a:moveTo>
                  <a:lnTo>
                    <a:pt x="2951668" y="263537"/>
                  </a:lnTo>
                </a:path>
                <a:path w="2952115" h="264160">
                  <a:moveTo>
                    <a:pt x="316250" y="0"/>
                  </a:moveTo>
                  <a:lnTo>
                    <a:pt x="316250" y="263537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829766" y="1457339"/>
              <a:ext cx="949325" cy="1212850"/>
            </a:xfrm>
            <a:custGeom>
              <a:avLst/>
              <a:gdLst/>
              <a:ahLst/>
              <a:cxnLst/>
              <a:rect l="l" t="t" r="r" b="b"/>
              <a:pathLst>
                <a:path w="949325" h="1212850">
                  <a:moveTo>
                    <a:pt x="0" y="1212288"/>
                  </a:moveTo>
                  <a:lnTo>
                    <a:pt x="948747" y="1212288"/>
                  </a:lnTo>
                  <a:lnTo>
                    <a:pt x="948747" y="0"/>
                  </a:lnTo>
                  <a:lnTo>
                    <a:pt x="0" y="0"/>
                  </a:lnTo>
                  <a:lnTo>
                    <a:pt x="0" y="1212288"/>
                  </a:lnTo>
                  <a:close/>
                </a:path>
                <a:path w="949325" h="1212850">
                  <a:moveTo>
                    <a:pt x="474376" y="474376"/>
                  </a:moveTo>
                  <a:lnTo>
                    <a:pt x="474376" y="35362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272267" y="1773590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5" h="74930">
                  <a:moveTo>
                    <a:pt x="31875" y="0"/>
                  </a:moveTo>
                  <a:lnTo>
                    <a:pt x="0" y="74377"/>
                  </a:lnTo>
                  <a:lnTo>
                    <a:pt x="15937" y="68400"/>
                  </a:lnTo>
                  <a:lnTo>
                    <a:pt x="31875" y="66408"/>
                  </a:lnTo>
                  <a:lnTo>
                    <a:pt x="47813" y="68400"/>
                  </a:lnTo>
                  <a:lnTo>
                    <a:pt x="63751" y="74377"/>
                  </a:lnTo>
                  <a:lnTo>
                    <a:pt x="3187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4143" y="2232633"/>
              <a:ext cx="0" cy="121285"/>
            </a:xfrm>
            <a:custGeom>
              <a:avLst/>
              <a:gdLst/>
              <a:ahLst/>
              <a:cxnLst/>
              <a:rect l="l" t="t" r="r" b="b"/>
              <a:pathLst>
                <a:path w="0" h="121285">
                  <a:moveTo>
                    <a:pt x="0" y="120743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272256" y="2195254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5" h="74930">
                  <a:moveTo>
                    <a:pt x="31886" y="0"/>
                  </a:moveTo>
                  <a:lnTo>
                    <a:pt x="0" y="74376"/>
                  </a:lnTo>
                  <a:lnTo>
                    <a:pt x="15938" y="68400"/>
                  </a:lnTo>
                  <a:lnTo>
                    <a:pt x="31877" y="66408"/>
                  </a:lnTo>
                  <a:lnTo>
                    <a:pt x="47818" y="68400"/>
                  </a:lnTo>
                  <a:lnTo>
                    <a:pt x="63762" y="74376"/>
                  </a:lnTo>
                  <a:lnTo>
                    <a:pt x="3188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04153" y="2669628"/>
              <a:ext cx="0" cy="264160"/>
            </a:xfrm>
            <a:custGeom>
              <a:avLst/>
              <a:gdLst/>
              <a:ahLst/>
              <a:cxnLst/>
              <a:rect l="l" t="t" r="r" b="b"/>
              <a:pathLst>
                <a:path w="0" h="264160">
                  <a:moveTo>
                    <a:pt x="0" y="0"/>
                  </a:moveTo>
                  <a:lnTo>
                    <a:pt x="0" y="263537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989350" y="1457339"/>
              <a:ext cx="949325" cy="1212850"/>
            </a:xfrm>
            <a:custGeom>
              <a:avLst/>
              <a:gdLst/>
              <a:ahLst/>
              <a:cxnLst/>
              <a:rect l="l" t="t" r="r" b="b"/>
              <a:pathLst>
                <a:path w="949325" h="1212850">
                  <a:moveTo>
                    <a:pt x="0" y="1212288"/>
                  </a:moveTo>
                  <a:lnTo>
                    <a:pt x="948747" y="1212288"/>
                  </a:lnTo>
                  <a:lnTo>
                    <a:pt x="948747" y="0"/>
                  </a:lnTo>
                  <a:lnTo>
                    <a:pt x="0" y="0"/>
                  </a:lnTo>
                  <a:lnTo>
                    <a:pt x="0" y="1212288"/>
                  </a:lnTo>
                  <a:close/>
                </a:path>
                <a:path w="949325" h="1212850">
                  <a:moveTo>
                    <a:pt x="474376" y="474376"/>
                  </a:moveTo>
                  <a:lnTo>
                    <a:pt x="474376" y="35362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431851" y="1773590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5" h="74930">
                  <a:moveTo>
                    <a:pt x="31875" y="0"/>
                  </a:moveTo>
                  <a:lnTo>
                    <a:pt x="0" y="74377"/>
                  </a:lnTo>
                  <a:lnTo>
                    <a:pt x="15937" y="68400"/>
                  </a:lnTo>
                  <a:lnTo>
                    <a:pt x="31875" y="66408"/>
                  </a:lnTo>
                  <a:lnTo>
                    <a:pt x="47813" y="68400"/>
                  </a:lnTo>
                  <a:lnTo>
                    <a:pt x="63751" y="74377"/>
                  </a:lnTo>
                  <a:lnTo>
                    <a:pt x="3187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3463727" y="2232633"/>
              <a:ext cx="0" cy="121285"/>
            </a:xfrm>
            <a:custGeom>
              <a:avLst/>
              <a:gdLst/>
              <a:ahLst/>
              <a:cxnLst/>
              <a:rect l="l" t="t" r="r" b="b"/>
              <a:pathLst>
                <a:path w="0" h="121285">
                  <a:moveTo>
                    <a:pt x="0" y="120743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431840" y="2195254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5" h="74930">
                  <a:moveTo>
                    <a:pt x="31886" y="0"/>
                  </a:moveTo>
                  <a:lnTo>
                    <a:pt x="0" y="74376"/>
                  </a:lnTo>
                  <a:lnTo>
                    <a:pt x="15944" y="68400"/>
                  </a:lnTo>
                  <a:lnTo>
                    <a:pt x="31885" y="66408"/>
                  </a:lnTo>
                  <a:lnTo>
                    <a:pt x="47824" y="68400"/>
                  </a:lnTo>
                  <a:lnTo>
                    <a:pt x="63762" y="74376"/>
                  </a:lnTo>
                  <a:lnTo>
                    <a:pt x="3188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463748" y="2669628"/>
              <a:ext cx="0" cy="264160"/>
            </a:xfrm>
            <a:custGeom>
              <a:avLst/>
              <a:gdLst/>
              <a:ahLst/>
              <a:cxnLst/>
              <a:rect l="l" t="t" r="r" b="b"/>
              <a:pathLst>
                <a:path w="0" h="264160">
                  <a:moveTo>
                    <a:pt x="0" y="0"/>
                  </a:moveTo>
                  <a:lnTo>
                    <a:pt x="0" y="263537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97268" y="2669628"/>
              <a:ext cx="1002030" cy="211454"/>
            </a:xfrm>
            <a:custGeom>
              <a:avLst/>
              <a:gdLst/>
              <a:ahLst/>
              <a:cxnLst/>
              <a:rect l="l" t="t" r="r" b="b"/>
              <a:pathLst>
                <a:path w="1002030" h="211455">
                  <a:moveTo>
                    <a:pt x="0" y="0"/>
                  </a:moveTo>
                  <a:lnTo>
                    <a:pt x="0" y="52709"/>
                  </a:lnTo>
                  <a:lnTo>
                    <a:pt x="4392" y="101025"/>
                  </a:lnTo>
                  <a:lnTo>
                    <a:pt x="17568" y="140556"/>
                  </a:lnTo>
                  <a:lnTo>
                    <a:pt x="70275" y="193263"/>
                  </a:lnTo>
                  <a:lnTo>
                    <a:pt x="109806" y="206440"/>
                  </a:lnTo>
                  <a:lnTo>
                    <a:pt x="158123" y="210832"/>
                  </a:lnTo>
                  <a:lnTo>
                    <a:pt x="843328" y="210832"/>
                  </a:lnTo>
                  <a:lnTo>
                    <a:pt x="891645" y="206440"/>
                  </a:lnTo>
                  <a:lnTo>
                    <a:pt x="931177" y="193263"/>
                  </a:lnTo>
                  <a:lnTo>
                    <a:pt x="983885" y="140556"/>
                  </a:lnTo>
                  <a:lnTo>
                    <a:pt x="997061" y="101025"/>
                  </a:lnTo>
                  <a:lnTo>
                    <a:pt x="1001453" y="52709"/>
                  </a:lnTo>
                  <a:lnTo>
                    <a:pt x="1001453" y="3737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66846" y="2669628"/>
              <a:ext cx="63751" cy="74379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987892" y="2707008"/>
              <a:ext cx="1370965" cy="173990"/>
            </a:xfrm>
            <a:custGeom>
              <a:avLst/>
              <a:gdLst/>
              <a:ahLst/>
              <a:cxnLst/>
              <a:rect l="l" t="t" r="r" b="b"/>
              <a:pathLst>
                <a:path w="1370964" h="173989">
                  <a:moveTo>
                    <a:pt x="0" y="173453"/>
                  </a:moveTo>
                  <a:lnTo>
                    <a:pt x="1212299" y="173453"/>
                  </a:lnTo>
                  <a:lnTo>
                    <a:pt x="1260612" y="169061"/>
                  </a:lnTo>
                  <a:lnTo>
                    <a:pt x="1300140" y="155884"/>
                  </a:lnTo>
                  <a:lnTo>
                    <a:pt x="1352845" y="103177"/>
                  </a:lnTo>
                  <a:lnTo>
                    <a:pt x="1366022" y="63646"/>
                  </a:lnTo>
                  <a:lnTo>
                    <a:pt x="1370414" y="15329"/>
                  </a:lnTo>
                  <a:lnTo>
                    <a:pt x="1370414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326430" y="2669628"/>
              <a:ext cx="63762" cy="74379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2514968" y="1806270"/>
              <a:ext cx="706120" cy="531495"/>
            </a:xfrm>
            <a:custGeom>
              <a:avLst/>
              <a:gdLst/>
              <a:ahLst/>
              <a:cxnLst/>
              <a:rect l="l" t="t" r="r" b="b"/>
              <a:pathLst>
                <a:path w="706119" h="531494">
                  <a:moveTo>
                    <a:pt x="699833" y="0"/>
                  </a:moveTo>
                  <a:lnTo>
                    <a:pt x="0" y="0"/>
                  </a:lnTo>
                  <a:lnTo>
                    <a:pt x="0" y="113512"/>
                  </a:lnTo>
                  <a:lnTo>
                    <a:pt x="699833" y="113512"/>
                  </a:lnTo>
                  <a:lnTo>
                    <a:pt x="699833" y="0"/>
                  </a:lnTo>
                  <a:close/>
                </a:path>
                <a:path w="706119" h="531494">
                  <a:moveTo>
                    <a:pt x="705827" y="417614"/>
                  </a:moveTo>
                  <a:lnTo>
                    <a:pt x="5994" y="417614"/>
                  </a:lnTo>
                  <a:lnTo>
                    <a:pt x="5994" y="531126"/>
                  </a:lnTo>
                  <a:lnTo>
                    <a:pt x="705827" y="531126"/>
                  </a:lnTo>
                  <a:lnTo>
                    <a:pt x="705827" y="41761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2533496" y="2211301"/>
            <a:ext cx="7378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Message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reception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48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2532059" y="1789633"/>
            <a:ext cx="6819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Message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delivery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22891" y="1931712"/>
            <a:ext cx="843915" cy="26416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40005" rIns="0" bIns="0" rtlCol="0" vert="horz">
            <a:spAutoFit/>
          </a:bodyPr>
          <a:lstStyle/>
          <a:p>
            <a:pPr marL="189865" marR="92075" indent="-136525">
              <a:lnSpc>
                <a:spcPts val="740"/>
              </a:lnSpc>
              <a:spcBef>
                <a:spcPts val="31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Message-handling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component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882482" y="1931712"/>
            <a:ext cx="843915" cy="26416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40005" rIns="0" bIns="0" rtlCol="0" vert="horz">
            <a:spAutoFit/>
          </a:bodyPr>
          <a:lstStyle/>
          <a:p>
            <a:pPr marL="189865" marR="92075" indent="-136525">
              <a:lnSpc>
                <a:spcPts val="740"/>
              </a:lnSpc>
              <a:spcBef>
                <a:spcPts val="31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Message-handling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component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042066" y="1931712"/>
            <a:ext cx="843915" cy="26416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40005" rIns="0" bIns="0" rtlCol="0" vert="horz">
            <a:spAutoFit/>
          </a:bodyPr>
          <a:lstStyle/>
          <a:p>
            <a:pPr marL="189865" marR="92075" indent="-136525">
              <a:lnSpc>
                <a:spcPts val="740"/>
              </a:lnSpc>
              <a:spcBef>
                <a:spcPts val="31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Message-handling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component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722891" y="1510049"/>
            <a:ext cx="843915" cy="264160"/>
          </a:xfrm>
          <a:prstGeom prst="rect">
            <a:avLst/>
          </a:prstGeom>
          <a:solidFill>
            <a:srgbClr val="E6E7E8"/>
          </a:solidFill>
          <a:ln w="5270">
            <a:solidFill>
              <a:srgbClr val="231F20"/>
            </a:solidFill>
          </a:ln>
        </p:spPr>
        <p:txBody>
          <a:bodyPr wrap="square" lIns="0" tIns="29845" rIns="0" bIns="0" rtlCol="0" vert="horz">
            <a:spAutoFit/>
          </a:bodyPr>
          <a:lstStyle/>
          <a:p>
            <a:pPr marL="190500" marR="60960" indent="-138430">
              <a:lnSpc>
                <a:spcPts val="740"/>
              </a:lnSpc>
              <a:spcBef>
                <a:spcPts val="23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Group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membership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functionality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882482" y="1510049"/>
            <a:ext cx="843915" cy="264160"/>
          </a:xfrm>
          <a:prstGeom prst="rect">
            <a:avLst/>
          </a:prstGeom>
          <a:solidFill>
            <a:srgbClr val="E6E7E8"/>
          </a:solidFill>
          <a:ln w="5270">
            <a:solidFill>
              <a:srgbClr val="231F20"/>
            </a:solidFill>
          </a:ln>
        </p:spPr>
        <p:txBody>
          <a:bodyPr wrap="square" lIns="0" tIns="29845" rIns="0" bIns="0" rtlCol="0" vert="horz">
            <a:spAutoFit/>
          </a:bodyPr>
          <a:lstStyle/>
          <a:p>
            <a:pPr marL="190500" marR="60960" indent="-138430">
              <a:lnSpc>
                <a:spcPts val="740"/>
              </a:lnSpc>
              <a:spcBef>
                <a:spcPts val="23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Group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membership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functionality</a:t>
            </a:r>
            <a:endParaRPr sz="6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042066" y="1510049"/>
            <a:ext cx="843915" cy="264160"/>
          </a:xfrm>
          <a:prstGeom prst="rect">
            <a:avLst/>
          </a:prstGeom>
          <a:solidFill>
            <a:srgbClr val="E6E7E8"/>
          </a:solidFill>
          <a:ln w="5270">
            <a:solidFill>
              <a:srgbClr val="231F20"/>
            </a:solidFill>
          </a:ln>
        </p:spPr>
        <p:txBody>
          <a:bodyPr wrap="square" lIns="0" tIns="29845" rIns="0" bIns="0" rtlCol="0" vert="horz">
            <a:spAutoFit/>
          </a:bodyPr>
          <a:lstStyle/>
          <a:p>
            <a:pPr marL="190500" marR="60960" indent="-138430">
              <a:lnSpc>
                <a:spcPts val="740"/>
              </a:lnSpc>
              <a:spcBef>
                <a:spcPts val="23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Group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membership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functionality</a:t>
            </a:r>
            <a:endParaRPr sz="65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22891" y="2353377"/>
            <a:ext cx="843915" cy="26416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381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550">
              <a:latin typeface="Times New Roman"/>
              <a:cs typeface="Times New Roman"/>
            </a:endParaRPr>
          </a:p>
          <a:p>
            <a:pPr marL="263525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OS</a:t>
            </a:r>
            <a:endParaRPr sz="65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882482" y="2353377"/>
            <a:ext cx="843915" cy="26416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381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550">
              <a:latin typeface="Times New Roman"/>
              <a:cs typeface="Times New Roman"/>
            </a:endParaRPr>
          </a:p>
          <a:p>
            <a:pPr marL="263525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OS</a:t>
            </a:r>
            <a:endParaRPr sz="65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042066" y="2353377"/>
            <a:ext cx="843915" cy="26416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381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550">
              <a:latin typeface="Times New Roman"/>
              <a:cs typeface="Times New Roman"/>
            </a:endParaRPr>
          </a:p>
          <a:p>
            <a:pPr marL="263525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OS</a:t>
            </a:r>
            <a:endParaRPr sz="65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398323" y="2940578"/>
            <a:ext cx="3346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Network</a:t>
            </a:r>
            <a:endParaRPr sz="6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6021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Reliable group 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341058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Less</a:t>
            </a:r>
            <a:r>
              <a:rPr dirty="0" spc="-5"/>
              <a:t> </a:t>
            </a:r>
            <a:r>
              <a:rPr dirty="0" spc="15"/>
              <a:t>simple</a:t>
            </a:r>
            <a:r>
              <a:rPr dirty="0" spc="-5"/>
              <a:t> </a:t>
            </a:r>
            <a:r>
              <a:rPr dirty="0" spc="10"/>
              <a:t>reliable</a:t>
            </a:r>
            <a:r>
              <a:rPr dirty="0"/>
              <a:t> </a:t>
            </a:r>
            <a:r>
              <a:rPr dirty="0" spc="10"/>
              <a:t>group</a:t>
            </a:r>
            <a:r>
              <a:rPr dirty="0" spc="-5"/>
              <a:t> </a:t>
            </a:r>
            <a:r>
              <a:rPr dirty="0" spc="15"/>
              <a:t>communication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2595" y="970760"/>
            <a:ext cx="3917315" cy="146113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7145" marR="635000">
              <a:lnSpc>
                <a:spcPts val="1390"/>
              </a:lnSpc>
              <a:spcBef>
                <a:spcPts val="18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Reliable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communication in the presence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faulty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processes</a:t>
            </a:r>
            <a:endParaRPr sz="1200">
              <a:latin typeface="Arial"/>
              <a:cs typeface="Arial"/>
            </a:endParaRPr>
          </a:p>
          <a:p>
            <a:pPr marL="17145" marR="5080">
              <a:lnSpc>
                <a:spcPct val="100000"/>
              </a:lnSpc>
              <a:spcBef>
                <a:spcPts val="145"/>
              </a:spcBef>
            </a:pPr>
            <a:r>
              <a:rPr dirty="0" sz="1000" spc="-5">
                <a:latin typeface="Arial"/>
                <a:cs typeface="Arial"/>
              </a:rPr>
              <a:t>Group communication is reliable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 it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guaranteed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message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received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and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subsequently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delivered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nonfaulty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group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members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Tricky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part</a:t>
            </a:r>
            <a:endParaRPr sz="1200">
              <a:latin typeface="Arial"/>
              <a:cs typeface="Arial"/>
            </a:endParaRPr>
          </a:p>
          <a:p>
            <a:pPr marL="17145" marR="135890" indent="-4445">
              <a:lnSpc>
                <a:spcPct val="100000"/>
              </a:lnSpc>
              <a:spcBef>
                <a:spcPts val="180"/>
              </a:spcBef>
            </a:pPr>
            <a:r>
              <a:rPr dirty="0" sz="1000" spc="-5">
                <a:latin typeface="Arial"/>
                <a:cs typeface="Arial"/>
              </a:rPr>
              <a:t>Agreement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needed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group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actually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looks </a:t>
            </a:r>
            <a:r>
              <a:rPr dirty="0" sz="1000" spc="-10">
                <a:latin typeface="Arial"/>
                <a:cs typeface="Arial"/>
              </a:rPr>
              <a:t>like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before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 can be delivered.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6021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Reliable group 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300545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Simple</a:t>
            </a:r>
            <a:r>
              <a:rPr dirty="0" spc="-10"/>
              <a:t> </a:t>
            </a:r>
            <a:r>
              <a:rPr dirty="0" spc="10"/>
              <a:t>reliable</a:t>
            </a:r>
            <a:r>
              <a:rPr dirty="0" spc="-5"/>
              <a:t> </a:t>
            </a:r>
            <a:r>
              <a:rPr dirty="0" spc="10"/>
              <a:t>group</a:t>
            </a:r>
            <a:r>
              <a:rPr dirty="0" spc="-10"/>
              <a:t> </a:t>
            </a:r>
            <a:r>
              <a:rPr dirty="0" spc="15"/>
              <a:t>communication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672393" y="1528645"/>
            <a:ext cx="483870" cy="454025"/>
            <a:chOff x="672393" y="1528645"/>
            <a:chExt cx="483870" cy="454025"/>
          </a:xfrm>
        </p:grpSpPr>
        <p:sp>
          <p:nvSpPr>
            <p:cNvPr id="5" name="object 5"/>
            <p:cNvSpPr/>
            <p:nvPr/>
          </p:nvSpPr>
          <p:spPr>
            <a:xfrm>
              <a:off x="675250" y="1531502"/>
              <a:ext cx="478155" cy="448309"/>
            </a:xfrm>
            <a:custGeom>
              <a:avLst/>
              <a:gdLst/>
              <a:ahLst/>
              <a:cxnLst/>
              <a:rect l="l" t="t" r="r" b="b"/>
              <a:pathLst>
                <a:path w="478155" h="448310">
                  <a:moveTo>
                    <a:pt x="0" y="448198"/>
                  </a:moveTo>
                  <a:lnTo>
                    <a:pt x="478083" y="448198"/>
                  </a:lnTo>
                  <a:lnTo>
                    <a:pt x="478083" y="0"/>
                  </a:lnTo>
                  <a:lnTo>
                    <a:pt x="0" y="0"/>
                  </a:lnTo>
                  <a:lnTo>
                    <a:pt x="0" y="44819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899115" y="1800417"/>
              <a:ext cx="224790" cy="57785"/>
            </a:xfrm>
            <a:custGeom>
              <a:avLst/>
              <a:gdLst/>
              <a:ahLst/>
              <a:cxnLst/>
              <a:rect l="l" t="t" r="r" b="b"/>
              <a:pathLst>
                <a:path w="224790" h="57785">
                  <a:moveTo>
                    <a:pt x="112166" y="0"/>
                  </a:moveTo>
                  <a:lnTo>
                    <a:pt x="68576" y="2266"/>
                  </a:lnTo>
                  <a:lnTo>
                    <a:pt x="32915" y="8442"/>
                  </a:lnTo>
                  <a:lnTo>
                    <a:pt x="8838" y="17587"/>
                  </a:lnTo>
                  <a:lnTo>
                    <a:pt x="0" y="28765"/>
                  </a:lnTo>
                  <a:lnTo>
                    <a:pt x="8838" y="39943"/>
                  </a:lnTo>
                  <a:lnTo>
                    <a:pt x="32915" y="49087"/>
                  </a:lnTo>
                  <a:lnTo>
                    <a:pt x="68576" y="55260"/>
                  </a:lnTo>
                  <a:lnTo>
                    <a:pt x="112166" y="57526"/>
                  </a:lnTo>
                  <a:lnTo>
                    <a:pt x="155756" y="55260"/>
                  </a:lnTo>
                  <a:lnTo>
                    <a:pt x="191417" y="49087"/>
                  </a:lnTo>
                  <a:lnTo>
                    <a:pt x="215495" y="39943"/>
                  </a:lnTo>
                  <a:lnTo>
                    <a:pt x="224333" y="28765"/>
                  </a:lnTo>
                  <a:lnTo>
                    <a:pt x="215495" y="17587"/>
                  </a:lnTo>
                  <a:lnTo>
                    <a:pt x="191417" y="8442"/>
                  </a:lnTo>
                  <a:lnTo>
                    <a:pt x="155756" y="2266"/>
                  </a:lnTo>
                  <a:lnTo>
                    <a:pt x="11216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899115" y="1829964"/>
              <a:ext cx="224790" cy="120014"/>
            </a:xfrm>
            <a:custGeom>
              <a:avLst/>
              <a:gdLst/>
              <a:ahLst/>
              <a:cxnLst/>
              <a:rect l="l" t="t" r="r" b="b"/>
              <a:pathLst>
                <a:path w="224790" h="120014">
                  <a:moveTo>
                    <a:pt x="224333" y="0"/>
                  </a:moveTo>
                  <a:lnTo>
                    <a:pt x="215495" y="11178"/>
                  </a:lnTo>
                  <a:lnTo>
                    <a:pt x="191417" y="20324"/>
                  </a:lnTo>
                  <a:lnTo>
                    <a:pt x="155756" y="26498"/>
                  </a:lnTo>
                  <a:lnTo>
                    <a:pt x="112166" y="28765"/>
                  </a:lnTo>
                  <a:lnTo>
                    <a:pt x="68576" y="26498"/>
                  </a:lnTo>
                  <a:lnTo>
                    <a:pt x="32915" y="20324"/>
                  </a:lnTo>
                  <a:lnTo>
                    <a:pt x="8838" y="11178"/>
                  </a:lnTo>
                  <a:lnTo>
                    <a:pt x="0" y="0"/>
                  </a:lnTo>
                  <a:lnTo>
                    <a:pt x="0" y="91088"/>
                  </a:lnTo>
                  <a:lnTo>
                    <a:pt x="16617" y="107068"/>
                  </a:lnTo>
                  <a:lnTo>
                    <a:pt x="58160" y="116656"/>
                  </a:lnTo>
                  <a:lnTo>
                    <a:pt x="112166" y="119852"/>
                  </a:lnTo>
                  <a:lnTo>
                    <a:pt x="166173" y="116656"/>
                  </a:lnTo>
                  <a:lnTo>
                    <a:pt x="207716" y="107068"/>
                  </a:lnTo>
                  <a:lnTo>
                    <a:pt x="224333" y="91088"/>
                  </a:lnTo>
                  <a:lnTo>
                    <a:pt x="224333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899115" y="1829964"/>
              <a:ext cx="224790" cy="120014"/>
            </a:xfrm>
            <a:custGeom>
              <a:avLst/>
              <a:gdLst/>
              <a:ahLst/>
              <a:cxnLst/>
              <a:rect l="l" t="t" r="r" b="b"/>
              <a:pathLst>
                <a:path w="224790" h="120014">
                  <a:moveTo>
                    <a:pt x="0" y="91088"/>
                  </a:moveTo>
                  <a:lnTo>
                    <a:pt x="16617" y="107068"/>
                  </a:lnTo>
                  <a:lnTo>
                    <a:pt x="58160" y="116656"/>
                  </a:lnTo>
                  <a:lnTo>
                    <a:pt x="112166" y="119852"/>
                  </a:lnTo>
                  <a:lnTo>
                    <a:pt x="166173" y="116656"/>
                  </a:lnTo>
                  <a:lnTo>
                    <a:pt x="207716" y="107068"/>
                  </a:lnTo>
                  <a:lnTo>
                    <a:pt x="224333" y="91088"/>
                  </a:lnTo>
                  <a:lnTo>
                    <a:pt x="224333" y="0"/>
                  </a:lnTo>
                  <a:lnTo>
                    <a:pt x="215495" y="11178"/>
                  </a:lnTo>
                  <a:lnTo>
                    <a:pt x="191417" y="20324"/>
                  </a:lnTo>
                  <a:lnTo>
                    <a:pt x="155756" y="26498"/>
                  </a:lnTo>
                  <a:lnTo>
                    <a:pt x="112166" y="28765"/>
                  </a:lnTo>
                  <a:lnTo>
                    <a:pt x="68576" y="26498"/>
                  </a:lnTo>
                  <a:lnTo>
                    <a:pt x="32915" y="20324"/>
                  </a:lnTo>
                  <a:lnTo>
                    <a:pt x="8838" y="11178"/>
                  </a:lnTo>
                  <a:lnTo>
                    <a:pt x="0" y="0"/>
                  </a:lnTo>
                  <a:lnTo>
                    <a:pt x="0" y="9108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786169" y="1561379"/>
            <a:ext cx="172720" cy="10477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77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M25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837434" y="1528645"/>
            <a:ext cx="3098165" cy="454025"/>
            <a:chOff x="837434" y="1528645"/>
            <a:chExt cx="3098165" cy="454025"/>
          </a:xfrm>
        </p:grpSpPr>
        <p:sp>
          <p:nvSpPr>
            <p:cNvPr id="11" name="object 11"/>
            <p:cNvSpPr/>
            <p:nvPr/>
          </p:nvSpPr>
          <p:spPr>
            <a:xfrm>
              <a:off x="840291" y="1665961"/>
              <a:ext cx="420370" cy="196850"/>
            </a:xfrm>
            <a:custGeom>
              <a:avLst/>
              <a:gdLst/>
              <a:ahLst/>
              <a:cxnLst/>
              <a:rect l="l" t="t" r="r" b="b"/>
              <a:pathLst>
                <a:path w="420369" h="196850">
                  <a:moveTo>
                    <a:pt x="283157" y="196412"/>
                  </a:moveTo>
                  <a:lnTo>
                    <a:pt x="420248" y="86765"/>
                  </a:lnTo>
                </a:path>
                <a:path w="420369" h="196850">
                  <a:moveTo>
                    <a:pt x="0" y="0"/>
                  </a:moveTo>
                  <a:lnTo>
                    <a:pt x="4096" y="34728"/>
                  </a:lnTo>
                  <a:lnTo>
                    <a:pt x="20791" y="53785"/>
                  </a:lnTo>
                  <a:lnTo>
                    <a:pt x="52891" y="61815"/>
                  </a:lnTo>
                  <a:lnTo>
                    <a:pt x="103202" y="63459"/>
                  </a:lnTo>
                  <a:lnTo>
                    <a:pt x="140928" y="74375"/>
                  </a:lnTo>
                  <a:lnTo>
                    <a:pt x="160252" y="98802"/>
                  </a:lnTo>
                  <a:lnTo>
                    <a:pt x="167331" y="123309"/>
                  </a:lnTo>
                  <a:lnTo>
                    <a:pt x="168322" y="13446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976834" y="1763342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4" h="74930">
                  <a:moveTo>
                    <a:pt x="0" y="0"/>
                  </a:moveTo>
                  <a:lnTo>
                    <a:pt x="31680" y="74461"/>
                  </a:lnTo>
                  <a:lnTo>
                    <a:pt x="63753" y="168"/>
                  </a:lnTo>
                  <a:lnTo>
                    <a:pt x="47798" y="6101"/>
                  </a:lnTo>
                  <a:lnTo>
                    <a:pt x="31854" y="8051"/>
                  </a:lnTo>
                  <a:lnTo>
                    <a:pt x="15921" y="60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750930" y="1531502"/>
              <a:ext cx="2181860" cy="448309"/>
            </a:xfrm>
            <a:custGeom>
              <a:avLst/>
              <a:gdLst/>
              <a:ahLst/>
              <a:cxnLst/>
              <a:rect l="l" t="t" r="r" b="b"/>
              <a:pathLst>
                <a:path w="2181860" h="448310">
                  <a:moveTo>
                    <a:pt x="0" y="448198"/>
                  </a:moveTo>
                  <a:lnTo>
                    <a:pt x="478067" y="448198"/>
                  </a:lnTo>
                  <a:lnTo>
                    <a:pt x="478067" y="0"/>
                  </a:lnTo>
                  <a:lnTo>
                    <a:pt x="0" y="0"/>
                  </a:lnTo>
                  <a:lnTo>
                    <a:pt x="0" y="448198"/>
                  </a:lnTo>
                  <a:close/>
                </a:path>
                <a:path w="2181860" h="448310">
                  <a:moveTo>
                    <a:pt x="567717" y="448198"/>
                  </a:moveTo>
                  <a:lnTo>
                    <a:pt x="1045792" y="448198"/>
                  </a:lnTo>
                  <a:lnTo>
                    <a:pt x="1045792" y="0"/>
                  </a:lnTo>
                  <a:lnTo>
                    <a:pt x="567717" y="0"/>
                  </a:lnTo>
                  <a:lnTo>
                    <a:pt x="567717" y="448198"/>
                  </a:lnTo>
                  <a:close/>
                </a:path>
                <a:path w="2181860" h="448310">
                  <a:moveTo>
                    <a:pt x="1135434" y="448198"/>
                  </a:moveTo>
                  <a:lnTo>
                    <a:pt x="1613513" y="448198"/>
                  </a:lnTo>
                  <a:lnTo>
                    <a:pt x="1613513" y="0"/>
                  </a:lnTo>
                  <a:lnTo>
                    <a:pt x="1135434" y="0"/>
                  </a:lnTo>
                  <a:lnTo>
                    <a:pt x="1135434" y="448198"/>
                  </a:lnTo>
                  <a:close/>
                </a:path>
                <a:path w="2181860" h="448310">
                  <a:moveTo>
                    <a:pt x="1703162" y="448198"/>
                  </a:moveTo>
                  <a:lnTo>
                    <a:pt x="2181241" y="448198"/>
                  </a:lnTo>
                  <a:lnTo>
                    <a:pt x="2181241" y="0"/>
                  </a:lnTo>
                  <a:lnTo>
                    <a:pt x="1703162" y="0"/>
                  </a:lnTo>
                  <a:lnTo>
                    <a:pt x="1703162" y="44819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1232308" y="1550286"/>
            <a:ext cx="28829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6195" marR="5080" indent="-2413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History 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buffer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783308" y="1663104"/>
            <a:ext cx="1358265" cy="439420"/>
            <a:chOff x="783308" y="1663104"/>
            <a:chExt cx="1358265" cy="439420"/>
          </a:xfrm>
        </p:grpSpPr>
        <p:sp>
          <p:nvSpPr>
            <p:cNvPr id="16" name="object 16"/>
            <p:cNvSpPr/>
            <p:nvPr/>
          </p:nvSpPr>
          <p:spPr>
            <a:xfrm>
              <a:off x="786165" y="1665961"/>
              <a:ext cx="1233805" cy="433705"/>
            </a:xfrm>
            <a:custGeom>
              <a:avLst/>
              <a:gdLst/>
              <a:ahLst/>
              <a:cxnLst/>
              <a:rect l="l" t="t" r="r" b="b"/>
              <a:pathLst>
                <a:path w="1233805" h="433705">
                  <a:moveTo>
                    <a:pt x="4" y="0"/>
                  </a:moveTo>
                  <a:lnTo>
                    <a:pt x="4" y="350311"/>
                  </a:lnTo>
                </a:path>
                <a:path w="1233805" h="433705">
                  <a:moveTo>
                    <a:pt x="0" y="350311"/>
                  </a:moveTo>
                  <a:lnTo>
                    <a:pt x="5779" y="388482"/>
                  </a:lnTo>
                  <a:lnTo>
                    <a:pt x="22977" y="414194"/>
                  </a:lnTo>
                  <a:lnTo>
                    <a:pt x="51380" y="428702"/>
                  </a:lnTo>
                  <a:lnTo>
                    <a:pt x="90776" y="433259"/>
                  </a:lnTo>
                </a:path>
                <a:path w="1233805" h="433705">
                  <a:moveTo>
                    <a:pt x="90776" y="433259"/>
                  </a:moveTo>
                  <a:lnTo>
                    <a:pt x="1233686" y="43325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17217" y="1972202"/>
              <a:ext cx="124152" cy="129654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1989968" y="1830302"/>
            <a:ext cx="209550" cy="10477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24130">
              <a:lnSpc>
                <a:spcPts val="77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M25</a:t>
            </a:r>
            <a:endParaRPr sz="6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557686" y="1830302"/>
            <a:ext cx="209550" cy="10477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24130">
              <a:lnSpc>
                <a:spcPts val="77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M25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125403" y="1830302"/>
            <a:ext cx="209550" cy="10477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24130">
              <a:lnSpc>
                <a:spcPts val="77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M25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693130" y="1830302"/>
            <a:ext cx="209550" cy="10477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24130">
              <a:lnSpc>
                <a:spcPts val="77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M25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768103" y="1674369"/>
            <a:ext cx="3752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Last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24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903546" y="1674369"/>
            <a:ext cx="3752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Last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23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335827" y="1674369"/>
            <a:ext cx="3752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Last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24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471262" y="1674369"/>
            <a:ext cx="3752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Last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24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94771" y="2129102"/>
            <a:ext cx="3107690" cy="0"/>
          </a:xfrm>
          <a:custGeom>
            <a:avLst/>
            <a:gdLst/>
            <a:ahLst/>
            <a:cxnLst/>
            <a:rect l="l" t="t" r="r" b="b"/>
            <a:pathLst>
              <a:path w="3107690" h="0">
                <a:moveTo>
                  <a:pt x="0" y="0"/>
                </a:moveTo>
                <a:lnTo>
                  <a:pt x="3107514" y="0"/>
                </a:lnTo>
              </a:path>
            </a:pathLst>
          </a:custGeom>
          <a:ln w="15812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347294" y="406676"/>
            <a:ext cx="3931285" cy="1125220"/>
          </a:xfrm>
          <a:prstGeom prst="rect">
            <a:avLst/>
          </a:prstGeom>
        </p:spPr>
        <p:txBody>
          <a:bodyPr wrap="square" lIns="0" tIns="33020" rIns="0" bIns="0" rtlCol="0" vert="horz">
            <a:spAutoFit/>
          </a:bodyPr>
          <a:lstStyle/>
          <a:p>
            <a:pPr marL="12700" marR="5080">
              <a:lnSpc>
                <a:spcPct val="103899"/>
              </a:lnSpc>
              <a:spcBef>
                <a:spcPts val="26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Reliable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communication,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but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assume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nonfaulty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processes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Reliable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group communication </a:t>
            </a:r>
            <a:r>
              <a:rPr dirty="0" sz="1000" spc="-10">
                <a:latin typeface="Arial"/>
                <a:cs typeface="Arial"/>
              </a:rPr>
              <a:t>now</a:t>
            </a:r>
            <a:r>
              <a:rPr dirty="0" sz="1000" spc="-5">
                <a:latin typeface="Arial"/>
                <a:cs typeface="Arial"/>
              </a:rPr>
              <a:t> boils </a:t>
            </a:r>
            <a:r>
              <a:rPr dirty="0" sz="1000" spc="-10">
                <a:latin typeface="Arial"/>
                <a:cs typeface="Arial"/>
              </a:rPr>
              <a:t>down</a:t>
            </a:r>
            <a:r>
              <a:rPr dirty="0" sz="1000" spc="-5">
                <a:latin typeface="Arial"/>
                <a:cs typeface="Arial"/>
              </a:rPr>
              <a:t> to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reliable multicasting</a:t>
            </a:r>
            <a:r>
              <a:rPr dirty="0" sz="1000" spc="-5">
                <a:latin typeface="Arial"/>
                <a:cs typeface="Arial"/>
              </a:rPr>
              <a:t>: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a 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received</a:t>
            </a:r>
            <a:r>
              <a:rPr dirty="0" sz="1000" spc="-5">
                <a:latin typeface="Arial"/>
                <a:cs typeface="Arial"/>
              </a:rPr>
              <a:t>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delivered</a:t>
            </a:r>
            <a:r>
              <a:rPr dirty="0" sz="1000" spc="-5">
                <a:latin typeface="Arial"/>
                <a:cs typeface="Arial"/>
              </a:rPr>
              <a:t>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 recipient,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as intended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by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the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sender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1971039" marR="1328420">
              <a:lnSpc>
                <a:spcPts val="740"/>
              </a:lnSpc>
              <a:spcBef>
                <a:spcPts val="38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Receiver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missed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message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#24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500">
              <a:latin typeface="Arial"/>
              <a:cs typeface="Arial"/>
            </a:endParaRPr>
          </a:p>
          <a:p>
            <a:pPr marL="417195">
              <a:lnSpc>
                <a:spcPct val="100000"/>
              </a:lnSpc>
              <a:tabLst>
                <a:tab pos="1463040" algn="l"/>
                <a:tab pos="2030730" algn="l"/>
                <a:tab pos="2598420" algn="l"/>
                <a:tab pos="316611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Sender	Receiver	Receiver	Receiver	Receiver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906382" y="1350192"/>
            <a:ext cx="2968625" cy="779145"/>
            <a:chOff x="906382" y="1350192"/>
            <a:chExt cx="2968625" cy="779145"/>
          </a:xfrm>
        </p:grpSpPr>
        <p:sp>
          <p:nvSpPr>
            <p:cNvPr id="29" name="object 29"/>
            <p:cNvSpPr/>
            <p:nvPr/>
          </p:nvSpPr>
          <p:spPr>
            <a:xfrm>
              <a:off x="2019852" y="2099221"/>
              <a:ext cx="598170" cy="0"/>
            </a:xfrm>
            <a:custGeom>
              <a:avLst/>
              <a:gdLst/>
              <a:ahLst/>
              <a:cxnLst/>
              <a:rect l="l" t="t" r="r" b="b"/>
              <a:pathLst>
                <a:path w="598169" h="0">
                  <a:moveTo>
                    <a:pt x="0" y="0"/>
                  </a:moveTo>
                  <a:lnTo>
                    <a:pt x="59759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14807" y="1972202"/>
              <a:ext cx="124152" cy="129654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2617443" y="2099221"/>
              <a:ext cx="568325" cy="0"/>
            </a:xfrm>
            <a:custGeom>
              <a:avLst/>
              <a:gdLst/>
              <a:ahLst/>
              <a:cxnLst/>
              <a:rect l="l" t="t" r="r" b="b"/>
              <a:pathLst>
                <a:path w="568325" h="0">
                  <a:moveTo>
                    <a:pt x="0" y="0"/>
                  </a:moveTo>
                  <a:lnTo>
                    <a:pt x="567727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2" name="object 3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82535" y="1972202"/>
              <a:ext cx="124152" cy="129654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3185170" y="2099221"/>
              <a:ext cx="568325" cy="0"/>
            </a:xfrm>
            <a:custGeom>
              <a:avLst/>
              <a:gdLst/>
              <a:ahLst/>
              <a:cxnLst/>
              <a:rect l="l" t="t" r="r" b="b"/>
              <a:pathLst>
                <a:path w="568325" h="0">
                  <a:moveTo>
                    <a:pt x="0" y="0"/>
                  </a:moveTo>
                  <a:lnTo>
                    <a:pt x="567717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4" name="object 3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750252" y="1972202"/>
              <a:ext cx="124152" cy="129654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914288" y="1979700"/>
              <a:ext cx="2779395" cy="149860"/>
            </a:xfrm>
            <a:custGeom>
              <a:avLst/>
              <a:gdLst/>
              <a:ahLst/>
              <a:cxnLst/>
              <a:rect l="l" t="t" r="r" b="b"/>
              <a:pathLst>
                <a:path w="2779395" h="149860">
                  <a:moveTo>
                    <a:pt x="1075680" y="0"/>
                  </a:moveTo>
                  <a:lnTo>
                    <a:pt x="1075680" y="149401"/>
                  </a:lnTo>
                </a:path>
                <a:path w="2779395" h="149860">
                  <a:moveTo>
                    <a:pt x="1643397" y="0"/>
                  </a:moveTo>
                  <a:lnTo>
                    <a:pt x="1643397" y="149401"/>
                  </a:lnTo>
                </a:path>
                <a:path w="2779395" h="149860">
                  <a:moveTo>
                    <a:pt x="2211114" y="0"/>
                  </a:moveTo>
                  <a:lnTo>
                    <a:pt x="2211114" y="149401"/>
                  </a:lnTo>
                </a:path>
                <a:path w="2779395" h="149860">
                  <a:moveTo>
                    <a:pt x="2778842" y="0"/>
                  </a:moveTo>
                  <a:lnTo>
                    <a:pt x="2778842" y="149401"/>
                  </a:lnTo>
                </a:path>
                <a:path w="2779395" h="149860">
                  <a:moveTo>
                    <a:pt x="0" y="0"/>
                  </a:moveTo>
                  <a:lnTo>
                    <a:pt x="0" y="149401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766851" y="1352827"/>
              <a:ext cx="128270" cy="179070"/>
            </a:xfrm>
            <a:custGeom>
              <a:avLst/>
              <a:gdLst/>
              <a:ahLst/>
              <a:cxnLst/>
              <a:rect l="l" t="t" r="r" b="b"/>
              <a:pathLst>
                <a:path w="128269" h="179069">
                  <a:moveTo>
                    <a:pt x="0" y="0"/>
                  </a:moveTo>
                  <a:lnTo>
                    <a:pt x="127883" y="178921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/>
          <p:cNvSpPr txBox="1"/>
          <p:nvPr/>
        </p:nvSpPr>
        <p:spPr>
          <a:xfrm>
            <a:off x="752190" y="2097976"/>
            <a:ext cx="365125" cy="275590"/>
          </a:xfrm>
          <a:prstGeom prst="rect">
            <a:avLst/>
          </a:prstGeom>
        </p:spPr>
        <p:txBody>
          <a:bodyPr wrap="square" lIns="0" tIns="38100" rIns="0" bIns="0" rtlCol="0" vert="horz">
            <a:spAutoFit/>
          </a:bodyPr>
          <a:lstStyle/>
          <a:p>
            <a:pPr marL="42545">
              <a:lnSpc>
                <a:spcPct val="100000"/>
              </a:lnSpc>
              <a:spcBef>
                <a:spcPts val="30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Network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Sender</a:t>
            </a:r>
            <a:endParaRPr sz="65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797989" y="2246647"/>
            <a:ext cx="3581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Receiver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365709" y="2246647"/>
            <a:ext cx="3581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Receiver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933429" y="2246647"/>
            <a:ext cx="3581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Receiver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501152" y="2246647"/>
            <a:ext cx="3581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Receiver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672393" y="2369062"/>
            <a:ext cx="3263265" cy="664845"/>
            <a:chOff x="672393" y="2369062"/>
            <a:chExt cx="3263265" cy="664845"/>
          </a:xfrm>
        </p:grpSpPr>
        <p:sp>
          <p:nvSpPr>
            <p:cNvPr id="43" name="object 43"/>
            <p:cNvSpPr/>
            <p:nvPr/>
          </p:nvSpPr>
          <p:spPr>
            <a:xfrm>
              <a:off x="675250" y="2371920"/>
              <a:ext cx="1553845" cy="569595"/>
            </a:xfrm>
            <a:custGeom>
              <a:avLst/>
              <a:gdLst/>
              <a:ahLst/>
              <a:cxnLst/>
              <a:rect l="l" t="t" r="r" b="b"/>
              <a:pathLst>
                <a:path w="1553845" h="569594">
                  <a:moveTo>
                    <a:pt x="0" y="449832"/>
                  </a:moveTo>
                  <a:lnTo>
                    <a:pt x="478083" y="449832"/>
                  </a:lnTo>
                  <a:lnTo>
                    <a:pt x="478083" y="0"/>
                  </a:lnTo>
                  <a:lnTo>
                    <a:pt x="0" y="0"/>
                  </a:lnTo>
                  <a:lnTo>
                    <a:pt x="0" y="449832"/>
                  </a:lnTo>
                  <a:close/>
                </a:path>
                <a:path w="1553845" h="569594">
                  <a:moveTo>
                    <a:pt x="1075679" y="449832"/>
                  </a:moveTo>
                  <a:lnTo>
                    <a:pt x="1553746" y="449832"/>
                  </a:lnTo>
                  <a:lnTo>
                    <a:pt x="1553746" y="0"/>
                  </a:lnTo>
                  <a:lnTo>
                    <a:pt x="1075679" y="0"/>
                  </a:lnTo>
                  <a:lnTo>
                    <a:pt x="1075679" y="449832"/>
                  </a:lnTo>
                  <a:close/>
                </a:path>
                <a:path w="1553845" h="569594">
                  <a:moveTo>
                    <a:pt x="1434242" y="419951"/>
                  </a:moveTo>
                  <a:lnTo>
                    <a:pt x="1434242" y="479710"/>
                  </a:lnTo>
                </a:path>
                <a:path w="1553845" h="569594">
                  <a:moveTo>
                    <a:pt x="1434242" y="479710"/>
                  </a:moveTo>
                  <a:lnTo>
                    <a:pt x="1428639" y="518928"/>
                  </a:lnTo>
                  <a:lnTo>
                    <a:pt x="1411831" y="546940"/>
                  </a:lnTo>
                  <a:lnTo>
                    <a:pt x="1383818" y="563747"/>
                  </a:lnTo>
                  <a:lnTo>
                    <a:pt x="1344601" y="569349"/>
                  </a:lnTo>
                </a:path>
                <a:path w="1553845" h="569594">
                  <a:moveTo>
                    <a:pt x="1344601" y="569349"/>
                  </a:moveTo>
                  <a:lnTo>
                    <a:pt x="478084" y="56934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4" name="object 4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31902" y="2821889"/>
              <a:ext cx="124067" cy="122016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1093571" y="2371920"/>
              <a:ext cx="1703705" cy="599440"/>
            </a:xfrm>
            <a:custGeom>
              <a:avLst/>
              <a:gdLst/>
              <a:ahLst/>
              <a:cxnLst/>
              <a:rect l="l" t="t" r="r" b="b"/>
              <a:pathLst>
                <a:path w="1703705" h="599439">
                  <a:moveTo>
                    <a:pt x="1225076" y="449832"/>
                  </a:moveTo>
                  <a:lnTo>
                    <a:pt x="1703151" y="449832"/>
                  </a:lnTo>
                  <a:lnTo>
                    <a:pt x="1703151" y="0"/>
                  </a:lnTo>
                  <a:lnTo>
                    <a:pt x="1225076" y="0"/>
                  </a:lnTo>
                  <a:lnTo>
                    <a:pt x="1225076" y="449832"/>
                  </a:lnTo>
                  <a:close/>
                </a:path>
                <a:path w="1703705" h="599439">
                  <a:moveTo>
                    <a:pt x="1583638" y="419951"/>
                  </a:moveTo>
                  <a:lnTo>
                    <a:pt x="1583638" y="509590"/>
                  </a:lnTo>
                </a:path>
                <a:path w="1703705" h="599439">
                  <a:moveTo>
                    <a:pt x="1583638" y="509590"/>
                  </a:moveTo>
                  <a:lnTo>
                    <a:pt x="1578035" y="548808"/>
                  </a:lnTo>
                  <a:lnTo>
                    <a:pt x="1561227" y="576820"/>
                  </a:lnTo>
                  <a:lnTo>
                    <a:pt x="1533214" y="593628"/>
                  </a:lnTo>
                  <a:lnTo>
                    <a:pt x="1493998" y="599231"/>
                  </a:lnTo>
                </a:path>
                <a:path w="1703705" h="599439">
                  <a:moveTo>
                    <a:pt x="1493998" y="599231"/>
                  </a:moveTo>
                  <a:lnTo>
                    <a:pt x="0" y="599231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6" name="object 4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42070" y="2821753"/>
              <a:ext cx="154136" cy="152034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1003932" y="2371920"/>
              <a:ext cx="2360930" cy="629285"/>
            </a:xfrm>
            <a:custGeom>
              <a:avLst/>
              <a:gdLst/>
              <a:ahLst/>
              <a:cxnLst/>
              <a:rect l="l" t="t" r="r" b="b"/>
              <a:pathLst>
                <a:path w="2360929" h="629285">
                  <a:moveTo>
                    <a:pt x="1882432" y="449832"/>
                  </a:moveTo>
                  <a:lnTo>
                    <a:pt x="2360512" y="449832"/>
                  </a:lnTo>
                  <a:lnTo>
                    <a:pt x="2360512" y="0"/>
                  </a:lnTo>
                  <a:lnTo>
                    <a:pt x="1882432" y="0"/>
                  </a:lnTo>
                  <a:lnTo>
                    <a:pt x="1882432" y="449832"/>
                  </a:lnTo>
                  <a:close/>
                </a:path>
                <a:path w="2360929" h="629285">
                  <a:moveTo>
                    <a:pt x="2240995" y="419951"/>
                  </a:moveTo>
                  <a:lnTo>
                    <a:pt x="2240995" y="539472"/>
                  </a:lnTo>
                </a:path>
                <a:path w="2360929" h="629285">
                  <a:moveTo>
                    <a:pt x="2240995" y="539472"/>
                  </a:moveTo>
                  <a:lnTo>
                    <a:pt x="2235392" y="578689"/>
                  </a:lnTo>
                  <a:lnTo>
                    <a:pt x="2218583" y="606701"/>
                  </a:lnTo>
                  <a:lnTo>
                    <a:pt x="2190571" y="623509"/>
                  </a:lnTo>
                  <a:lnTo>
                    <a:pt x="2151354" y="629112"/>
                  </a:lnTo>
                </a:path>
                <a:path w="2360929" h="629285">
                  <a:moveTo>
                    <a:pt x="2151354" y="629112"/>
                  </a:moveTo>
                  <a:lnTo>
                    <a:pt x="0" y="629112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8" name="object 4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52532" y="2821753"/>
              <a:ext cx="154034" cy="181914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914288" y="2371920"/>
              <a:ext cx="3018155" cy="659130"/>
            </a:xfrm>
            <a:custGeom>
              <a:avLst/>
              <a:gdLst/>
              <a:ahLst/>
              <a:cxnLst/>
              <a:rect l="l" t="t" r="r" b="b"/>
              <a:pathLst>
                <a:path w="3018154" h="659130">
                  <a:moveTo>
                    <a:pt x="2539804" y="449832"/>
                  </a:moveTo>
                  <a:lnTo>
                    <a:pt x="3017883" y="449832"/>
                  </a:lnTo>
                  <a:lnTo>
                    <a:pt x="3017883" y="0"/>
                  </a:lnTo>
                  <a:lnTo>
                    <a:pt x="2539804" y="0"/>
                  </a:lnTo>
                  <a:lnTo>
                    <a:pt x="2539804" y="449832"/>
                  </a:lnTo>
                  <a:close/>
                </a:path>
                <a:path w="3018154" h="659130">
                  <a:moveTo>
                    <a:pt x="2898356" y="419951"/>
                  </a:moveTo>
                  <a:lnTo>
                    <a:pt x="2898356" y="569349"/>
                  </a:lnTo>
                </a:path>
                <a:path w="3018154" h="659130">
                  <a:moveTo>
                    <a:pt x="2898356" y="569349"/>
                  </a:moveTo>
                  <a:lnTo>
                    <a:pt x="2892754" y="608568"/>
                  </a:lnTo>
                  <a:lnTo>
                    <a:pt x="2875948" y="636580"/>
                  </a:lnTo>
                  <a:lnTo>
                    <a:pt x="2847936" y="653387"/>
                  </a:lnTo>
                  <a:lnTo>
                    <a:pt x="2808715" y="658989"/>
                  </a:lnTo>
                </a:path>
                <a:path w="3018154" h="659130">
                  <a:moveTo>
                    <a:pt x="2808715" y="658989"/>
                  </a:moveTo>
                  <a:lnTo>
                    <a:pt x="0" y="65898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0" name="object 5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63206" y="2821753"/>
              <a:ext cx="153717" cy="211792"/>
            </a:xfrm>
            <a:prstGeom prst="rect">
              <a:avLst/>
            </a:prstGeom>
          </p:spPr>
        </p:pic>
      </p:grpSp>
      <p:sp>
        <p:nvSpPr>
          <p:cNvPr id="51" name="object 51"/>
          <p:cNvSpPr txBox="1"/>
          <p:nvPr/>
        </p:nvSpPr>
        <p:spPr>
          <a:xfrm>
            <a:off x="2001523" y="2657413"/>
            <a:ext cx="1898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M25</a:t>
            </a:r>
            <a:endParaRPr sz="65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569243" y="2657413"/>
            <a:ext cx="1898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M25</a:t>
            </a:r>
            <a:endParaRPr sz="65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136967" y="2657413"/>
            <a:ext cx="1898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M25</a:t>
            </a:r>
            <a:endParaRPr sz="65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704683" y="2657413"/>
            <a:ext cx="1898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M25</a:t>
            </a:r>
            <a:endParaRPr sz="650">
              <a:latin typeface="Arial"/>
              <a:cs typeface="Arial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1989968" y="2672351"/>
            <a:ext cx="1912620" cy="104775"/>
          </a:xfrm>
          <a:custGeom>
            <a:avLst/>
            <a:gdLst/>
            <a:ahLst/>
            <a:cxnLst/>
            <a:rect l="l" t="t" r="r" b="b"/>
            <a:pathLst>
              <a:path w="1912620" h="104775">
                <a:moveTo>
                  <a:pt x="0" y="104582"/>
                </a:moveTo>
                <a:lnTo>
                  <a:pt x="209156" y="104582"/>
                </a:lnTo>
                <a:lnTo>
                  <a:pt x="209156" y="0"/>
                </a:lnTo>
                <a:lnTo>
                  <a:pt x="0" y="0"/>
                </a:lnTo>
                <a:lnTo>
                  <a:pt x="0" y="104582"/>
                </a:lnTo>
                <a:close/>
              </a:path>
              <a:path w="1912620" h="104775">
                <a:moveTo>
                  <a:pt x="567717" y="104582"/>
                </a:moveTo>
                <a:lnTo>
                  <a:pt x="776877" y="104582"/>
                </a:lnTo>
                <a:lnTo>
                  <a:pt x="776877" y="0"/>
                </a:lnTo>
                <a:lnTo>
                  <a:pt x="567717" y="0"/>
                </a:lnTo>
                <a:lnTo>
                  <a:pt x="567717" y="104582"/>
                </a:lnTo>
                <a:close/>
              </a:path>
              <a:path w="1912620" h="104775">
                <a:moveTo>
                  <a:pt x="1135434" y="104582"/>
                </a:moveTo>
                <a:lnTo>
                  <a:pt x="1344590" y="104582"/>
                </a:lnTo>
                <a:lnTo>
                  <a:pt x="1344590" y="0"/>
                </a:lnTo>
                <a:lnTo>
                  <a:pt x="1135434" y="0"/>
                </a:lnTo>
                <a:lnTo>
                  <a:pt x="1135434" y="104582"/>
                </a:lnTo>
                <a:close/>
              </a:path>
              <a:path w="1912620" h="104775">
                <a:moveTo>
                  <a:pt x="1703162" y="104582"/>
                </a:moveTo>
                <a:lnTo>
                  <a:pt x="1912318" y="104582"/>
                </a:lnTo>
                <a:lnTo>
                  <a:pt x="1912318" y="0"/>
                </a:lnTo>
                <a:lnTo>
                  <a:pt x="1703162" y="0"/>
                </a:lnTo>
                <a:lnTo>
                  <a:pt x="1703162" y="104582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 txBox="1"/>
          <p:nvPr/>
        </p:nvSpPr>
        <p:spPr>
          <a:xfrm>
            <a:off x="1768103" y="2516427"/>
            <a:ext cx="3752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Last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25</a:t>
            </a:r>
            <a:endParaRPr sz="65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2903546" y="2516427"/>
            <a:ext cx="3752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Last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23</a:t>
            </a:r>
            <a:endParaRPr sz="65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2335827" y="2516427"/>
            <a:ext cx="3752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Last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24</a:t>
            </a:r>
            <a:endParaRPr sz="65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471262" y="2516427"/>
            <a:ext cx="3752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Last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24</a:t>
            </a:r>
            <a:endParaRPr sz="650">
              <a:latin typeface="Arial"/>
              <a:cs typeface="Arial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794771" y="2821753"/>
            <a:ext cx="3107690" cy="239395"/>
          </a:xfrm>
          <a:custGeom>
            <a:avLst/>
            <a:gdLst/>
            <a:ahLst/>
            <a:cxnLst/>
            <a:rect l="l" t="t" r="r" b="b"/>
            <a:pathLst>
              <a:path w="3107690" h="239394">
                <a:moveTo>
                  <a:pt x="0" y="239041"/>
                </a:moveTo>
                <a:lnTo>
                  <a:pt x="3107514" y="239041"/>
                </a:lnTo>
              </a:path>
              <a:path w="3107690" h="239394">
                <a:moveTo>
                  <a:pt x="1195197" y="0"/>
                </a:moveTo>
                <a:lnTo>
                  <a:pt x="1195197" y="239041"/>
                </a:lnTo>
              </a:path>
              <a:path w="3107690" h="239394">
                <a:moveTo>
                  <a:pt x="1762914" y="0"/>
                </a:moveTo>
                <a:lnTo>
                  <a:pt x="1762914" y="239041"/>
                </a:lnTo>
              </a:path>
              <a:path w="3107690" h="239394">
                <a:moveTo>
                  <a:pt x="2330631" y="0"/>
                </a:moveTo>
                <a:lnTo>
                  <a:pt x="2330631" y="239041"/>
                </a:lnTo>
              </a:path>
              <a:path w="3107690" h="239394">
                <a:moveTo>
                  <a:pt x="2898359" y="0"/>
                </a:moveTo>
                <a:lnTo>
                  <a:pt x="2898359" y="239041"/>
                </a:lnTo>
              </a:path>
              <a:path w="3107690" h="239394">
                <a:moveTo>
                  <a:pt x="134464" y="0"/>
                </a:moveTo>
                <a:lnTo>
                  <a:pt x="134464" y="239041"/>
                </a:lnTo>
              </a:path>
            </a:pathLst>
          </a:custGeom>
          <a:ln w="15812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 txBox="1"/>
          <p:nvPr/>
        </p:nvSpPr>
        <p:spPr>
          <a:xfrm>
            <a:off x="1529070" y="2814366"/>
            <a:ext cx="3162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ACK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25</a:t>
            </a:r>
            <a:endParaRPr sz="65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2156552" y="2844248"/>
            <a:ext cx="3162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ACK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25</a:t>
            </a:r>
            <a:endParaRPr sz="65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3351754" y="2904006"/>
            <a:ext cx="3162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ACK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25</a:t>
            </a:r>
            <a:endParaRPr sz="65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2694395" y="2874125"/>
            <a:ext cx="410209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Missed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24</a:t>
            </a:r>
            <a:endParaRPr sz="65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782068" y="3051778"/>
            <a:ext cx="3346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Network</a:t>
            </a:r>
            <a:endParaRPr sz="650">
              <a:latin typeface="Arial"/>
              <a:cs typeface="Arial"/>
            </a:endParaRPr>
          </a:p>
        </p:txBody>
      </p:sp>
      <p:pic>
        <p:nvPicPr>
          <p:cNvPr id="66" name="object 66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747077" y="2608323"/>
            <a:ext cx="229605" cy="154670"/>
          </a:xfrm>
          <a:prstGeom prst="rect">
            <a:avLst/>
          </a:prstGeom>
        </p:spPr>
      </p:pic>
      <p:sp>
        <p:nvSpPr>
          <p:cNvPr id="67" name="object 6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50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51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122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 commit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32283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Distributed</a:t>
            </a:r>
            <a:r>
              <a:rPr dirty="0" spc="-10"/>
              <a:t> </a:t>
            </a:r>
            <a:r>
              <a:rPr dirty="0" spc="15"/>
              <a:t>commit</a:t>
            </a:r>
            <a:r>
              <a:rPr dirty="0" spc="-10"/>
              <a:t> </a:t>
            </a:r>
            <a:r>
              <a:rPr dirty="0" spc="15"/>
              <a:t>protocols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894" y="1107285"/>
            <a:ext cx="3761104" cy="1112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141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38100" marR="33020">
              <a:lnSpc>
                <a:spcPts val="1200"/>
              </a:lnSpc>
              <a:spcBef>
                <a:spcPts val="10"/>
              </a:spcBef>
            </a:pP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 being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performed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 member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group, </a:t>
            </a:r>
            <a:r>
              <a:rPr dirty="0" sz="1000" spc="-5">
                <a:latin typeface="Arial"/>
                <a:cs typeface="Arial"/>
              </a:rPr>
              <a:t>or none at all.</a:t>
            </a:r>
            <a:endParaRPr sz="1000">
              <a:latin typeface="Arial"/>
              <a:cs typeface="Arial"/>
            </a:endParaRPr>
          </a:p>
          <a:p>
            <a:pPr marL="314960" marR="292735" indent="-168275">
              <a:lnSpc>
                <a:spcPct val="100000"/>
              </a:lnSpc>
              <a:spcBef>
                <a:spcPts val="55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Reliable multicasting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message is to be delivered to all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recipients.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Distributed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transaction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transaction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must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succeed.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52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122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 commit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76606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5"/>
              <a:t>Two-phase</a:t>
            </a:r>
            <a:r>
              <a:rPr dirty="0" spc="-10"/>
              <a:t> </a:t>
            </a:r>
            <a:r>
              <a:rPr dirty="0" spc="15"/>
              <a:t>commit</a:t>
            </a:r>
            <a:r>
              <a:rPr dirty="0" spc="-5"/>
              <a:t> </a:t>
            </a:r>
            <a:r>
              <a:rPr dirty="0" spc="15"/>
              <a:t>protocol</a:t>
            </a:r>
            <a:r>
              <a:rPr dirty="0" spc="-5"/>
              <a:t> </a:t>
            </a:r>
            <a:r>
              <a:rPr dirty="0" spc="15"/>
              <a:t>(2PC)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17982" y="611007"/>
            <a:ext cx="3968750" cy="23272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19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41910" marR="3048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15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client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who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initiated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computation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acts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coordinator</a:t>
            </a:r>
            <a:r>
              <a:rPr dirty="0" sz="1000" spc="-15">
                <a:latin typeface="Arial"/>
                <a:cs typeface="Arial"/>
              </a:rPr>
              <a:t>;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processes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required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commit are the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participants</a:t>
            </a:r>
            <a:r>
              <a:rPr dirty="0" sz="100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14325" marR="257810" indent="-163830">
              <a:lnSpc>
                <a:spcPct val="100000"/>
              </a:lnSpc>
              <a:spcBef>
                <a:spcPts val="550"/>
              </a:spcBef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Phase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1a:</a:t>
            </a:r>
            <a:r>
              <a:rPr dirty="0" sz="1000" spc="6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</a:t>
            </a:r>
            <a:r>
              <a:rPr dirty="0" sz="1000" spc="30">
                <a:latin typeface="Arial"/>
                <a:cs typeface="Arial"/>
              </a:rPr>
              <a:t> </a:t>
            </a:r>
            <a:r>
              <a:rPr dirty="0" sz="800" spc="30">
                <a:latin typeface="Arial"/>
                <a:cs typeface="Arial"/>
              </a:rPr>
              <a:t>VOTE</a:t>
            </a:r>
            <a:r>
              <a:rPr dirty="0" sz="1000" spc="30">
                <a:latin typeface="Arial"/>
                <a:cs typeface="Arial"/>
              </a:rPr>
              <a:t>-</a:t>
            </a:r>
            <a:r>
              <a:rPr dirty="0" sz="800" spc="30">
                <a:latin typeface="Arial"/>
                <a:cs typeface="Arial"/>
              </a:rPr>
              <a:t>REQUEST</a:t>
            </a:r>
            <a:r>
              <a:rPr dirty="0" sz="800" spc="8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participants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(also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called 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pre-write</a:t>
            </a:r>
            <a:r>
              <a:rPr dirty="0" sz="1000" spc="-5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marL="318135" marR="131445" indent="-167640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Phase 1b:</a:t>
            </a:r>
            <a:r>
              <a:rPr dirty="0" sz="1000" spc="6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>
                <a:latin typeface="Arial"/>
                <a:cs typeface="Arial"/>
              </a:rPr>
              <a:t> participant</a:t>
            </a:r>
            <a:r>
              <a:rPr dirty="0" sz="1000" spc="-5">
                <a:latin typeface="Arial"/>
                <a:cs typeface="Arial"/>
              </a:rPr>
              <a:t> receives</a:t>
            </a:r>
            <a:r>
              <a:rPr dirty="0" sz="1000" spc="20">
                <a:latin typeface="Arial"/>
                <a:cs typeface="Arial"/>
              </a:rPr>
              <a:t> </a:t>
            </a:r>
            <a:r>
              <a:rPr dirty="0" sz="800" spc="30">
                <a:latin typeface="Arial"/>
                <a:cs typeface="Arial"/>
              </a:rPr>
              <a:t>VOTE</a:t>
            </a:r>
            <a:r>
              <a:rPr dirty="0" sz="1000" spc="30">
                <a:latin typeface="Arial"/>
                <a:cs typeface="Arial"/>
              </a:rPr>
              <a:t>-</a:t>
            </a:r>
            <a:r>
              <a:rPr dirty="0" sz="800" spc="30">
                <a:latin typeface="Arial"/>
                <a:cs typeface="Arial"/>
              </a:rPr>
              <a:t>REQUEST</a:t>
            </a:r>
            <a:r>
              <a:rPr dirty="0" sz="800" spc="8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>
                <a:latin typeface="Arial"/>
                <a:cs typeface="Arial"/>
              </a:rPr>
              <a:t>returns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either</a:t>
            </a:r>
            <a:r>
              <a:rPr dirty="0" sz="1000" spc="25">
                <a:latin typeface="Arial"/>
                <a:cs typeface="Arial"/>
              </a:rPr>
              <a:t> </a:t>
            </a:r>
            <a:r>
              <a:rPr dirty="0" sz="800" spc="30">
                <a:latin typeface="Arial"/>
                <a:cs typeface="Arial"/>
              </a:rPr>
              <a:t>VOTE</a:t>
            </a:r>
            <a:r>
              <a:rPr dirty="0" sz="1000" spc="30">
                <a:latin typeface="Arial"/>
                <a:cs typeface="Arial"/>
              </a:rPr>
              <a:t>-</a:t>
            </a:r>
            <a:r>
              <a:rPr dirty="0" sz="800" spc="30">
                <a:latin typeface="Arial"/>
                <a:cs typeface="Arial"/>
              </a:rPr>
              <a:t>COMMIT</a:t>
            </a:r>
            <a:r>
              <a:rPr dirty="0" sz="800" spc="8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 spc="25">
                <a:latin typeface="Arial"/>
                <a:cs typeface="Arial"/>
              </a:rPr>
              <a:t> </a:t>
            </a:r>
            <a:r>
              <a:rPr dirty="0" sz="800" spc="30">
                <a:latin typeface="Arial"/>
                <a:cs typeface="Arial"/>
              </a:rPr>
              <a:t>VOTE</a:t>
            </a:r>
            <a:r>
              <a:rPr dirty="0" sz="1000" spc="30">
                <a:latin typeface="Arial"/>
                <a:cs typeface="Arial"/>
              </a:rPr>
              <a:t>-</a:t>
            </a:r>
            <a:r>
              <a:rPr dirty="0" sz="800" spc="30">
                <a:latin typeface="Arial"/>
                <a:cs typeface="Arial"/>
              </a:rPr>
              <a:t>ABORT</a:t>
            </a:r>
            <a:r>
              <a:rPr dirty="0" sz="800" spc="8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coordinator.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800" spc="25">
                <a:latin typeface="Arial"/>
                <a:cs typeface="Arial"/>
              </a:rPr>
              <a:t>VOTE</a:t>
            </a:r>
            <a:r>
              <a:rPr dirty="0" sz="1000" spc="25">
                <a:latin typeface="Arial"/>
                <a:cs typeface="Arial"/>
              </a:rPr>
              <a:t>-</a:t>
            </a:r>
            <a:r>
              <a:rPr dirty="0" sz="800" spc="25">
                <a:latin typeface="Arial"/>
                <a:cs typeface="Arial"/>
              </a:rPr>
              <a:t>ABORT</a:t>
            </a:r>
            <a:r>
              <a:rPr dirty="0" sz="1000" spc="2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it </a:t>
            </a:r>
            <a:r>
              <a:rPr dirty="0" sz="1000">
                <a:latin typeface="Arial"/>
                <a:cs typeface="Arial"/>
              </a:rPr>
              <a:t>aborts</a:t>
            </a:r>
            <a:r>
              <a:rPr dirty="0" sz="1000" spc="-5">
                <a:latin typeface="Arial"/>
                <a:cs typeface="Arial"/>
              </a:rPr>
              <a:t> its local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computation</a:t>
            </a:r>
            <a:endParaRPr sz="1000">
              <a:latin typeface="Arial"/>
              <a:cs typeface="Arial"/>
            </a:endParaRPr>
          </a:p>
          <a:p>
            <a:pPr marL="318770" marR="41275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Phase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2a:</a:t>
            </a:r>
            <a:r>
              <a:rPr dirty="0" sz="1000" spc="7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Coordinator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collects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votes;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 spc="25">
                <a:latin typeface="Arial"/>
                <a:cs typeface="Arial"/>
              </a:rPr>
              <a:t> </a:t>
            </a:r>
            <a:r>
              <a:rPr dirty="0" sz="800" spc="30">
                <a:latin typeface="Arial"/>
                <a:cs typeface="Arial"/>
              </a:rPr>
              <a:t>VOTE</a:t>
            </a:r>
            <a:r>
              <a:rPr dirty="0" sz="1000" spc="30">
                <a:latin typeface="Arial"/>
                <a:cs typeface="Arial"/>
              </a:rPr>
              <a:t>-</a:t>
            </a:r>
            <a:r>
              <a:rPr dirty="0" sz="800" spc="30">
                <a:latin typeface="Arial"/>
                <a:cs typeface="Arial"/>
              </a:rPr>
              <a:t>COMMIT</a:t>
            </a:r>
            <a:r>
              <a:rPr dirty="0" sz="1000" spc="30">
                <a:latin typeface="Arial"/>
                <a:cs typeface="Arial"/>
              </a:rPr>
              <a:t>,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</a:t>
            </a:r>
            <a:r>
              <a:rPr dirty="0" sz="1000" spc="35">
                <a:latin typeface="Arial"/>
                <a:cs typeface="Arial"/>
              </a:rPr>
              <a:t> </a:t>
            </a:r>
            <a:r>
              <a:rPr dirty="0" sz="800" spc="35">
                <a:latin typeface="Arial"/>
                <a:cs typeface="Arial"/>
              </a:rPr>
              <a:t>GLOBAL</a:t>
            </a:r>
            <a:r>
              <a:rPr dirty="0" sz="1000" spc="35">
                <a:latin typeface="Arial"/>
                <a:cs typeface="Arial"/>
              </a:rPr>
              <a:t>-</a:t>
            </a:r>
            <a:r>
              <a:rPr dirty="0" sz="800" spc="35">
                <a:latin typeface="Arial"/>
                <a:cs typeface="Arial"/>
              </a:rPr>
              <a:t>COMMIT</a:t>
            </a:r>
            <a:r>
              <a:rPr dirty="0" sz="800" spc="8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participants,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otherwise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800" spc="35">
                <a:latin typeface="Arial"/>
                <a:cs typeface="Arial"/>
              </a:rPr>
              <a:t>GLOBAL</a:t>
            </a:r>
            <a:r>
              <a:rPr dirty="0" sz="1000" spc="35">
                <a:latin typeface="Arial"/>
                <a:cs typeface="Arial"/>
              </a:rPr>
              <a:t>-</a:t>
            </a:r>
            <a:r>
              <a:rPr dirty="0" sz="800" spc="35">
                <a:latin typeface="Arial"/>
                <a:cs typeface="Arial"/>
              </a:rPr>
              <a:t>ABORT</a:t>
            </a:r>
            <a:endParaRPr sz="800">
              <a:latin typeface="Arial"/>
              <a:cs typeface="Arial"/>
            </a:endParaRPr>
          </a:p>
          <a:p>
            <a:pPr marL="318770" indent="-168275">
              <a:lnSpc>
                <a:spcPts val="12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Phase 2b:</a:t>
            </a:r>
            <a:r>
              <a:rPr dirty="0" sz="1000" spc="6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participant</a:t>
            </a:r>
            <a:r>
              <a:rPr dirty="0" sz="1000" spc="-5">
                <a:latin typeface="Arial"/>
                <a:cs typeface="Arial"/>
              </a:rPr>
              <a:t> waits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25">
                <a:latin typeface="Arial"/>
                <a:cs typeface="Arial"/>
              </a:rPr>
              <a:t> </a:t>
            </a:r>
            <a:r>
              <a:rPr dirty="0" sz="800" spc="35">
                <a:latin typeface="Arial"/>
                <a:cs typeface="Arial"/>
              </a:rPr>
              <a:t>GLOBAL</a:t>
            </a:r>
            <a:r>
              <a:rPr dirty="0" sz="1000" spc="35">
                <a:latin typeface="Arial"/>
                <a:cs typeface="Arial"/>
              </a:rPr>
              <a:t>-</a:t>
            </a:r>
            <a:r>
              <a:rPr dirty="0" sz="800" spc="35">
                <a:latin typeface="Arial"/>
                <a:cs typeface="Arial"/>
              </a:rPr>
              <a:t>COMMIT</a:t>
            </a:r>
            <a:r>
              <a:rPr dirty="0" sz="800" spc="8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</a:t>
            </a:r>
            <a:endParaRPr sz="1000">
              <a:latin typeface="Arial"/>
              <a:cs typeface="Arial"/>
            </a:endParaRPr>
          </a:p>
          <a:p>
            <a:pPr marL="321945">
              <a:lnSpc>
                <a:spcPts val="1200"/>
              </a:lnSpc>
            </a:pPr>
            <a:r>
              <a:rPr dirty="0" sz="800" spc="35">
                <a:latin typeface="Arial"/>
                <a:cs typeface="Arial"/>
              </a:rPr>
              <a:t>GLOBAL</a:t>
            </a:r>
            <a:r>
              <a:rPr dirty="0" sz="1000" spc="35">
                <a:latin typeface="Arial"/>
                <a:cs typeface="Arial"/>
              </a:rPr>
              <a:t>-</a:t>
            </a:r>
            <a:r>
              <a:rPr dirty="0" sz="800" spc="35">
                <a:latin typeface="Arial"/>
                <a:cs typeface="Arial"/>
              </a:rPr>
              <a:t>ABORT</a:t>
            </a:r>
            <a:r>
              <a:rPr dirty="0" sz="800" spc="7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handles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accordingly.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122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 commit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26314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20"/>
              <a:t>2PC</a:t>
            </a:r>
            <a:r>
              <a:rPr dirty="0" spc="-5"/>
              <a:t> </a:t>
            </a:r>
            <a:r>
              <a:rPr dirty="0" spc="10"/>
              <a:t>-</a:t>
            </a:r>
            <a:r>
              <a:rPr dirty="0" spc="-5"/>
              <a:t> </a:t>
            </a:r>
            <a:r>
              <a:rPr dirty="0" spc="10"/>
              <a:t>Finite</a:t>
            </a:r>
            <a:r>
              <a:rPr dirty="0" spc="-5"/>
              <a:t> </a:t>
            </a:r>
            <a:r>
              <a:rPr dirty="0" spc="15"/>
              <a:t>state</a:t>
            </a:r>
            <a:r>
              <a:rPr dirty="0" spc="-5"/>
              <a:t> </a:t>
            </a:r>
            <a:r>
              <a:rPr dirty="0" spc="15"/>
              <a:t>machines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682159" y="1199042"/>
            <a:ext cx="1114425" cy="826135"/>
            <a:chOff x="682159" y="1199042"/>
            <a:chExt cx="1114425" cy="826135"/>
          </a:xfrm>
        </p:grpSpPr>
        <p:sp>
          <p:nvSpPr>
            <p:cNvPr id="5" name="object 5"/>
            <p:cNvSpPr/>
            <p:nvPr/>
          </p:nvSpPr>
          <p:spPr>
            <a:xfrm>
              <a:off x="1012714" y="1201678"/>
              <a:ext cx="781050" cy="815975"/>
            </a:xfrm>
            <a:custGeom>
              <a:avLst/>
              <a:gdLst/>
              <a:ahLst/>
              <a:cxnLst/>
              <a:rect l="l" t="t" r="r" b="b"/>
              <a:pathLst>
                <a:path w="781050" h="815975">
                  <a:moveTo>
                    <a:pt x="399059" y="670906"/>
                  </a:moveTo>
                  <a:lnTo>
                    <a:pt x="727893" y="670906"/>
                  </a:lnTo>
                </a:path>
                <a:path w="781050" h="815975">
                  <a:moveTo>
                    <a:pt x="727893" y="670906"/>
                  </a:moveTo>
                  <a:lnTo>
                    <a:pt x="748484" y="675090"/>
                  </a:lnTo>
                  <a:lnTo>
                    <a:pt x="765347" y="686482"/>
                  </a:lnTo>
                  <a:lnTo>
                    <a:pt x="776741" y="703342"/>
                  </a:lnTo>
                  <a:lnTo>
                    <a:pt x="780925" y="723931"/>
                  </a:lnTo>
                </a:path>
                <a:path w="781050" h="815975">
                  <a:moveTo>
                    <a:pt x="780925" y="723931"/>
                  </a:moveTo>
                  <a:lnTo>
                    <a:pt x="780925" y="762834"/>
                  </a:lnTo>
                </a:path>
                <a:path w="781050" h="815975">
                  <a:moveTo>
                    <a:pt x="780925" y="762834"/>
                  </a:moveTo>
                  <a:lnTo>
                    <a:pt x="776741" y="783427"/>
                  </a:lnTo>
                  <a:lnTo>
                    <a:pt x="765347" y="800292"/>
                  </a:lnTo>
                  <a:lnTo>
                    <a:pt x="748484" y="811687"/>
                  </a:lnTo>
                  <a:lnTo>
                    <a:pt x="727893" y="815873"/>
                  </a:lnTo>
                </a:path>
                <a:path w="781050" h="815975">
                  <a:moveTo>
                    <a:pt x="727893" y="815873"/>
                  </a:moveTo>
                  <a:lnTo>
                    <a:pt x="399059" y="815873"/>
                  </a:lnTo>
                </a:path>
                <a:path w="781050" h="815975">
                  <a:moveTo>
                    <a:pt x="399059" y="815873"/>
                  </a:moveTo>
                  <a:lnTo>
                    <a:pt x="378466" y="811687"/>
                  </a:lnTo>
                  <a:lnTo>
                    <a:pt x="361601" y="800292"/>
                  </a:lnTo>
                  <a:lnTo>
                    <a:pt x="350206" y="783427"/>
                  </a:lnTo>
                  <a:lnTo>
                    <a:pt x="346020" y="762834"/>
                  </a:lnTo>
                </a:path>
                <a:path w="781050" h="815975">
                  <a:moveTo>
                    <a:pt x="346020" y="762834"/>
                  </a:moveTo>
                  <a:lnTo>
                    <a:pt x="346020" y="723931"/>
                  </a:lnTo>
                </a:path>
                <a:path w="781050" h="815975">
                  <a:moveTo>
                    <a:pt x="346020" y="723931"/>
                  </a:moveTo>
                  <a:lnTo>
                    <a:pt x="350206" y="703342"/>
                  </a:lnTo>
                  <a:lnTo>
                    <a:pt x="361601" y="686482"/>
                  </a:lnTo>
                  <a:lnTo>
                    <a:pt x="378466" y="675090"/>
                  </a:lnTo>
                  <a:lnTo>
                    <a:pt x="399059" y="670906"/>
                  </a:lnTo>
                </a:path>
                <a:path w="781050" h="815975">
                  <a:moveTo>
                    <a:pt x="53038" y="0"/>
                  </a:moveTo>
                  <a:lnTo>
                    <a:pt x="381867" y="0"/>
                  </a:lnTo>
                </a:path>
                <a:path w="781050" h="815975">
                  <a:moveTo>
                    <a:pt x="381867" y="0"/>
                  </a:moveTo>
                  <a:lnTo>
                    <a:pt x="402460" y="4185"/>
                  </a:lnTo>
                  <a:lnTo>
                    <a:pt x="419323" y="15582"/>
                  </a:lnTo>
                  <a:lnTo>
                    <a:pt x="430717" y="32448"/>
                  </a:lnTo>
                  <a:lnTo>
                    <a:pt x="434902" y="53042"/>
                  </a:lnTo>
                </a:path>
                <a:path w="781050" h="815975">
                  <a:moveTo>
                    <a:pt x="434902" y="53042"/>
                  </a:moveTo>
                  <a:lnTo>
                    <a:pt x="434902" y="91937"/>
                  </a:lnTo>
                </a:path>
                <a:path w="781050" h="815975">
                  <a:moveTo>
                    <a:pt x="434902" y="91937"/>
                  </a:moveTo>
                  <a:lnTo>
                    <a:pt x="430717" y="112529"/>
                  </a:lnTo>
                  <a:lnTo>
                    <a:pt x="419323" y="129392"/>
                  </a:lnTo>
                  <a:lnTo>
                    <a:pt x="402460" y="140786"/>
                  </a:lnTo>
                  <a:lnTo>
                    <a:pt x="381867" y="144971"/>
                  </a:lnTo>
                </a:path>
                <a:path w="781050" h="815975">
                  <a:moveTo>
                    <a:pt x="381867" y="144971"/>
                  </a:moveTo>
                  <a:lnTo>
                    <a:pt x="53038" y="144971"/>
                  </a:lnTo>
                </a:path>
                <a:path w="781050" h="815975">
                  <a:moveTo>
                    <a:pt x="53038" y="144971"/>
                  </a:moveTo>
                  <a:lnTo>
                    <a:pt x="32445" y="140786"/>
                  </a:lnTo>
                  <a:lnTo>
                    <a:pt x="15580" y="129392"/>
                  </a:lnTo>
                  <a:lnTo>
                    <a:pt x="4185" y="112529"/>
                  </a:lnTo>
                  <a:lnTo>
                    <a:pt x="0" y="91937"/>
                  </a:lnTo>
                </a:path>
                <a:path w="781050" h="815975">
                  <a:moveTo>
                    <a:pt x="0" y="91937"/>
                  </a:moveTo>
                  <a:lnTo>
                    <a:pt x="0" y="53042"/>
                  </a:lnTo>
                </a:path>
                <a:path w="781050" h="815975">
                  <a:moveTo>
                    <a:pt x="0" y="53042"/>
                  </a:moveTo>
                  <a:lnTo>
                    <a:pt x="4185" y="32448"/>
                  </a:lnTo>
                  <a:lnTo>
                    <a:pt x="15580" y="15582"/>
                  </a:lnTo>
                  <a:lnTo>
                    <a:pt x="32445" y="4185"/>
                  </a:lnTo>
                  <a:lnTo>
                    <a:pt x="53038" y="0"/>
                  </a:lnTo>
                </a:path>
                <a:path w="781050" h="815975">
                  <a:moveTo>
                    <a:pt x="63641" y="318223"/>
                  </a:moveTo>
                  <a:lnTo>
                    <a:pt x="392475" y="318223"/>
                  </a:lnTo>
                </a:path>
                <a:path w="781050" h="815975">
                  <a:moveTo>
                    <a:pt x="392475" y="318223"/>
                  </a:moveTo>
                  <a:lnTo>
                    <a:pt x="413067" y="322408"/>
                  </a:lnTo>
                  <a:lnTo>
                    <a:pt x="429930" y="333803"/>
                  </a:lnTo>
                  <a:lnTo>
                    <a:pt x="441324" y="350668"/>
                  </a:lnTo>
                  <a:lnTo>
                    <a:pt x="445509" y="371261"/>
                  </a:lnTo>
                </a:path>
                <a:path w="781050" h="815975">
                  <a:moveTo>
                    <a:pt x="445509" y="371261"/>
                  </a:moveTo>
                  <a:lnTo>
                    <a:pt x="445509" y="410155"/>
                  </a:lnTo>
                </a:path>
                <a:path w="781050" h="815975">
                  <a:moveTo>
                    <a:pt x="445509" y="410155"/>
                  </a:moveTo>
                  <a:lnTo>
                    <a:pt x="441324" y="430747"/>
                  </a:lnTo>
                  <a:lnTo>
                    <a:pt x="429930" y="447611"/>
                  </a:lnTo>
                  <a:lnTo>
                    <a:pt x="413067" y="459005"/>
                  </a:lnTo>
                  <a:lnTo>
                    <a:pt x="392475" y="463190"/>
                  </a:lnTo>
                </a:path>
                <a:path w="781050" h="815975">
                  <a:moveTo>
                    <a:pt x="392475" y="463190"/>
                  </a:moveTo>
                  <a:lnTo>
                    <a:pt x="63641" y="463190"/>
                  </a:lnTo>
                </a:path>
                <a:path w="781050" h="815975">
                  <a:moveTo>
                    <a:pt x="63641" y="463190"/>
                  </a:moveTo>
                  <a:lnTo>
                    <a:pt x="43050" y="459005"/>
                  </a:lnTo>
                  <a:lnTo>
                    <a:pt x="26187" y="447611"/>
                  </a:lnTo>
                  <a:lnTo>
                    <a:pt x="14791" y="430747"/>
                  </a:lnTo>
                  <a:lnTo>
                    <a:pt x="10606" y="410155"/>
                  </a:lnTo>
                </a:path>
                <a:path w="781050" h="815975">
                  <a:moveTo>
                    <a:pt x="10606" y="410155"/>
                  </a:moveTo>
                  <a:lnTo>
                    <a:pt x="10606" y="371261"/>
                  </a:lnTo>
                </a:path>
                <a:path w="781050" h="815975">
                  <a:moveTo>
                    <a:pt x="10606" y="371261"/>
                  </a:moveTo>
                  <a:lnTo>
                    <a:pt x="14791" y="350668"/>
                  </a:lnTo>
                  <a:lnTo>
                    <a:pt x="26187" y="333803"/>
                  </a:lnTo>
                  <a:lnTo>
                    <a:pt x="43050" y="322408"/>
                  </a:lnTo>
                  <a:lnTo>
                    <a:pt x="63641" y="318223"/>
                  </a:lnTo>
                </a:path>
                <a:path w="781050" h="815975">
                  <a:moveTo>
                    <a:pt x="212146" y="144971"/>
                  </a:moveTo>
                  <a:lnTo>
                    <a:pt x="213163" y="28084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193723" y="1445286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4" h="74930">
                  <a:moveTo>
                    <a:pt x="63747" y="0"/>
                  </a:moveTo>
                  <a:lnTo>
                    <a:pt x="47856" y="6096"/>
                  </a:lnTo>
                  <a:lnTo>
                    <a:pt x="31933" y="8208"/>
                  </a:lnTo>
                  <a:lnTo>
                    <a:pt x="15981" y="6335"/>
                  </a:lnTo>
                  <a:lnTo>
                    <a:pt x="0" y="477"/>
                  </a:lnTo>
                  <a:lnTo>
                    <a:pt x="32429" y="74615"/>
                  </a:lnTo>
                  <a:lnTo>
                    <a:pt x="6374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38909" y="1662233"/>
              <a:ext cx="211592" cy="210351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684794" y="1877014"/>
              <a:ext cx="434975" cy="145415"/>
            </a:xfrm>
            <a:custGeom>
              <a:avLst/>
              <a:gdLst/>
              <a:ahLst/>
              <a:cxnLst/>
              <a:rect l="l" t="t" r="r" b="b"/>
              <a:pathLst>
                <a:path w="434975" h="145414">
                  <a:moveTo>
                    <a:pt x="53034" y="0"/>
                  </a:moveTo>
                  <a:lnTo>
                    <a:pt x="381864" y="0"/>
                  </a:lnTo>
                </a:path>
                <a:path w="434975" h="145414">
                  <a:moveTo>
                    <a:pt x="381864" y="0"/>
                  </a:moveTo>
                  <a:lnTo>
                    <a:pt x="402458" y="4185"/>
                  </a:lnTo>
                  <a:lnTo>
                    <a:pt x="419321" y="15580"/>
                  </a:lnTo>
                  <a:lnTo>
                    <a:pt x="430714" y="32443"/>
                  </a:lnTo>
                  <a:lnTo>
                    <a:pt x="434898" y="53034"/>
                  </a:lnTo>
                </a:path>
                <a:path w="434975" h="145414">
                  <a:moveTo>
                    <a:pt x="434898" y="53034"/>
                  </a:moveTo>
                  <a:lnTo>
                    <a:pt x="434898" y="91928"/>
                  </a:lnTo>
                </a:path>
                <a:path w="434975" h="145414">
                  <a:moveTo>
                    <a:pt x="434898" y="91928"/>
                  </a:moveTo>
                  <a:lnTo>
                    <a:pt x="430714" y="112525"/>
                  </a:lnTo>
                  <a:lnTo>
                    <a:pt x="419321" y="129389"/>
                  </a:lnTo>
                  <a:lnTo>
                    <a:pt x="402458" y="140783"/>
                  </a:lnTo>
                  <a:lnTo>
                    <a:pt x="381864" y="144967"/>
                  </a:lnTo>
                </a:path>
                <a:path w="434975" h="145414">
                  <a:moveTo>
                    <a:pt x="381864" y="144967"/>
                  </a:moveTo>
                  <a:lnTo>
                    <a:pt x="53034" y="144967"/>
                  </a:lnTo>
                </a:path>
                <a:path w="434975" h="145414">
                  <a:moveTo>
                    <a:pt x="53034" y="144967"/>
                  </a:moveTo>
                  <a:lnTo>
                    <a:pt x="32440" y="140783"/>
                  </a:lnTo>
                  <a:lnTo>
                    <a:pt x="15577" y="129389"/>
                  </a:lnTo>
                  <a:lnTo>
                    <a:pt x="4184" y="112525"/>
                  </a:lnTo>
                  <a:lnTo>
                    <a:pt x="0" y="91928"/>
                  </a:lnTo>
                </a:path>
                <a:path w="434975" h="145414">
                  <a:moveTo>
                    <a:pt x="0" y="91928"/>
                  </a:moveTo>
                  <a:lnTo>
                    <a:pt x="0" y="53034"/>
                  </a:lnTo>
                </a:path>
                <a:path w="434975" h="145414">
                  <a:moveTo>
                    <a:pt x="0" y="53034"/>
                  </a:moveTo>
                  <a:lnTo>
                    <a:pt x="4184" y="32443"/>
                  </a:lnTo>
                  <a:lnTo>
                    <a:pt x="15577" y="15580"/>
                  </a:lnTo>
                  <a:lnTo>
                    <a:pt x="32440" y="4185"/>
                  </a:lnTo>
                  <a:lnTo>
                    <a:pt x="53034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40623" y="1663974"/>
              <a:ext cx="211590" cy="213040"/>
            </a:xfrm>
            <a:prstGeom prst="rect">
              <a:avLst/>
            </a:prstGeom>
          </p:spPr>
        </p:pic>
      </p:grpSp>
      <p:sp>
        <p:nvSpPr>
          <p:cNvPr id="10" name="object 10"/>
          <p:cNvSpPr/>
          <p:nvPr/>
        </p:nvSpPr>
        <p:spPr>
          <a:xfrm>
            <a:off x="586936" y="1403065"/>
            <a:ext cx="488315" cy="0"/>
          </a:xfrm>
          <a:custGeom>
            <a:avLst/>
            <a:gdLst/>
            <a:ahLst/>
            <a:cxnLst/>
            <a:rect l="l" t="t" r="r" b="b"/>
            <a:pathLst>
              <a:path w="488315" h="0">
                <a:moveTo>
                  <a:pt x="0" y="0"/>
                </a:moveTo>
                <a:lnTo>
                  <a:pt x="487937" y="0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1136875" y="1211025"/>
            <a:ext cx="1847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INIT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21936" y="1524769"/>
            <a:ext cx="233679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AIT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84098" y="1291096"/>
            <a:ext cx="3162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Commit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84098" y="1385302"/>
            <a:ext cx="5035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Vote-request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49445" y="1626760"/>
            <a:ext cx="489584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Vote-abort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Global-abort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45330" y="1626756"/>
            <a:ext cx="57848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Vote-commit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Global-commit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40228" y="1883327"/>
            <a:ext cx="1027430" cy="3683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67246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ABO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COMMIT</a:t>
            </a:r>
            <a:endParaRPr baseline="4273" sz="975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600">
              <a:latin typeface="Arial"/>
              <a:cs typeface="Arial"/>
            </a:endParaRPr>
          </a:p>
          <a:p>
            <a:pPr marL="219075">
              <a:lnSpc>
                <a:spcPct val="100000"/>
              </a:lnSpc>
              <a:spcBef>
                <a:spcPts val="5"/>
              </a:spcBef>
            </a:pPr>
            <a:r>
              <a:rPr dirty="0" sz="1000" spc="-5">
                <a:latin typeface="Arial"/>
                <a:cs typeface="Arial"/>
              </a:rPr>
              <a:t>Coordinator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2476079" y="1201043"/>
            <a:ext cx="1317625" cy="824230"/>
            <a:chOff x="2476079" y="1201043"/>
            <a:chExt cx="1317625" cy="824230"/>
          </a:xfrm>
        </p:grpSpPr>
        <p:sp>
          <p:nvSpPr>
            <p:cNvPr id="19" name="object 19"/>
            <p:cNvSpPr/>
            <p:nvPr/>
          </p:nvSpPr>
          <p:spPr>
            <a:xfrm>
              <a:off x="3006760" y="1203901"/>
              <a:ext cx="783590" cy="818515"/>
            </a:xfrm>
            <a:custGeom>
              <a:avLst/>
              <a:gdLst/>
              <a:ahLst/>
              <a:cxnLst/>
              <a:rect l="l" t="t" r="r" b="b"/>
              <a:pathLst>
                <a:path w="783589" h="818514">
                  <a:moveTo>
                    <a:pt x="401599" y="673491"/>
                  </a:moveTo>
                  <a:lnTo>
                    <a:pt x="730425" y="673491"/>
                  </a:lnTo>
                </a:path>
                <a:path w="783589" h="818514">
                  <a:moveTo>
                    <a:pt x="730425" y="673491"/>
                  </a:moveTo>
                  <a:lnTo>
                    <a:pt x="751021" y="677676"/>
                  </a:lnTo>
                  <a:lnTo>
                    <a:pt x="767883" y="689069"/>
                  </a:lnTo>
                  <a:lnTo>
                    <a:pt x="779274" y="705932"/>
                  </a:lnTo>
                  <a:lnTo>
                    <a:pt x="783457" y="726526"/>
                  </a:lnTo>
                </a:path>
                <a:path w="783589" h="818514">
                  <a:moveTo>
                    <a:pt x="783457" y="726526"/>
                  </a:moveTo>
                  <a:lnTo>
                    <a:pt x="783457" y="765420"/>
                  </a:lnTo>
                </a:path>
                <a:path w="783589" h="818514">
                  <a:moveTo>
                    <a:pt x="783457" y="765420"/>
                  </a:moveTo>
                  <a:lnTo>
                    <a:pt x="779274" y="786012"/>
                  </a:lnTo>
                  <a:lnTo>
                    <a:pt x="767883" y="802874"/>
                  </a:lnTo>
                  <a:lnTo>
                    <a:pt x="751021" y="814267"/>
                  </a:lnTo>
                  <a:lnTo>
                    <a:pt x="730425" y="818451"/>
                  </a:lnTo>
                </a:path>
                <a:path w="783589" h="818514">
                  <a:moveTo>
                    <a:pt x="730425" y="818451"/>
                  </a:moveTo>
                  <a:lnTo>
                    <a:pt x="401599" y="818451"/>
                  </a:lnTo>
                </a:path>
                <a:path w="783589" h="818514">
                  <a:moveTo>
                    <a:pt x="401599" y="818451"/>
                  </a:moveTo>
                  <a:lnTo>
                    <a:pt x="381002" y="814267"/>
                  </a:lnTo>
                  <a:lnTo>
                    <a:pt x="364136" y="802874"/>
                  </a:lnTo>
                  <a:lnTo>
                    <a:pt x="352741" y="786012"/>
                  </a:lnTo>
                  <a:lnTo>
                    <a:pt x="348557" y="765420"/>
                  </a:lnTo>
                </a:path>
                <a:path w="783589" h="818514">
                  <a:moveTo>
                    <a:pt x="348557" y="765420"/>
                  </a:moveTo>
                  <a:lnTo>
                    <a:pt x="348557" y="726526"/>
                  </a:lnTo>
                </a:path>
                <a:path w="783589" h="818514">
                  <a:moveTo>
                    <a:pt x="348557" y="726526"/>
                  </a:moveTo>
                  <a:lnTo>
                    <a:pt x="352741" y="705932"/>
                  </a:lnTo>
                  <a:lnTo>
                    <a:pt x="364136" y="689069"/>
                  </a:lnTo>
                  <a:lnTo>
                    <a:pt x="381002" y="677676"/>
                  </a:lnTo>
                  <a:lnTo>
                    <a:pt x="401599" y="673491"/>
                  </a:lnTo>
                </a:path>
                <a:path w="783589" h="818514">
                  <a:moveTo>
                    <a:pt x="53033" y="0"/>
                  </a:moveTo>
                  <a:lnTo>
                    <a:pt x="381866" y="0"/>
                  </a:lnTo>
                </a:path>
                <a:path w="783589" h="818514">
                  <a:moveTo>
                    <a:pt x="381866" y="0"/>
                  </a:moveTo>
                  <a:lnTo>
                    <a:pt x="402457" y="4185"/>
                  </a:lnTo>
                  <a:lnTo>
                    <a:pt x="419320" y="15581"/>
                  </a:lnTo>
                  <a:lnTo>
                    <a:pt x="430713" y="32447"/>
                  </a:lnTo>
                  <a:lnTo>
                    <a:pt x="434898" y="53043"/>
                  </a:lnTo>
                </a:path>
                <a:path w="783589" h="818514">
                  <a:moveTo>
                    <a:pt x="434898" y="53043"/>
                  </a:moveTo>
                  <a:lnTo>
                    <a:pt x="434898" y="91929"/>
                  </a:lnTo>
                </a:path>
                <a:path w="783589" h="818514">
                  <a:moveTo>
                    <a:pt x="434898" y="91929"/>
                  </a:moveTo>
                  <a:lnTo>
                    <a:pt x="430713" y="112525"/>
                  </a:lnTo>
                  <a:lnTo>
                    <a:pt x="419320" y="129390"/>
                  </a:lnTo>
                  <a:lnTo>
                    <a:pt x="402457" y="140783"/>
                  </a:lnTo>
                  <a:lnTo>
                    <a:pt x="381866" y="144968"/>
                  </a:lnTo>
                </a:path>
                <a:path w="783589" h="818514">
                  <a:moveTo>
                    <a:pt x="381866" y="144968"/>
                  </a:moveTo>
                  <a:lnTo>
                    <a:pt x="53033" y="144968"/>
                  </a:lnTo>
                </a:path>
                <a:path w="783589" h="818514">
                  <a:moveTo>
                    <a:pt x="53033" y="144968"/>
                  </a:moveTo>
                  <a:lnTo>
                    <a:pt x="32442" y="140783"/>
                  </a:lnTo>
                  <a:lnTo>
                    <a:pt x="15578" y="129390"/>
                  </a:lnTo>
                  <a:lnTo>
                    <a:pt x="4184" y="112525"/>
                  </a:lnTo>
                  <a:lnTo>
                    <a:pt x="0" y="91929"/>
                  </a:lnTo>
                </a:path>
                <a:path w="783589" h="818514">
                  <a:moveTo>
                    <a:pt x="0" y="91929"/>
                  </a:moveTo>
                  <a:lnTo>
                    <a:pt x="0" y="53043"/>
                  </a:lnTo>
                </a:path>
                <a:path w="783589" h="818514">
                  <a:moveTo>
                    <a:pt x="0" y="53043"/>
                  </a:moveTo>
                  <a:lnTo>
                    <a:pt x="4184" y="32447"/>
                  </a:lnTo>
                  <a:lnTo>
                    <a:pt x="15578" y="15581"/>
                  </a:lnTo>
                  <a:lnTo>
                    <a:pt x="32442" y="4185"/>
                  </a:lnTo>
                  <a:lnTo>
                    <a:pt x="53033" y="0"/>
                  </a:lnTo>
                </a:path>
                <a:path w="783589" h="818514">
                  <a:moveTo>
                    <a:pt x="63641" y="318223"/>
                  </a:moveTo>
                  <a:lnTo>
                    <a:pt x="392481" y="318223"/>
                  </a:lnTo>
                </a:path>
                <a:path w="783589" h="818514">
                  <a:moveTo>
                    <a:pt x="392481" y="318223"/>
                  </a:moveTo>
                  <a:lnTo>
                    <a:pt x="413070" y="322408"/>
                  </a:lnTo>
                  <a:lnTo>
                    <a:pt x="429929" y="333802"/>
                  </a:lnTo>
                  <a:lnTo>
                    <a:pt x="441319" y="350667"/>
                  </a:lnTo>
                  <a:lnTo>
                    <a:pt x="445502" y="371261"/>
                  </a:lnTo>
                </a:path>
                <a:path w="783589" h="818514">
                  <a:moveTo>
                    <a:pt x="445502" y="371261"/>
                  </a:moveTo>
                  <a:lnTo>
                    <a:pt x="445502" y="410156"/>
                  </a:lnTo>
                </a:path>
                <a:path w="783589" h="818514">
                  <a:moveTo>
                    <a:pt x="445502" y="410156"/>
                  </a:moveTo>
                  <a:lnTo>
                    <a:pt x="441319" y="430748"/>
                  </a:lnTo>
                  <a:lnTo>
                    <a:pt x="429929" y="447611"/>
                  </a:lnTo>
                  <a:lnTo>
                    <a:pt x="413070" y="459005"/>
                  </a:lnTo>
                  <a:lnTo>
                    <a:pt x="392481" y="463190"/>
                  </a:lnTo>
                </a:path>
                <a:path w="783589" h="818514">
                  <a:moveTo>
                    <a:pt x="392481" y="463190"/>
                  </a:moveTo>
                  <a:lnTo>
                    <a:pt x="63641" y="463190"/>
                  </a:lnTo>
                </a:path>
                <a:path w="783589" h="818514">
                  <a:moveTo>
                    <a:pt x="63641" y="463190"/>
                  </a:moveTo>
                  <a:lnTo>
                    <a:pt x="43048" y="459005"/>
                  </a:lnTo>
                  <a:lnTo>
                    <a:pt x="26183" y="447611"/>
                  </a:lnTo>
                  <a:lnTo>
                    <a:pt x="14787" y="430748"/>
                  </a:lnTo>
                  <a:lnTo>
                    <a:pt x="10602" y="410156"/>
                  </a:lnTo>
                </a:path>
                <a:path w="783589" h="818514">
                  <a:moveTo>
                    <a:pt x="10602" y="410156"/>
                  </a:moveTo>
                  <a:lnTo>
                    <a:pt x="10602" y="371261"/>
                  </a:lnTo>
                </a:path>
                <a:path w="783589" h="818514">
                  <a:moveTo>
                    <a:pt x="10602" y="371261"/>
                  </a:moveTo>
                  <a:lnTo>
                    <a:pt x="14787" y="350667"/>
                  </a:lnTo>
                  <a:lnTo>
                    <a:pt x="26183" y="333802"/>
                  </a:lnTo>
                  <a:lnTo>
                    <a:pt x="43048" y="322408"/>
                  </a:lnTo>
                  <a:lnTo>
                    <a:pt x="63641" y="318223"/>
                  </a:lnTo>
                </a:path>
                <a:path w="783589" h="818514">
                  <a:moveTo>
                    <a:pt x="212141" y="144968"/>
                  </a:moveTo>
                  <a:lnTo>
                    <a:pt x="213154" y="28084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187765" y="1447510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5" h="74930">
                  <a:moveTo>
                    <a:pt x="63747" y="0"/>
                  </a:moveTo>
                  <a:lnTo>
                    <a:pt x="47856" y="6095"/>
                  </a:lnTo>
                  <a:lnTo>
                    <a:pt x="31933" y="8207"/>
                  </a:lnTo>
                  <a:lnTo>
                    <a:pt x="15981" y="6335"/>
                  </a:lnTo>
                  <a:lnTo>
                    <a:pt x="0" y="477"/>
                  </a:lnTo>
                  <a:lnTo>
                    <a:pt x="32429" y="74614"/>
                  </a:lnTo>
                  <a:lnTo>
                    <a:pt x="6374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478936" y="1743012"/>
              <a:ext cx="607695" cy="279400"/>
            </a:xfrm>
            <a:custGeom>
              <a:avLst/>
              <a:gdLst/>
              <a:ahLst/>
              <a:cxnLst/>
              <a:rect l="l" t="t" r="r" b="b"/>
              <a:pathLst>
                <a:path w="607694" h="279400">
                  <a:moveTo>
                    <a:pt x="225597" y="134380"/>
                  </a:moveTo>
                  <a:lnTo>
                    <a:pt x="554427" y="134380"/>
                  </a:lnTo>
                </a:path>
                <a:path w="607694" h="279400">
                  <a:moveTo>
                    <a:pt x="554427" y="134380"/>
                  </a:moveTo>
                  <a:lnTo>
                    <a:pt x="575020" y="138565"/>
                  </a:lnTo>
                  <a:lnTo>
                    <a:pt x="591885" y="149958"/>
                  </a:lnTo>
                  <a:lnTo>
                    <a:pt x="603280" y="166821"/>
                  </a:lnTo>
                  <a:lnTo>
                    <a:pt x="607466" y="187415"/>
                  </a:lnTo>
                </a:path>
                <a:path w="607694" h="279400">
                  <a:moveTo>
                    <a:pt x="607466" y="187415"/>
                  </a:moveTo>
                  <a:lnTo>
                    <a:pt x="607466" y="226309"/>
                  </a:lnTo>
                </a:path>
                <a:path w="607694" h="279400">
                  <a:moveTo>
                    <a:pt x="607466" y="226309"/>
                  </a:moveTo>
                  <a:lnTo>
                    <a:pt x="603280" y="246901"/>
                  </a:lnTo>
                  <a:lnTo>
                    <a:pt x="591885" y="263763"/>
                  </a:lnTo>
                  <a:lnTo>
                    <a:pt x="575020" y="275156"/>
                  </a:lnTo>
                  <a:lnTo>
                    <a:pt x="554427" y="279340"/>
                  </a:lnTo>
                </a:path>
                <a:path w="607694" h="279400">
                  <a:moveTo>
                    <a:pt x="554427" y="279340"/>
                  </a:moveTo>
                  <a:lnTo>
                    <a:pt x="225597" y="279340"/>
                  </a:lnTo>
                </a:path>
                <a:path w="607694" h="279400">
                  <a:moveTo>
                    <a:pt x="225597" y="279340"/>
                  </a:moveTo>
                  <a:lnTo>
                    <a:pt x="205004" y="275156"/>
                  </a:lnTo>
                  <a:lnTo>
                    <a:pt x="188139" y="263763"/>
                  </a:lnTo>
                  <a:lnTo>
                    <a:pt x="176744" y="246901"/>
                  </a:lnTo>
                  <a:lnTo>
                    <a:pt x="172559" y="226309"/>
                  </a:lnTo>
                </a:path>
                <a:path w="607694" h="279400">
                  <a:moveTo>
                    <a:pt x="172559" y="226309"/>
                  </a:moveTo>
                  <a:lnTo>
                    <a:pt x="172559" y="187415"/>
                  </a:lnTo>
                </a:path>
                <a:path w="607694" h="279400">
                  <a:moveTo>
                    <a:pt x="172559" y="187415"/>
                  </a:moveTo>
                  <a:lnTo>
                    <a:pt x="176744" y="166821"/>
                  </a:lnTo>
                  <a:lnTo>
                    <a:pt x="188139" y="149958"/>
                  </a:lnTo>
                  <a:lnTo>
                    <a:pt x="205004" y="138565"/>
                  </a:lnTo>
                  <a:lnTo>
                    <a:pt x="225597" y="134380"/>
                  </a:lnTo>
                </a:path>
                <a:path w="607694" h="279400">
                  <a:moveTo>
                    <a:pt x="0" y="0"/>
                  </a:moveTo>
                  <a:lnTo>
                    <a:pt x="487944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868949" y="1664456"/>
              <a:ext cx="257129" cy="212936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332959" y="1664456"/>
              <a:ext cx="250306" cy="212936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2608775" y="1429800"/>
              <a:ext cx="478155" cy="3175"/>
            </a:xfrm>
            <a:custGeom>
              <a:avLst/>
              <a:gdLst/>
              <a:ahLst/>
              <a:cxnLst/>
              <a:rect l="l" t="t" r="r" b="b"/>
              <a:pathLst>
                <a:path w="478155" h="3175">
                  <a:moveTo>
                    <a:pt x="0" y="2952"/>
                  </a:moveTo>
                  <a:lnTo>
                    <a:pt x="477627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3133455" y="1213249"/>
            <a:ext cx="1847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INIT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073697" y="1526988"/>
            <a:ext cx="3162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READY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595617" y="1317831"/>
            <a:ext cx="5035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Vote-request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595617" y="1412033"/>
            <a:ext cx="4940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Vote-commit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266941" y="1087572"/>
            <a:ext cx="51879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27305" marR="5080" indent="-15240">
              <a:lnSpc>
                <a:spcPts val="740"/>
              </a:lnSpc>
              <a:spcBef>
                <a:spcPts val="170"/>
              </a:spcBef>
            </a:pPr>
            <a:r>
              <a:rPr dirty="0" u="sng" sz="650" spc="-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650" spc="-3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V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ote-reques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t 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Vote-abort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479377" y="1632595"/>
            <a:ext cx="489584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Global-abort</a:t>
            </a:r>
            <a:endParaRPr sz="6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479377" y="1726805"/>
            <a:ext cx="199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ACK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581649" y="1631574"/>
            <a:ext cx="56896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Global-commi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t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ACK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2347002" y="1254309"/>
            <a:ext cx="663575" cy="723900"/>
            <a:chOff x="2347002" y="1254309"/>
            <a:chExt cx="663575" cy="723900"/>
          </a:xfrm>
        </p:grpSpPr>
        <p:sp>
          <p:nvSpPr>
            <p:cNvPr id="34" name="object 34"/>
            <p:cNvSpPr/>
            <p:nvPr/>
          </p:nvSpPr>
          <p:spPr>
            <a:xfrm>
              <a:off x="2349637" y="1256944"/>
              <a:ext cx="658495" cy="688975"/>
            </a:xfrm>
            <a:custGeom>
              <a:avLst/>
              <a:gdLst/>
              <a:ahLst/>
              <a:cxnLst/>
              <a:rect l="l" t="t" r="r" b="b"/>
              <a:pathLst>
                <a:path w="658494" h="688975">
                  <a:moveTo>
                    <a:pt x="658213" y="0"/>
                  </a:moveTo>
                  <a:lnTo>
                    <a:pt x="589279" y="3234"/>
                  </a:lnTo>
                  <a:lnTo>
                    <a:pt x="524728" y="9130"/>
                  </a:lnTo>
                  <a:lnTo>
                    <a:pt x="464460" y="17534"/>
                  </a:lnTo>
                  <a:lnTo>
                    <a:pt x="408378" y="28289"/>
                  </a:lnTo>
                  <a:lnTo>
                    <a:pt x="356383" y="41241"/>
                  </a:lnTo>
                  <a:lnTo>
                    <a:pt x="308376" y="56235"/>
                  </a:lnTo>
                  <a:lnTo>
                    <a:pt x="264260" y="73116"/>
                  </a:lnTo>
                  <a:lnTo>
                    <a:pt x="223935" y="91730"/>
                  </a:lnTo>
                  <a:lnTo>
                    <a:pt x="187305" y="111922"/>
                  </a:lnTo>
                  <a:lnTo>
                    <a:pt x="154269" y="133536"/>
                  </a:lnTo>
                  <a:lnTo>
                    <a:pt x="98589" y="180412"/>
                  </a:lnTo>
                  <a:lnTo>
                    <a:pt x="56109" y="231120"/>
                  </a:lnTo>
                  <a:lnTo>
                    <a:pt x="26042" y="284420"/>
                  </a:lnTo>
                  <a:lnTo>
                    <a:pt x="7601" y="339074"/>
                  </a:lnTo>
                  <a:lnTo>
                    <a:pt x="0" y="393843"/>
                  </a:lnTo>
                  <a:lnTo>
                    <a:pt x="17" y="420883"/>
                  </a:lnTo>
                  <a:lnTo>
                    <a:pt x="7198" y="473501"/>
                  </a:lnTo>
                  <a:lnTo>
                    <a:pt x="23251" y="523135"/>
                  </a:lnTo>
                  <a:lnTo>
                    <a:pt x="47388" y="568546"/>
                  </a:lnTo>
                  <a:lnTo>
                    <a:pt x="78822" y="608497"/>
                  </a:lnTo>
                  <a:lnTo>
                    <a:pt x="116767" y="641747"/>
                  </a:lnTo>
                  <a:lnTo>
                    <a:pt x="160435" y="667057"/>
                  </a:lnTo>
                  <a:lnTo>
                    <a:pt x="209039" y="683189"/>
                  </a:lnTo>
                  <a:lnTo>
                    <a:pt x="234947" y="687425"/>
                  </a:lnTo>
                  <a:lnTo>
                    <a:pt x="261793" y="68890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5" name="object 3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74376" y="1913904"/>
              <a:ext cx="74429" cy="63752"/>
            </a:xfrm>
            <a:prstGeom prst="rect">
              <a:avLst/>
            </a:prstGeom>
          </p:spPr>
        </p:pic>
      </p:grpSp>
      <p:sp>
        <p:nvSpPr>
          <p:cNvPr id="36" name="object 36"/>
          <p:cNvSpPr txBox="1"/>
          <p:nvPr/>
        </p:nvSpPr>
        <p:spPr>
          <a:xfrm>
            <a:off x="2709468" y="1824152"/>
            <a:ext cx="1057275" cy="427355"/>
          </a:xfrm>
          <a:prstGeom prst="rect">
            <a:avLst/>
          </a:prstGeom>
        </p:spPr>
        <p:txBody>
          <a:bodyPr wrap="square" lIns="0" tIns="63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5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tabLst>
                <a:tab pos="68961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ABORT	COMMIT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600">
              <a:latin typeface="Arial"/>
              <a:cs typeface="Arial"/>
            </a:endParaRPr>
          </a:p>
          <a:p>
            <a:pPr algn="ctr" marR="53340">
              <a:lnSpc>
                <a:spcPct val="100000"/>
              </a:lnSpc>
            </a:pPr>
            <a:r>
              <a:rPr dirty="0" sz="1000" spc="-5">
                <a:latin typeface="Arial"/>
                <a:cs typeface="Arial"/>
              </a:rPr>
              <a:t>Participant</a:t>
            </a:r>
            <a:endParaRPr sz="1000">
              <a:latin typeface="Arial"/>
              <a:cs typeface="Arial"/>
            </a:endParaRPr>
          </a:p>
        </p:txBody>
      </p:sp>
      <p:sp>
        <p:nvSpPr>
          <p:cNvPr id="37" name="object 3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53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5601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5362" y="716"/>
            <a:ext cx="5359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Basic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concepts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62640"/>
            <a:ext cx="1277620" cy="474345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Terminology</a:t>
            </a:r>
            <a:endParaRPr sz="14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7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Handling</a:t>
            </a:r>
            <a:r>
              <a:rPr dirty="0" sz="1200" spc="-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faults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510933" y="750277"/>
          <a:ext cx="3589020" cy="24669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34719"/>
                <a:gridCol w="1323340"/>
                <a:gridCol w="1323339"/>
              </a:tblGrid>
              <a:tr h="19367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20" b="1">
                          <a:latin typeface="Arial"/>
                          <a:cs typeface="Arial"/>
                        </a:rPr>
                        <a:t>Term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Description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Example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5440">
                <a:tc>
                  <a:txBody>
                    <a:bodyPr/>
                    <a:lstStyle/>
                    <a:p>
                      <a:pPr marL="78105" marR="26416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000" spc="-15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Fault </a:t>
                      </a:r>
                      <a:r>
                        <a:rPr dirty="0" sz="1000" spc="-1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dirty="0" sz="1000" spc="-3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25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ention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9461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Prevent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the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occurrence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fault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29845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Don’t</a:t>
                      </a:r>
                      <a:r>
                        <a:rPr dirty="0" sz="10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hire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sloppy </a:t>
                      </a:r>
                      <a:r>
                        <a:rPr dirty="0" sz="1000" spc="-2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programmers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42620">
                <a:tc>
                  <a:txBody>
                    <a:bodyPr/>
                    <a:lstStyle/>
                    <a:p>
                      <a:pPr marL="78105" marR="32893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15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Fault </a:t>
                      </a:r>
                      <a:r>
                        <a:rPr dirty="0" sz="1000" spc="-1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tole</a:t>
                      </a:r>
                      <a:r>
                        <a:rPr dirty="0" sz="1000" spc="-1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ance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6731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Build a component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such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that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it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can mask </a:t>
                      </a:r>
                      <a:r>
                        <a:rPr dirty="0" sz="1000" spc="-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the occurrence of a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fault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21399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Build each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component</a:t>
                      </a:r>
                      <a:r>
                        <a:rPr dirty="0" sz="10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by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two </a:t>
                      </a:r>
                      <a:r>
                        <a:rPr dirty="0" sz="1000" spc="-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independent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programmers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085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15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Fault</a:t>
                      </a:r>
                      <a:r>
                        <a:rPr dirty="0" sz="1000" spc="-4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removal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6858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Reduce the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presence,</a:t>
                      </a:r>
                      <a:r>
                        <a:rPr dirty="0" sz="10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number,</a:t>
                      </a:r>
                      <a:r>
                        <a:rPr dirty="0" sz="10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or </a:t>
                      </a:r>
                      <a:r>
                        <a:rPr dirty="0" sz="1000" spc="-2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seriousness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fault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31750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Get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rid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sloppy </a:t>
                      </a:r>
                      <a:r>
                        <a:rPr dirty="0" sz="1000" spc="-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programmers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94385">
                <a:tc>
                  <a:txBody>
                    <a:bodyPr/>
                    <a:lstStyle/>
                    <a:p>
                      <a:pPr marL="78105" marR="23304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15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Fault </a:t>
                      </a:r>
                      <a:r>
                        <a:rPr dirty="0" sz="1000" spc="-1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3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orecasting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28067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Estimate current </a:t>
                      </a:r>
                      <a:r>
                        <a:rPr dirty="0" sz="1000" spc="-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presence, future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incidence, and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consequences</a:t>
                      </a:r>
                      <a:r>
                        <a:rPr dirty="0" sz="1000" spc="-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of </a:t>
                      </a:r>
                      <a:r>
                        <a:rPr dirty="0" sz="1000" spc="-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faults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660" marR="292100" indent="444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Estimate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how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recruiter is doing </a:t>
                      </a:r>
                      <a:r>
                        <a:rPr dirty="0" sz="1000" spc="-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when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it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comes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to </a:t>
                      </a:r>
                      <a:r>
                        <a:rPr dirty="0" sz="1000" spc="-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hiring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sloppy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programmers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fast">
    <p:fade thruBlk="0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122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 commit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5300" y="188846"/>
            <a:ext cx="200850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2PC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–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Failing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participant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9590" y="543455"/>
            <a:ext cx="3936365" cy="4591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Analysis: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participant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crashes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in state </a:t>
            </a:r>
            <a:r>
              <a:rPr dirty="0" sz="1200" spc="2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sz="1200" spc="25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and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recovers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to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endParaRPr sz="1200">
              <a:latin typeface="Arial"/>
              <a:cs typeface="Arial"/>
            </a:endParaRPr>
          </a:p>
          <a:p>
            <a:pPr marL="307340" indent="-168275">
              <a:lnSpc>
                <a:spcPct val="100000"/>
              </a:lnSpc>
              <a:spcBef>
                <a:spcPts val="780"/>
              </a:spcBef>
              <a:buClr>
                <a:srgbClr val="3333B2"/>
              </a:buClr>
              <a:buFont typeface="Arial"/>
              <a:buChar char="►"/>
              <a:tabLst>
                <a:tab pos="307975" algn="l"/>
              </a:tabLst>
            </a:pP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INIT</a:t>
            </a:r>
            <a:r>
              <a:rPr dirty="0" sz="1000" spc="-140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 problem: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participant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was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unaware</a:t>
            </a:r>
            <a:r>
              <a:rPr dirty="0" sz="1000" spc="-5">
                <a:latin typeface="Arial"/>
                <a:cs typeface="Arial"/>
              </a:rPr>
              <a:t> of protocol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122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 commit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00850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20"/>
              <a:t>2PC</a:t>
            </a:r>
            <a:r>
              <a:rPr dirty="0"/>
              <a:t> </a:t>
            </a:r>
            <a:r>
              <a:rPr dirty="0" spc="15"/>
              <a:t>–</a:t>
            </a:r>
            <a:r>
              <a:rPr dirty="0"/>
              <a:t> Failing </a:t>
            </a:r>
            <a:r>
              <a:rPr dirty="0" spc="15"/>
              <a:t>participant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9590" y="543455"/>
            <a:ext cx="3936365" cy="990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Analysis: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participant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crashes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in state </a:t>
            </a:r>
            <a:r>
              <a:rPr dirty="0" sz="1200" spc="2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sz="1200" spc="25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and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recovers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to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200">
              <a:latin typeface="Arial"/>
              <a:cs typeface="Arial"/>
            </a:endParaRPr>
          </a:p>
          <a:p>
            <a:pPr marL="307340" marR="191770" indent="-168275">
              <a:lnSpc>
                <a:spcPct val="100000"/>
              </a:lnSpc>
              <a:buClr>
                <a:srgbClr val="3333B2"/>
              </a:buClr>
              <a:buFont typeface="Arial"/>
              <a:buChar char="►"/>
              <a:tabLst>
                <a:tab pos="307975" algn="l"/>
              </a:tabLst>
            </a:pPr>
            <a:r>
              <a:rPr dirty="0" sz="1000" spc="-25" i="1">
                <a:solidFill>
                  <a:srgbClr val="FA0000"/>
                </a:solidFill>
                <a:latin typeface="Arial"/>
                <a:cs typeface="Arial"/>
              </a:rPr>
              <a:t>READY</a:t>
            </a:r>
            <a:r>
              <a:rPr dirty="0" sz="1000" spc="-140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Participant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waiting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either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commit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>
                <a:latin typeface="Arial"/>
                <a:cs typeface="Arial"/>
              </a:rPr>
              <a:t> abort.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recovery,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participant</a:t>
            </a:r>
            <a:r>
              <a:rPr dirty="0" sz="1000" spc="-5">
                <a:latin typeface="Arial"/>
                <a:cs typeface="Arial"/>
              </a:rPr>
              <a:t> needs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10">
                <a:latin typeface="Arial"/>
                <a:cs typeface="Arial"/>
              </a:rPr>
              <a:t>know</a:t>
            </a:r>
            <a:r>
              <a:rPr dirty="0" sz="1000" spc="-5">
                <a:latin typeface="Arial"/>
                <a:cs typeface="Arial"/>
              </a:rPr>
              <a:t> 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state transition it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should </a:t>
            </a:r>
            <a:r>
              <a:rPr dirty="0" sz="1000" spc="-10">
                <a:latin typeface="Arial"/>
                <a:cs typeface="Arial"/>
              </a:rPr>
              <a:t>make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log the </a:t>
            </a:r>
            <a:r>
              <a:rPr dirty="0" sz="1000" spc="-10">
                <a:latin typeface="Arial"/>
                <a:cs typeface="Arial"/>
              </a:rPr>
              <a:t>coordinator’s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decision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122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 commit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00850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20"/>
              <a:t>2PC</a:t>
            </a:r>
            <a:r>
              <a:rPr dirty="0"/>
              <a:t> </a:t>
            </a:r>
            <a:r>
              <a:rPr dirty="0" spc="15"/>
              <a:t>–</a:t>
            </a:r>
            <a:r>
              <a:rPr dirty="0"/>
              <a:t> Failing </a:t>
            </a:r>
            <a:r>
              <a:rPr dirty="0" spc="15"/>
              <a:t>participant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2290" y="543455"/>
            <a:ext cx="391096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Analysis: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participant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crashes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in state </a:t>
            </a:r>
            <a:r>
              <a:rPr dirty="0" sz="1200" spc="2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sz="1200" spc="25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and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recovers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to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6704" y="1584266"/>
            <a:ext cx="361632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0340" marR="508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Font typeface="Arial"/>
              <a:buChar char="►"/>
              <a:tabLst>
                <a:tab pos="180975" algn="l"/>
              </a:tabLst>
            </a:pPr>
            <a:r>
              <a:rPr dirty="0" sz="1000" spc="-10" i="1">
                <a:solidFill>
                  <a:srgbClr val="FA0000"/>
                </a:solidFill>
                <a:latin typeface="Arial"/>
                <a:cs typeface="Arial"/>
              </a:rPr>
              <a:t>ABORT</a:t>
            </a:r>
            <a:r>
              <a:rPr dirty="0" sz="1000" spc="-140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Merely </a:t>
            </a:r>
            <a:r>
              <a:rPr dirty="0" sz="1000" spc="-10">
                <a:latin typeface="Arial"/>
                <a:cs typeface="Arial"/>
              </a:rPr>
              <a:t>make</a:t>
            </a:r>
            <a:r>
              <a:rPr dirty="0" sz="1000">
                <a:latin typeface="Arial"/>
                <a:cs typeface="Arial"/>
              </a:rPr>
              <a:t> entry</a:t>
            </a:r>
            <a:r>
              <a:rPr dirty="0" sz="1000" spc="-5">
                <a:latin typeface="Arial"/>
                <a:cs typeface="Arial"/>
              </a:rPr>
              <a:t> into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abort</a:t>
            </a:r>
            <a:r>
              <a:rPr dirty="0" sz="1000" spc="-5">
                <a:latin typeface="Arial"/>
                <a:cs typeface="Arial"/>
              </a:rPr>
              <a:t> state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idempotent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e.g.,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removing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workspace of results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122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 commit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00850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20"/>
              <a:t>2PC</a:t>
            </a:r>
            <a:r>
              <a:rPr dirty="0"/>
              <a:t> </a:t>
            </a:r>
            <a:r>
              <a:rPr dirty="0" spc="15"/>
              <a:t>–</a:t>
            </a:r>
            <a:r>
              <a:rPr dirty="0"/>
              <a:t> Failing </a:t>
            </a:r>
            <a:r>
              <a:rPr dirty="0" spc="15"/>
              <a:t>participant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2290" y="543455"/>
            <a:ext cx="391096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Analysis: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participant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crashes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in state </a:t>
            </a:r>
            <a:r>
              <a:rPr dirty="0" sz="1200" spc="2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sz="1200" spc="25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and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recovers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to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6704" y="1963844"/>
            <a:ext cx="3678554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0340" marR="508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Font typeface="Arial"/>
              <a:buChar char="►"/>
              <a:tabLst>
                <a:tab pos="180975" algn="l"/>
              </a:tabLst>
            </a:pP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COMMIT </a:t>
            </a:r>
            <a:r>
              <a:rPr dirty="0" sz="1000" spc="-5">
                <a:latin typeface="Arial"/>
                <a:cs typeface="Arial"/>
              </a:rPr>
              <a:t>: Also </a:t>
            </a:r>
            <a:r>
              <a:rPr dirty="0" sz="1000" spc="-10">
                <a:latin typeface="Arial"/>
                <a:cs typeface="Arial"/>
              </a:rPr>
              <a:t>make </a:t>
            </a:r>
            <a:r>
              <a:rPr dirty="0" sz="1000">
                <a:latin typeface="Arial"/>
                <a:cs typeface="Arial"/>
              </a:rPr>
              <a:t>entry </a:t>
            </a:r>
            <a:r>
              <a:rPr dirty="0" sz="1000" spc="-5">
                <a:latin typeface="Arial"/>
                <a:cs typeface="Arial"/>
              </a:rPr>
              <a:t>into commit state idempotent, e.g.,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copying </a:t>
            </a:r>
            <a:r>
              <a:rPr dirty="0" sz="1000" spc="-5">
                <a:latin typeface="Arial"/>
                <a:cs typeface="Arial"/>
              </a:rPr>
              <a:t>workspace to storage.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122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 commit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00850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20"/>
              <a:t>2PC</a:t>
            </a:r>
            <a:r>
              <a:rPr dirty="0"/>
              <a:t> </a:t>
            </a:r>
            <a:r>
              <a:rPr dirty="0" spc="15"/>
              <a:t>–</a:t>
            </a:r>
            <a:r>
              <a:rPr dirty="0"/>
              <a:t> Failing </a:t>
            </a:r>
            <a:r>
              <a:rPr dirty="0" spc="15"/>
              <a:t>participant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16890" y="543455"/>
            <a:ext cx="3961765" cy="25736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Analysis: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participant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crashes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in state </a:t>
            </a:r>
            <a:r>
              <a:rPr dirty="0" sz="1200" spc="2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dirty="0" sz="1200" spc="25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and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recovers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to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S</a:t>
            </a:r>
            <a:endParaRPr sz="1200">
              <a:latin typeface="Arial"/>
              <a:cs typeface="Arial"/>
            </a:endParaRPr>
          </a:p>
          <a:p>
            <a:pPr marL="320040" indent="-168275">
              <a:lnSpc>
                <a:spcPct val="100000"/>
              </a:lnSpc>
              <a:spcBef>
                <a:spcPts val="780"/>
              </a:spcBef>
              <a:buClr>
                <a:srgbClr val="3333B2"/>
              </a:buClr>
              <a:buFont typeface="Arial"/>
              <a:buChar char="►"/>
              <a:tabLst>
                <a:tab pos="320675" algn="l"/>
              </a:tabLst>
            </a:pP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INIT</a:t>
            </a:r>
            <a:r>
              <a:rPr dirty="0" sz="1000" spc="-140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 problem: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participant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was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unaware</a:t>
            </a:r>
            <a:r>
              <a:rPr dirty="0" sz="1000" spc="-5">
                <a:latin typeface="Arial"/>
                <a:cs typeface="Arial"/>
              </a:rPr>
              <a:t> of protocol</a:t>
            </a:r>
            <a:endParaRPr sz="1000">
              <a:latin typeface="Arial"/>
              <a:cs typeface="Arial"/>
            </a:endParaRPr>
          </a:p>
          <a:p>
            <a:pPr marL="320040" marR="20447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Font typeface="Arial"/>
              <a:buChar char="►"/>
              <a:tabLst>
                <a:tab pos="320675" algn="l"/>
              </a:tabLst>
            </a:pPr>
            <a:r>
              <a:rPr dirty="0" sz="1000" spc="-25" i="1">
                <a:solidFill>
                  <a:srgbClr val="FA0000"/>
                </a:solidFill>
                <a:latin typeface="Arial"/>
                <a:cs typeface="Arial"/>
              </a:rPr>
              <a:t>READY</a:t>
            </a:r>
            <a:r>
              <a:rPr dirty="0" sz="1000" spc="-140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Participant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waiting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either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commit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>
                <a:latin typeface="Arial"/>
                <a:cs typeface="Arial"/>
              </a:rPr>
              <a:t> abort.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recovery,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participant</a:t>
            </a:r>
            <a:r>
              <a:rPr dirty="0" sz="1000" spc="-5">
                <a:latin typeface="Arial"/>
                <a:cs typeface="Arial"/>
              </a:rPr>
              <a:t> needs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10">
                <a:latin typeface="Arial"/>
                <a:cs typeface="Arial"/>
              </a:rPr>
              <a:t>know</a:t>
            </a:r>
            <a:r>
              <a:rPr dirty="0" sz="1000" spc="-5">
                <a:latin typeface="Arial"/>
                <a:cs typeface="Arial"/>
              </a:rPr>
              <a:t> 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state transition it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should </a:t>
            </a:r>
            <a:r>
              <a:rPr dirty="0" sz="1000" spc="-10">
                <a:latin typeface="Arial"/>
                <a:cs typeface="Arial"/>
              </a:rPr>
              <a:t>make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log the </a:t>
            </a:r>
            <a:r>
              <a:rPr dirty="0" sz="1000" spc="-10">
                <a:latin typeface="Arial"/>
                <a:cs typeface="Arial"/>
              </a:rPr>
              <a:t>coordinator’s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decision</a:t>
            </a:r>
            <a:endParaRPr sz="1000">
              <a:latin typeface="Arial"/>
              <a:cs typeface="Arial"/>
            </a:endParaRPr>
          </a:p>
          <a:p>
            <a:pPr marL="320040" marR="210185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Font typeface="Arial"/>
              <a:buChar char="►"/>
              <a:tabLst>
                <a:tab pos="320675" algn="l"/>
              </a:tabLst>
            </a:pPr>
            <a:r>
              <a:rPr dirty="0" sz="1000" spc="-10" i="1">
                <a:solidFill>
                  <a:srgbClr val="FA0000"/>
                </a:solidFill>
                <a:latin typeface="Arial"/>
                <a:cs typeface="Arial"/>
              </a:rPr>
              <a:t>ABORT </a:t>
            </a:r>
            <a:r>
              <a:rPr dirty="0" sz="1000" spc="-5">
                <a:latin typeface="Arial"/>
                <a:cs typeface="Arial"/>
              </a:rPr>
              <a:t>: Merely </a:t>
            </a:r>
            <a:r>
              <a:rPr dirty="0" sz="1000" spc="-10">
                <a:latin typeface="Arial"/>
                <a:cs typeface="Arial"/>
              </a:rPr>
              <a:t>make </a:t>
            </a:r>
            <a:r>
              <a:rPr dirty="0" sz="1000">
                <a:latin typeface="Arial"/>
                <a:cs typeface="Arial"/>
              </a:rPr>
              <a:t>entry </a:t>
            </a:r>
            <a:r>
              <a:rPr dirty="0" sz="1000" spc="-5">
                <a:latin typeface="Arial"/>
                <a:cs typeface="Arial"/>
              </a:rPr>
              <a:t>into </a:t>
            </a:r>
            <a:r>
              <a:rPr dirty="0" sz="1000" spc="5">
                <a:latin typeface="Arial"/>
                <a:cs typeface="Arial"/>
              </a:rPr>
              <a:t>abort </a:t>
            </a:r>
            <a:r>
              <a:rPr dirty="0" sz="1000" spc="-5">
                <a:latin typeface="Arial"/>
                <a:cs typeface="Arial"/>
              </a:rPr>
              <a:t>state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idempotent</a:t>
            </a:r>
            <a:r>
              <a:rPr dirty="0" sz="1000" spc="-5">
                <a:latin typeface="Arial"/>
                <a:cs typeface="Arial"/>
              </a:rPr>
              <a:t>, e.g., </a:t>
            </a:r>
            <a:r>
              <a:rPr dirty="0" sz="1000" spc="-2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removing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workspace of results</a:t>
            </a:r>
            <a:endParaRPr sz="1000">
              <a:latin typeface="Arial"/>
              <a:cs typeface="Arial"/>
            </a:endParaRPr>
          </a:p>
          <a:p>
            <a:pPr marL="320040" marR="14859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Font typeface="Arial"/>
              <a:buChar char="►"/>
              <a:tabLst>
                <a:tab pos="320675" algn="l"/>
              </a:tabLst>
            </a:pP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COMMIT </a:t>
            </a:r>
            <a:r>
              <a:rPr dirty="0" sz="1000" spc="-5">
                <a:latin typeface="Arial"/>
                <a:cs typeface="Arial"/>
              </a:rPr>
              <a:t>: Also </a:t>
            </a:r>
            <a:r>
              <a:rPr dirty="0" sz="1000" spc="-10">
                <a:latin typeface="Arial"/>
                <a:cs typeface="Arial"/>
              </a:rPr>
              <a:t>make </a:t>
            </a:r>
            <a:r>
              <a:rPr dirty="0" sz="1000">
                <a:latin typeface="Arial"/>
                <a:cs typeface="Arial"/>
              </a:rPr>
              <a:t>entry </a:t>
            </a:r>
            <a:r>
              <a:rPr dirty="0" sz="1000" spc="-5">
                <a:latin typeface="Arial"/>
                <a:cs typeface="Arial"/>
              </a:rPr>
              <a:t>into commit state idempotent, e.g.,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copying </a:t>
            </a:r>
            <a:r>
              <a:rPr dirty="0" sz="1000" spc="-5">
                <a:latin typeface="Arial"/>
                <a:cs typeface="Arial"/>
              </a:rPr>
              <a:t>workspace to storage.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00">
              <a:latin typeface="Arial"/>
              <a:cs typeface="Arial"/>
            </a:endParaRPr>
          </a:p>
          <a:p>
            <a:pPr marL="42545">
              <a:lnSpc>
                <a:spcPts val="141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42545" marR="19685" indent="-6350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When distributed commit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required, </a:t>
            </a:r>
            <a:r>
              <a:rPr dirty="0" sz="1000" spc="-10">
                <a:latin typeface="Arial"/>
                <a:cs typeface="Arial"/>
              </a:rPr>
              <a:t>having</a:t>
            </a:r>
            <a:r>
              <a:rPr dirty="0" sz="1000">
                <a:latin typeface="Arial"/>
                <a:cs typeface="Arial"/>
              </a:rPr>
              <a:t> participants</a:t>
            </a:r>
            <a:r>
              <a:rPr dirty="0" sz="1000" spc="-5">
                <a:latin typeface="Arial"/>
                <a:cs typeface="Arial"/>
              </a:rPr>
              <a:t> use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temporary workspaces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keep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their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results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allows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simple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recovery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presence of </a:t>
            </a:r>
            <a:r>
              <a:rPr dirty="0" sz="1000" spc="-10">
                <a:latin typeface="Arial"/>
                <a:cs typeface="Arial"/>
              </a:rPr>
              <a:t>failures.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55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122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 commit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00850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20"/>
              <a:t>2PC</a:t>
            </a:r>
            <a:r>
              <a:rPr dirty="0"/>
              <a:t> </a:t>
            </a:r>
            <a:r>
              <a:rPr dirty="0" spc="15"/>
              <a:t>–</a:t>
            </a:r>
            <a:r>
              <a:rPr dirty="0"/>
              <a:t> Failing </a:t>
            </a:r>
            <a:r>
              <a:rPr dirty="0" spc="15"/>
              <a:t>participant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1350" y="532089"/>
            <a:ext cx="3771900" cy="7759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33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Alternative</a:t>
            </a:r>
            <a:endParaRPr sz="1200">
              <a:latin typeface="Arial"/>
              <a:cs typeface="Arial"/>
            </a:endParaRPr>
          </a:p>
          <a:p>
            <a:pPr marL="18415" marR="114935" indent="-635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When a recovery is needed to </a:t>
            </a:r>
            <a:r>
              <a:rPr dirty="0" sz="1000" spc="-25" i="1">
                <a:latin typeface="Arial"/>
                <a:cs typeface="Arial"/>
              </a:rPr>
              <a:t>READY</a:t>
            </a:r>
            <a:r>
              <a:rPr dirty="0" sz="1000" spc="-2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state, </a:t>
            </a:r>
            <a:r>
              <a:rPr dirty="0" sz="1000" spc="-10">
                <a:latin typeface="Arial"/>
                <a:cs typeface="Arial"/>
              </a:rPr>
              <a:t>check </a:t>
            </a:r>
            <a:r>
              <a:rPr dirty="0" sz="1000" spc="-5">
                <a:latin typeface="Arial"/>
                <a:cs typeface="Arial"/>
              </a:rPr>
              <a:t>state of other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participants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no need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log </a:t>
            </a:r>
            <a:r>
              <a:rPr dirty="0" sz="1000" spc="-10">
                <a:latin typeface="Arial"/>
                <a:cs typeface="Arial"/>
              </a:rPr>
              <a:t>coordinator’s</a:t>
            </a:r>
            <a:r>
              <a:rPr dirty="0" sz="1000" spc="-5">
                <a:latin typeface="Arial"/>
                <a:cs typeface="Arial"/>
              </a:rPr>
              <a:t> decision.</a:t>
            </a:r>
            <a:endParaRPr sz="1000">
              <a:latin typeface="Arial"/>
              <a:cs typeface="Arial"/>
            </a:endParaRPr>
          </a:p>
          <a:p>
            <a:pPr marL="18415">
              <a:lnSpc>
                <a:spcPct val="100000"/>
              </a:lnSpc>
              <a:spcBef>
                <a:spcPts val="650"/>
              </a:spcBef>
            </a:pPr>
            <a:r>
              <a:rPr dirty="0" sz="1200" spc="-10">
                <a:solidFill>
                  <a:srgbClr val="007C00"/>
                </a:solidFill>
                <a:latin typeface="Arial"/>
                <a:cs typeface="Arial"/>
              </a:rPr>
              <a:t>Recovering</a:t>
            </a:r>
            <a:r>
              <a:rPr dirty="0" sz="1200">
                <a:solidFill>
                  <a:srgbClr val="007C00"/>
                </a:solidFill>
                <a:latin typeface="Arial"/>
                <a:cs typeface="Arial"/>
              </a:rPr>
              <a:t> participant </a:t>
            </a:r>
            <a:r>
              <a:rPr dirty="0" sz="1200" spc="-5" i="1">
                <a:solidFill>
                  <a:srgbClr val="007C00"/>
                </a:solidFill>
                <a:latin typeface="Arial"/>
                <a:cs typeface="Arial"/>
              </a:rPr>
              <a:t>P</a:t>
            </a:r>
            <a:r>
              <a:rPr dirty="0" sz="1200" spc="85" i="1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contacts</a:t>
            </a:r>
            <a:r>
              <a:rPr dirty="0" sz="1200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another</a:t>
            </a:r>
            <a:r>
              <a:rPr dirty="0" sz="1200">
                <a:solidFill>
                  <a:srgbClr val="007C00"/>
                </a:solidFill>
                <a:latin typeface="Arial"/>
                <a:cs typeface="Arial"/>
              </a:rPr>
              <a:t> participant </a:t>
            </a:r>
            <a:r>
              <a:rPr dirty="0" sz="1200" spc="-5" i="1">
                <a:solidFill>
                  <a:srgbClr val="007C00"/>
                </a:solidFill>
                <a:latin typeface="Arial"/>
                <a:cs typeface="Arial"/>
              </a:rPr>
              <a:t>Q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170673" y="1421015"/>
          <a:ext cx="2269490" cy="8572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00405"/>
                <a:gridCol w="1561464"/>
              </a:tblGrid>
              <a:tr h="17145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State</a:t>
                      </a:r>
                      <a:r>
                        <a:rPr dirty="0" sz="900" spc="-3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b="1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900" spc="-3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Q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Action</a:t>
                      </a:r>
                      <a:r>
                        <a:rPr dirty="0" sz="900" spc="-3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5" b="1">
                          <a:latin typeface="Arial"/>
                          <a:cs typeface="Arial"/>
                        </a:rPr>
                        <a:t>by</a:t>
                      </a:r>
                      <a:r>
                        <a:rPr dirty="0" sz="90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P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COMMIT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10">
                          <a:latin typeface="Arial"/>
                          <a:cs typeface="Arial"/>
                        </a:rPr>
                        <a:t>Make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transition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COMMIT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10" i="1">
                          <a:latin typeface="Arial"/>
                          <a:cs typeface="Arial"/>
                        </a:rPr>
                        <a:t>ABORT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10">
                          <a:latin typeface="Arial"/>
                          <a:cs typeface="Arial"/>
                        </a:rPr>
                        <a:t>Make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transition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 i="1">
                          <a:latin typeface="Arial"/>
                          <a:cs typeface="Arial"/>
                        </a:rPr>
                        <a:t>ABORT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INIT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10">
                          <a:latin typeface="Arial"/>
                          <a:cs typeface="Arial"/>
                        </a:rPr>
                        <a:t>Make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transition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 i="1">
                          <a:latin typeface="Arial"/>
                          <a:cs typeface="Arial"/>
                        </a:rPr>
                        <a:t>ABORT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20" i="1">
                          <a:latin typeface="Arial"/>
                          <a:cs typeface="Arial"/>
                        </a:rPr>
                        <a:t>READY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Contact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another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participant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343128" y="2501491"/>
            <a:ext cx="3768725" cy="6572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Result</a:t>
            </a:r>
            <a:endParaRPr sz="1200">
              <a:latin typeface="Arial"/>
              <a:cs typeface="Arial"/>
            </a:endParaRPr>
          </a:p>
          <a:p>
            <a:pPr marL="12700" marR="5080" indent="381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If all </a:t>
            </a:r>
            <a:r>
              <a:rPr dirty="0" sz="1000">
                <a:latin typeface="Arial"/>
                <a:cs typeface="Arial"/>
              </a:rPr>
              <a:t>participants </a:t>
            </a:r>
            <a:r>
              <a:rPr dirty="0" sz="1000" spc="-5">
                <a:latin typeface="Arial"/>
                <a:cs typeface="Arial"/>
              </a:rPr>
              <a:t>are in the </a:t>
            </a:r>
            <a:r>
              <a:rPr dirty="0" sz="1000" spc="-25" i="1">
                <a:latin typeface="Arial"/>
                <a:cs typeface="Arial"/>
              </a:rPr>
              <a:t>READY</a:t>
            </a:r>
            <a:r>
              <a:rPr dirty="0" sz="1000" spc="-2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state, the protocol </a:t>
            </a:r>
            <a:r>
              <a:rPr dirty="0" sz="1000" spc="-10">
                <a:latin typeface="Arial"/>
                <a:cs typeface="Arial"/>
              </a:rPr>
              <a:t>blocks. 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Apparently,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coordinator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failing.</a:t>
            </a:r>
            <a:r>
              <a:rPr dirty="0" sz="1000" spc="8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Note:</a:t>
            </a:r>
            <a:r>
              <a:rPr dirty="0" sz="1000" spc="8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protocol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prescribes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need the decision 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coordinator.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56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122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 commit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07200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20"/>
              <a:t>2PC</a:t>
            </a:r>
            <a:r>
              <a:rPr dirty="0" spc="-15"/>
              <a:t> </a:t>
            </a:r>
            <a:r>
              <a:rPr dirty="0" spc="15"/>
              <a:t>–</a:t>
            </a:r>
            <a:r>
              <a:rPr dirty="0" spc="-10"/>
              <a:t> </a:t>
            </a:r>
            <a:r>
              <a:rPr dirty="0"/>
              <a:t>Failing</a:t>
            </a:r>
            <a:r>
              <a:rPr dirty="0" spc="-15"/>
              <a:t> </a:t>
            </a:r>
            <a:r>
              <a:rPr dirty="0" spc="15"/>
              <a:t>coordinator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2290" y="855469"/>
            <a:ext cx="3918585" cy="17926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714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17145" marR="16129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problem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coordinator’s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final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decision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not be </a:t>
            </a:r>
            <a:r>
              <a:rPr dirty="0" sz="1000" spc="-10">
                <a:latin typeface="Arial"/>
                <a:cs typeface="Arial"/>
              </a:rPr>
              <a:t>available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some time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(or actually lost).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ts val="1410"/>
              </a:lnSpc>
              <a:spcBef>
                <a:spcPts val="6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Alternative</a:t>
            </a:r>
            <a:endParaRPr sz="1200">
              <a:latin typeface="Arial"/>
              <a:cs typeface="Arial"/>
            </a:endParaRPr>
          </a:p>
          <a:p>
            <a:pPr marL="17145" marR="5080">
              <a:lnSpc>
                <a:spcPts val="1200"/>
              </a:lnSpc>
              <a:spcBef>
                <a:spcPts val="10"/>
              </a:spcBef>
            </a:pPr>
            <a:r>
              <a:rPr dirty="0" sz="1000" spc="-10">
                <a:latin typeface="Arial"/>
                <a:cs typeface="Arial"/>
              </a:rPr>
              <a:t>Let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participant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65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5" i="1">
                <a:latin typeface="Arial"/>
                <a:cs typeface="Arial"/>
              </a:rPr>
              <a:t>READY</a:t>
            </a:r>
            <a:r>
              <a:rPr dirty="0" sz="1000" spc="135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state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timeout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when</a:t>
            </a:r>
            <a:r>
              <a:rPr dirty="0" sz="1000" spc="-5">
                <a:latin typeface="Arial"/>
                <a:cs typeface="Arial"/>
              </a:rPr>
              <a:t> it </a:t>
            </a:r>
            <a:r>
              <a:rPr dirty="0" sz="1000" spc="-10">
                <a:latin typeface="Arial"/>
                <a:cs typeface="Arial"/>
              </a:rPr>
              <a:t>hasn’t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received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coordinator’s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decision;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70" i="1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tries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</a:t>
            </a:r>
            <a:r>
              <a:rPr dirty="0" sz="1000">
                <a:latin typeface="Arial"/>
                <a:cs typeface="Arial"/>
              </a:rPr>
              <a:t> participants 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know </a:t>
            </a:r>
            <a:r>
              <a:rPr dirty="0" sz="1000" spc="-5">
                <a:latin typeface="Arial"/>
                <a:cs typeface="Arial"/>
              </a:rPr>
              <a:t>(as discussed).</a:t>
            </a:r>
            <a:endParaRPr sz="1000">
              <a:latin typeface="Arial"/>
              <a:cs typeface="Arial"/>
            </a:endParaRPr>
          </a:p>
          <a:p>
            <a:pPr marL="17145">
              <a:lnSpc>
                <a:spcPts val="141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17145" marR="5080">
              <a:lnSpc>
                <a:spcPts val="1200"/>
              </a:lnSpc>
              <a:spcBef>
                <a:spcPts val="10"/>
              </a:spcBef>
            </a:pPr>
            <a:r>
              <a:rPr dirty="0" sz="1000" spc="-10">
                <a:latin typeface="Arial"/>
                <a:cs typeface="Arial"/>
              </a:rPr>
              <a:t>Essence</a:t>
            </a:r>
            <a:r>
              <a:rPr dirty="0" sz="1000" spc="-5">
                <a:latin typeface="Arial"/>
                <a:cs typeface="Arial"/>
              </a:rPr>
              <a:t>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problem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recovering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participant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cannot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make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local </a:t>
            </a:r>
            <a:r>
              <a:rPr dirty="0" sz="1000" spc="-5">
                <a:latin typeface="Arial"/>
                <a:cs typeface="Arial"/>
              </a:rPr>
              <a:t>decision: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dependent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(possibly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failed)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57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122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 commit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78752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Coordinator</a:t>
            </a:r>
            <a:r>
              <a:rPr dirty="0" spc="-25"/>
              <a:t> </a:t>
            </a:r>
            <a:r>
              <a:rPr dirty="0" spc="10"/>
              <a:t>in</a:t>
            </a:r>
            <a:r>
              <a:rPr dirty="0" spc="-20"/>
              <a:t> </a:t>
            </a:r>
            <a:r>
              <a:rPr dirty="0" spc="15"/>
              <a:t>Python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89600" y="965338"/>
            <a:ext cx="2309495" cy="1433830"/>
          </a:xfrm>
          <a:prstGeom prst="rect">
            <a:avLst/>
          </a:prstGeom>
        </p:spPr>
        <p:txBody>
          <a:bodyPr wrap="square" lIns="0" tIns="29845" rIns="0" bIns="0" rtlCol="0" vert="horz">
            <a:spAutoFit/>
          </a:bodyPr>
          <a:lstStyle/>
          <a:p>
            <a:pPr marL="48895">
              <a:lnSpc>
                <a:spcPct val="100000"/>
              </a:lnSpc>
              <a:spcBef>
                <a:spcPts val="235"/>
              </a:spcBef>
            </a:pPr>
            <a:r>
              <a:rPr dirty="0" sz="450" spc="60">
                <a:latin typeface="Times New Roman"/>
                <a:cs typeface="Times New Roman"/>
              </a:rPr>
              <a:t>1 </a:t>
            </a:r>
            <a:r>
              <a:rPr dirty="0" sz="450" spc="125">
                <a:latin typeface="Times New Roman"/>
                <a:cs typeface="Times New Roman"/>
              </a:rPr>
              <a:t> </a:t>
            </a:r>
            <a:r>
              <a:rPr dirty="0" sz="600" spc="95" b="1">
                <a:solidFill>
                  <a:srgbClr val="FF0059"/>
                </a:solidFill>
                <a:latin typeface="Times New Roman"/>
                <a:cs typeface="Times New Roman"/>
              </a:rPr>
              <a:t>class</a:t>
            </a:r>
            <a:r>
              <a:rPr dirty="0" sz="600" spc="4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600" spc="65">
                <a:latin typeface="Times New Roman"/>
                <a:cs typeface="Times New Roman"/>
              </a:rPr>
              <a:t>Coordinator:</a:t>
            </a:r>
            <a:endParaRPr sz="600">
              <a:latin typeface="Times New Roman"/>
              <a:cs typeface="Times New Roman"/>
            </a:endParaRPr>
          </a:p>
          <a:p>
            <a:pPr marL="48895">
              <a:lnSpc>
                <a:spcPts val="535"/>
              </a:lnSpc>
              <a:spcBef>
                <a:spcPts val="115"/>
              </a:spcBef>
            </a:pPr>
            <a:r>
              <a:rPr dirty="0" sz="450" spc="60">
                <a:latin typeface="Times New Roman"/>
                <a:cs typeface="Times New Roman"/>
              </a:rPr>
              <a:t>2</a:t>
            </a:r>
            <a:endParaRPr sz="450">
              <a:latin typeface="Times New Roman"/>
              <a:cs typeface="Times New Roman"/>
            </a:endParaRPr>
          </a:p>
          <a:p>
            <a:pPr marL="48895">
              <a:lnSpc>
                <a:spcPts val="695"/>
              </a:lnSpc>
              <a:tabLst>
                <a:tab pos="220979" algn="l"/>
              </a:tabLst>
            </a:pPr>
            <a:r>
              <a:rPr dirty="0" sz="450" spc="60">
                <a:latin typeface="Times New Roman"/>
                <a:cs typeface="Times New Roman"/>
              </a:rPr>
              <a:t>3	</a:t>
            </a:r>
            <a:r>
              <a:rPr dirty="0" sz="600" spc="80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sz="600" spc="2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600" spc="100">
                <a:latin typeface="Times New Roman"/>
                <a:cs typeface="Times New Roman"/>
              </a:rPr>
              <a:t>run(self):</a:t>
            </a:r>
            <a:endParaRPr sz="600">
              <a:latin typeface="Times New Roman"/>
              <a:cs typeface="Times New Roman"/>
            </a:endParaRPr>
          </a:p>
          <a:p>
            <a:pPr marL="48895">
              <a:lnSpc>
                <a:spcPts val="680"/>
              </a:lnSpc>
              <a:tabLst>
                <a:tab pos="300355" algn="l"/>
              </a:tabLst>
            </a:pPr>
            <a:r>
              <a:rPr dirty="0" sz="450" spc="60">
                <a:latin typeface="Times New Roman"/>
                <a:cs typeface="Times New Roman"/>
              </a:rPr>
              <a:t>4	</a:t>
            </a:r>
            <a:r>
              <a:rPr dirty="0" sz="600" spc="45">
                <a:latin typeface="Times New Roman"/>
                <a:cs typeface="Times New Roman"/>
              </a:rPr>
              <a:t>yetToReceive</a:t>
            </a:r>
            <a:r>
              <a:rPr dirty="0" sz="600" spc="65">
                <a:latin typeface="Times New Roman"/>
                <a:cs typeface="Times New Roman"/>
              </a:rPr>
              <a:t> </a:t>
            </a:r>
            <a:r>
              <a:rPr dirty="0" sz="600" spc="40">
                <a:latin typeface="Times New Roman"/>
                <a:cs typeface="Times New Roman"/>
              </a:rPr>
              <a:t>=</a:t>
            </a:r>
            <a:r>
              <a:rPr dirty="0" sz="600" spc="80">
                <a:latin typeface="Times New Roman"/>
                <a:cs typeface="Times New Roman"/>
              </a:rPr>
              <a:t> </a:t>
            </a:r>
            <a:r>
              <a:rPr dirty="0" sz="600" spc="100" b="1">
                <a:solidFill>
                  <a:srgbClr val="FF0059"/>
                </a:solidFill>
                <a:latin typeface="Times New Roman"/>
                <a:cs typeface="Times New Roman"/>
              </a:rPr>
              <a:t>list</a:t>
            </a:r>
            <a:r>
              <a:rPr dirty="0" sz="600" spc="100">
                <a:latin typeface="Times New Roman"/>
                <a:cs typeface="Times New Roman"/>
              </a:rPr>
              <a:t>(participants)</a:t>
            </a:r>
            <a:endParaRPr sz="600">
              <a:latin typeface="Times New Roman"/>
              <a:cs typeface="Times New Roman"/>
            </a:endParaRPr>
          </a:p>
          <a:p>
            <a:pPr marL="48895">
              <a:lnSpc>
                <a:spcPts val="680"/>
              </a:lnSpc>
              <a:tabLst>
                <a:tab pos="301625" algn="l"/>
              </a:tabLst>
            </a:pPr>
            <a:r>
              <a:rPr dirty="0" sz="450" spc="60">
                <a:latin typeface="Times New Roman"/>
                <a:cs typeface="Times New Roman"/>
              </a:rPr>
              <a:t>5	</a:t>
            </a:r>
            <a:r>
              <a:rPr dirty="0" sz="600" spc="65">
                <a:latin typeface="Times New Roman"/>
                <a:cs typeface="Times New Roman"/>
              </a:rPr>
              <a:t>self.log.info(</a:t>
            </a:r>
            <a:r>
              <a:rPr dirty="0" sz="600" spc="65">
                <a:solidFill>
                  <a:srgbClr val="FA0000"/>
                </a:solidFill>
                <a:latin typeface="Times New Roman"/>
                <a:cs typeface="Times New Roman"/>
              </a:rPr>
              <a:t>’WAIT’</a:t>
            </a:r>
            <a:r>
              <a:rPr dirty="0" sz="600" spc="65">
                <a:latin typeface="Times New Roman"/>
                <a:cs typeface="Times New Roman"/>
              </a:rPr>
              <a:t>)</a:t>
            </a:r>
            <a:endParaRPr sz="600">
              <a:latin typeface="Times New Roman"/>
              <a:cs typeface="Times New Roman"/>
            </a:endParaRPr>
          </a:p>
          <a:p>
            <a:pPr marL="48895">
              <a:lnSpc>
                <a:spcPts val="680"/>
              </a:lnSpc>
              <a:tabLst>
                <a:tab pos="301625" algn="l"/>
              </a:tabLst>
            </a:pPr>
            <a:r>
              <a:rPr dirty="0" sz="450" spc="60">
                <a:latin typeface="Times New Roman"/>
                <a:cs typeface="Times New Roman"/>
              </a:rPr>
              <a:t>6	</a:t>
            </a:r>
            <a:r>
              <a:rPr dirty="0" sz="600" spc="75">
                <a:latin typeface="Times New Roman"/>
                <a:cs typeface="Times New Roman"/>
              </a:rPr>
              <a:t>self.chan.sendTo(participants,</a:t>
            </a:r>
            <a:r>
              <a:rPr dirty="0" sz="600" spc="95">
                <a:latin typeface="Times New Roman"/>
                <a:cs typeface="Times New Roman"/>
              </a:rPr>
              <a:t> </a:t>
            </a:r>
            <a:r>
              <a:rPr dirty="0" sz="600" spc="-45">
                <a:latin typeface="Times New Roman"/>
                <a:cs typeface="Times New Roman"/>
              </a:rPr>
              <a:t>VOTE_REQUEST)</a:t>
            </a:r>
            <a:endParaRPr sz="600">
              <a:latin typeface="Times New Roman"/>
              <a:cs typeface="Times New Roman"/>
            </a:endParaRPr>
          </a:p>
          <a:p>
            <a:pPr marL="48895">
              <a:lnSpc>
                <a:spcPts val="680"/>
              </a:lnSpc>
              <a:tabLst>
                <a:tab pos="300990" algn="l"/>
              </a:tabLst>
            </a:pPr>
            <a:r>
              <a:rPr dirty="0" sz="450" spc="60">
                <a:latin typeface="Times New Roman"/>
                <a:cs typeface="Times New Roman"/>
              </a:rPr>
              <a:t>7	</a:t>
            </a:r>
            <a:r>
              <a:rPr dirty="0" sz="600" spc="65" b="1">
                <a:solidFill>
                  <a:srgbClr val="FF0059"/>
                </a:solidFill>
                <a:latin typeface="Times New Roman"/>
                <a:cs typeface="Times New Roman"/>
              </a:rPr>
              <a:t>while</a:t>
            </a:r>
            <a:r>
              <a:rPr dirty="0" sz="600" spc="5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600" spc="55" b="1">
                <a:solidFill>
                  <a:srgbClr val="FF0059"/>
                </a:solidFill>
                <a:latin typeface="Times New Roman"/>
                <a:cs typeface="Times New Roman"/>
              </a:rPr>
              <a:t>len</a:t>
            </a:r>
            <a:r>
              <a:rPr dirty="0" sz="600" spc="55">
                <a:latin typeface="Times New Roman"/>
                <a:cs typeface="Times New Roman"/>
              </a:rPr>
              <a:t>(yetToReceive)</a:t>
            </a:r>
            <a:r>
              <a:rPr dirty="0" sz="600" spc="75">
                <a:latin typeface="Times New Roman"/>
                <a:cs typeface="Times New Roman"/>
              </a:rPr>
              <a:t> </a:t>
            </a:r>
            <a:r>
              <a:rPr dirty="0" sz="600" spc="40">
                <a:latin typeface="Times New Roman"/>
                <a:cs typeface="Times New Roman"/>
              </a:rPr>
              <a:t>&gt;</a:t>
            </a:r>
            <a:r>
              <a:rPr dirty="0" sz="600" spc="90">
                <a:latin typeface="Times New Roman"/>
                <a:cs typeface="Times New Roman"/>
              </a:rPr>
              <a:t> </a:t>
            </a:r>
            <a:r>
              <a:rPr dirty="0" sz="600" spc="125">
                <a:latin typeface="Times New Roman"/>
                <a:cs typeface="Times New Roman"/>
              </a:rPr>
              <a:t>0:</a:t>
            </a:r>
            <a:endParaRPr sz="600">
              <a:latin typeface="Times New Roman"/>
              <a:cs typeface="Times New Roman"/>
            </a:endParaRPr>
          </a:p>
          <a:p>
            <a:pPr marL="48895">
              <a:lnSpc>
                <a:spcPts val="680"/>
              </a:lnSpc>
              <a:tabLst>
                <a:tab pos="382905" algn="l"/>
              </a:tabLst>
            </a:pPr>
            <a:r>
              <a:rPr dirty="0" sz="450" spc="60">
                <a:latin typeface="Times New Roman"/>
                <a:cs typeface="Times New Roman"/>
              </a:rPr>
              <a:t>8	</a:t>
            </a:r>
            <a:r>
              <a:rPr dirty="0" sz="600" spc="15">
                <a:latin typeface="Times New Roman"/>
                <a:cs typeface="Times New Roman"/>
              </a:rPr>
              <a:t>msg</a:t>
            </a:r>
            <a:r>
              <a:rPr dirty="0" sz="600" spc="75">
                <a:latin typeface="Times New Roman"/>
                <a:cs typeface="Times New Roman"/>
              </a:rPr>
              <a:t> </a:t>
            </a:r>
            <a:r>
              <a:rPr dirty="0" sz="600" spc="40">
                <a:latin typeface="Times New Roman"/>
                <a:cs typeface="Times New Roman"/>
              </a:rPr>
              <a:t>=</a:t>
            </a:r>
            <a:r>
              <a:rPr dirty="0" sz="600" spc="80">
                <a:latin typeface="Times New Roman"/>
                <a:cs typeface="Times New Roman"/>
              </a:rPr>
              <a:t> </a:t>
            </a:r>
            <a:r>
              <a:rPr dirty="0" sz="600" spc="75">
                <a:latin typeface="Times New Roman"/>
                <a:cs typeface="Times New Roman"/>
              </a:rPr>
              <a:t>self.chan.recvFrom(participants,</a:t>
            </a:r>
            <a:r>
              <a:rPr dirty="0" sz="600" spc="70">
                <a:latin typeface="Times New Roman"/>
                <a:cs typeface="Times New Roman"/>
              </a:rPr>
              <a:t> </a:t>
            </a:r>
            <a:r>
              <a:rPr dirty="0" sz="600" spc="-40">
                <a:latin typeface="Times New Roman"/>
                <a:cs typeface="Times New Roman"/>
              </a:rPr>
              <a:t>TIMEOUT)</a:t>
            </a:r>
            <a:endParaRPr sz="600">
              <a:latin typeface="Times New Roman"/>
              <a:cs typeface="Times New Roman"/>
            </a:endParaRPr>
          </a:p>
          <a:p>
            <a:pPr marL="48895">
              <a:lnSpc>
                <a:spcPts val="680"/>
              </a:lnSpc>
              <a:tabLst>
                <a:tab pos="383540" algn="l"/>
              </a:tabLst>
            </a:pPr>
            <a:r>
              <a:rPr dirty="0" sz="450" spc="60">
                <a:latin typeface="Times New Roman"/>
                <a:cs typeface="Times New Roman"/>
              </a:rPr>
              <a:t>9	</a:t>
            </a:r>
            <a:r>
              <a:rPr dirty="0" sz="600" spc="175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600" spc="8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600" spc="75">
                <a:latin typeface="Times New Roman"/>
                <a:cs typeface="Times New Roman"/>
              </a:rPr>
              <a:t>(</a:t>
            </a:r>
            <a:r>
              <a:rPr dirty="0" sz="600" spc="75" b="1">
                <a:solidFill>
                  <a:srgbClr val="FF0059"/>
                </a:solidFill>
                <a:latin typeface="Times New Roman"/>
                <a:cs typeface="Times New Roman"/>
              </a:rPr>
              <a:t>not</a:t>
            </a:r>
            <a:r>
              <a:rPr dirty="0" sz="600" spc="6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600" spc="35">
                <a:latin typeface="Times New Roman"/>
                <a:cs typeface="Times New Roman"/>
              </a:rPr>
              <a:t>msg)</a:t>
            </a:r>
            <a:r>
              <a:rPr dirty="0" sz="600" spc="85">
                <a:latin typeface="Times New Roman"/>
                <a:cs typeface="Times New Roman"/>
              </a:rPr>
              <a:t> </a:t>
            </a:r>
            <a:r>
              <a:rPr dirty="0" sz="600" spc="75" b="1">
                <a:solidFill>
                  <a:srgbClr val="FF0059"/>
                </a:solidFill>
                <a:latin typeface="Times New Roman"/>
                <a:cs typeface="Times New Roman"/>
              </a:rPr>
              <a:t>or</a:t>
            </a:r>
            <a:r>
              <a:rPr dirty="0" sz="600" spc="8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600" spc="55">
                <a:latin typeface="Times New Roman"/>
                <a:cs typeface="Times New Roman"/>
              </a:rPr>
              <a:t>(msg[1]</a:t>
            </a:r>
            <a:r>
              <a:rPr dirty="0" sz="600" spc="70">
                <a:latin typeface="Times New Roman"/>
                <a:cs typeface="Times New Roman"/>
              </a:rPr>
              <a:t> </a:t>
            </a:r>
            <a:r>
              <a:rPr dirty="0" sz="600" spc="20">
                <a:latin typeface="Times New Roman"/>
                <a:cs typeface="Times New Roman"/>
              </a:rPr>
              <a:t>==</a:t>
            </a:r>
            <a:r>
              <a:rPr dirty="0" sz="600" spc="65">
                <a:latin typeface="Times New Roman"/>
                <a:cs typeface="Times New Roman"/>
              </a:rPr>
              <a:t> </a:t>
            </a:r>
            <a:r>
              <a:rPr dirty="0" sz="600" spc="-35">
                <a:latin typeface="Times New Roman"/>
                <a:cs typeface="Times New Roman"/>
              </a:rPr>
              <a:t>VOTE_ABORT):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0"/>
              </a:lnSpc>
              <a:tabLst>
                <a:tab pos="463550" algn="l"/>
              </a:tabLst>
            </a:pPr>
            <a:r>
              <a:rPr dirty="0" sz="450" spc="60">
                <a:latin typeface="Times New Roman"/>
                <a:cs typeface="Times New Roman"/>
              </a:rPr>
              <a:t>10	</a:t>
            </a:r>
            <a:r>
              <a:rPr dirty="0" sz="600" spc="55">
                <a:latin typeface="Times New Roman"/>
                <a:cs typeface="Times New Roman"/>
              </a:rPr>
              <a:t>self.log.info(</a:t>
            </a:r>
            <a:r>
              <a:rPr dirty="0" sz="600" spc="55">
                <a:solidFill>
                  <a:srgbClr val="FA0000"/>
                </a:solidFill>
                <a:latin typeface="Times New Roman"/>
                <a:cs typeface="Times New Roman"/>
              </a:rPr>
              <a:t>’ABORT’</a:t>
            </a:r>
            <a:r>
              <a:rPr dirty="0" sz="600" spc="55">
                <a:latin typeface="Times New Roman"/>
                <a:cs typeface="Times New Roman"/>
              </a:rPr>
              <a:t>)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0"/>
              </a:lnSpc>
              <a:tabLst>
                <a:tab pos="463550" algn="l"/>
              </a:tabLst>
            </a:pPr>
            <a:r>
              <a:rPr dirty="0" sz="450" spc="60">
                <a:latin typeface="Times New Roman"/>
                <a:cs typeface="Times New Roman"/>
              </a:rPr>
              <a:t>11	</a:t>
            </a:r>
            <a:r>
              <a:rPr dirty="0" sz="600" spc="75">
                <a:latin typeface="Times New Roman"/>
                <a:cs typeface="Times New Roman"/>
              </a:rPr>
              <a:t>self.chan.sendTo(participants,</a:t>
            </a:r>
            <a:r>
              <a:rPr dirty="0" sz="600" spc="110">
                <a:latin typeface="Times New Roman"/>
                <a:cs typeface="Times New Roman"/>
              </a:rPr>
              <a:t> </a:t>
            </a:r>
            <a:r>
              <a:rPr dirty="0" sz="600" spc="-60">
                <a:latin typeface="Times New Roman"/>
                <a:cs typeface="Times New Roman"/>
              </a:rPr>
              <a:t>GLOBAL_ABORT)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0"/>
              </a:lnSpc>
              <a:tabLst>
                <a:tab pos="462915" algn="l"/>
              </a:tabLst>
            </a:pPr>
            <a:r>
              <a:rPr dirty="0" sz="450" spc="60">
                <a:latin typeface="Times New Roman"/>
                <a:cs typeface="Times New Roman"/>
              </a:rPr>
              <a:t>12	</a:t>
            </a:r>
            <a:r>
              <a:rPr dirty="0" sz="600" spc="55" b="1">
                <a:solidFill>
                  <a:srgbClr val="FF0059"/>
                </a:solidFill>
                <a:latin typeface="Times New Roman"/>
                <a:cs typeface="Times New Roman"/>
              </a:rPr>
              <a:t>return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0"/>
              </a:lnSpc>
              <a:tabLst>
                <a:tab pos="382270" algn="l"/>
              </a:tabLst>
            </a:pPr>
            <a:r>
              <a:rPr dirty="0" sz="450" spc="60">
                <a:latin typeface="Times New Roman"/>
                <a:cs typeface="Times New Roman"/>
              </a:rPr>
              <a:t>13	</a:t>
            </a:r>
            <a:r>
              <a:rPr dirty="0" sz="600" spc="110" b="1">
                <a:solidFill>
                  <a:srgbClr val="FF0059"/>
                </a:solidFill>
                <a:latin typeface="Times New Roman"/>
                <a:cs typeface="Times New Roman"/>
              </a:rPr>
              <a:t>else</a:t>
            </a:r>
            <a:r>
              <a:rPr dirty="0" sz="600" spc="110">
                <a:latin typeface="Times New Roman"/>
                <a:cs typeface="Times New Roman"/>
              </a:rPr>
              <a:t>:</a:t>
            </a:r>
            <a:r>
              <a:rPr dirty="0" sz="600" spc="100">
                <a:latin typeface="Times New Roman"/>
                <a:cs typeface="Times New Roman"/>
              </a:rPr>
              <a:t> </a:t>
            </a:r>
            <a:r>
              <a:rPr dirty="0" sz="600" spc="80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600" spc="40" i="1">
                <a:solidFill>
                  <a:srgbClr val="009600"/>
                </a:solidFill>
                <a:latin typeface="Times New Roman"/>
                <a:cs typeface="Times New Roman"/>
              </a:rPr>
              <a:t>msg[1]</a:t>
            </a:r>
            <a:r>
              <a:rPr dirty="0" sz="6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-45" i="1">
                <a:solidFill>
                  <a:srgbClr val="009600"/>
                </a:solidFill>
                <a:latin typeface="Times New Roman"/>
                <a:cs typeface="Times New Roman"/>
              </a:rPr>
              <a:t>==</a:t>
            </a:r>
            <a:r>
              <a:rPr dirty="0" sz="6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-55" i="1">
                <a:solidFill>
                  <a:srgbClr val="009600"/>
                </a:solidFill>
                <a:latin typeface="Times New Roman"/>
                <a:cs typeface="Times New Roman"/>
              </a:rPr>
              <a:t>VOTE_COMMIT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0"/>
              </a:lnSpc>
              <a:tabLst>
                <a:tab pos="462280" algn="l"/>
              </a:tabLst>
            </a:pPr>
            <a:r>
              <a:rPr dirty="0" sz="450" spc="60">
                <a:latin typeface="Times New Roman"/>
                <a:cs typeface="Times New Roman"/>
              </a:rPr>
              <a:t>14	</a:t>
            </a:r>
            <a:r>
              <a:rPr dirty="0" sz="600" spc="45">
                <a:latin typeface="Times New Roman"/>
                <a:cs typeface="Times New Roman"/>
              </a:rPr>
              <a:t>yetToReceive.remove(msg[0])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0"/>
              </a:lnSpc>
              <a:tabLst>
                <a:tab pos="301625" algn="l"/>
              </a:tabLst>
            </a:pPr>
            <a:r>
              <a:rPr dirty="0" sz="450" spc="60">
                <a:latin typeface="Times New Roman"/>
                <a:cs typeface="Times New Roman"/>
              </a:rPr>
              <a:t>15	</a:t>
            </a:r>
            <a:r>
              <a:rPr dirty="0" sz="600" spc="50">
                <a:latin typeface="Times New Roman"/>
                <a:cs typeface="Times New Roman"/>
              </a:rPr>
              <a:t>self.log.info(</a:t>
            </a:r>
            <a:r>
              <a:rPr dirty="0" sz="600" spc="50">
                <a:solidFill>
                  <a:srgbClr val="FA0000"/>
                </a:solidFill>
                <a:latin typeface="Times New Roman"/>
                <a:cs typeface="Times New Roman"/>
              </a:rPr>
              <a:t>’COMMIT’</a:t>
            </a:r>
            <a:r>
              <a:rPr dirty="0" sz="600" spc="50">
                <a:latin typeface="Times New Roman"/>
                <a:cs typeface="Times New Roman"/>
              </a:rPr>
              <a:t>)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700"/>
              </a:lnSpc>
              <a:tabLst>
                <a:tab pos="301625" algn="l"/>
              </a:tabLst>
            </a:pPr>
            <a:r>
              <a:rPr dirty="0" sz="450" spc="60">
                <a:latin typeface="Times New Roman"/>
                <a:cs typeface="Times New Roman"/>
              </a:rPr>
              <a:t>16	</a:t>
            </a:r>
            <a:r>
              <a:rPr dirty="0" sz="600" spc="75">
                <a:latin typeface="Times New Roman"/>
                <a:cs typeface="Times New Roman"/>
              </a:rPr>
              <a:t>self.chan.sendTo(participants,</a:t>
            </a:r>
            <a:r>
              <a:rPr dirty="0" sz="600" spc="125">
                <a:latin typeface="Times New Roman"/>
                <a:cs typeface="Times New Roman"/>
              </a:rPr>
              <a:t> </a:t>
            </a:r>
            <a:r>
              <a:rPr dirty="0" sz="600" spc="-65">
                <a:latin typeface="Times New Roman"/>
                <a:cs typeface="Times New Roman"/>
              </a:rPr>
              <a:t>GLOBAL_COMMIT)</a:t>
            </a:r>
            <a:endParaRPr sz="6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58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122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 commit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69672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Participant</a:t>
            </a:r>
            <a:r>
              <a:rPr dirty="0" spc="-10"/>
              <a:t> </a:t>
            </a:r>
            <a:r>
              <a:rPr dirty="0" spc="10"/>
              <a:t>in</a:t>
            </a:r>
            <a:r>
              <a:rPr dirty="0" spc="-5"/>
              <a:t> </a:t>
            </a:r>
            <a:r>
              <a:rPr dirty="0" spc="15"/>
              <a:t>Python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6044" y="631984"/>
            <a:ext cx="855980" cy="123189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450" spc="60">
                <a:latin typeface="Times New Roman"/>
                <a:cs typeface="Times New Roman"/>
              </a:rPr>
              <a:t>1 </a:t>
            </a:r>
            <a:r>
              <a:rPr dirty="0" sz="450" spc="125">
                <a:latin typeface="Times New Roman"/>
                <a:cs typeface="Times New Roman"/>
              </a:rPr>
              <a:t> </a:t>
            </a:r>
            <a:r>
              <a:rPr dirty="0" sz="600" spc="95" b="1">
                <a:solidFill>
                  <a:srgbClr val="FF0059"/>
                </a:solidFill>
                <a:latin typeface="Times New Roman"/>
                <a:cs typeface="Times New Roman"/>
              </a:rPr>
              <a:t>class</a:t>
            </a:r>
            <a:r>
              <a:rPr dirty="0" sz="600" spc="4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600" spc="90">
                <a:latin typeface="Times New Roman"/>
                <a:cs typeface="Times New Roman"/>
              </a:rPr>
              <a:t>Participant: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9600" y="718526"/>
            <a:ext cx="2917825" cy="21958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48895">
              <a:lnSpc>
                <a:spcPts val="700"/>
              </a:lnSpc>
              <a:spcBef>
                <a:spcPts val="135"/>
              </a:spcBef>
              <a:tabLst>
                <a:tab pos="220979" algn="l"/>
              </a:tabLst>
            </a:pPr>
            <a:r>
              <a:rPr dirty="0" sz="450" spc="60">
                <a:latin typeface="Times New Roman"/>
                <a:cs typeface="Times New Roman"/>
              </a:rPr>
              <a:t>2	</a:t>
            </a:r>
            <a:r>
              <a:rPr dirty="0" sz="600" spc="80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sz="600" spc="2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600" spc="100">
                <a:latin typeface="Times New Roman"/>
                <a:cs typeface="Times New Roman"/>
              </a:rPr>
              <a:t>run(self):</a:t>
            </a:r>
            <a:endParaRPr sz="600">
              <a:latin typeface="Times New Roman"/>
              <a:cs typeface="Times New Roman"/>
            </a:endParaRPr>
          </a:p>
          <a:p>
            <a:pPr marL="48895">
              <a:lnSpc>
                <a:spcPts val="680"/>
              </a:lnSpc>
              <a:tabLst>
                <a:tab pos="301625" algn="l"/>
              </a:tabLst>
            </a:pPr>
            <a:r>
              <a:rPr dirty="0" sz="450" spc="60">
                <a:latin typeface="Times New Roman"/>
                <a:cs typeface="Times New Roman"/>
              </a:rPr>
              <a:t>3	</a:t>
            </a:r>
            <a:r>
              <a:rPr dirty="0" sz="600" spc="15">
                <a:latin typeface="Times New Roman"/>
                <a:cs typeface="Times New Roman"/>
              </a:rPr>
              <a:t>msg</a:t>
            </a:r>
            <a:r>
              <a:rPr dirty="0" sz="600" spc="100">
                <a:latin typeface="Times New Roman"/>
                <a:cs typeface="Times New Roman"/>
              </a:rPr>
              <a:t> </a:t>
            </a:r>
            <a:r>
              <a:rPr dirty="0" sz="600" spc="40">
                <a:latin typeface="Times New Roman"/>
                <a:cs typeface="Times New Roman"/>
              </a:rPr>
              <a:t>=</a:t>
            </a:r>
            <a:r>
              <a:rPr dirty="0" sz="600" spc="105">
                <a:latin typeface="Times New Roman"/>
                <a:cs typeface="Times New Roman"/>
              </a:rPr>
              <a:t> </a:t>
            </a:r>
            <a:r>
              <a:rPr dirty="0" sz="600" spc="65">
                <a:latin typeface="Times New Roman"/>
                <a:cs typeface="Times New Roman"/>
              </a:rPr>
              <a:t>self.chan.recvFrom(coordinator,</a:t>
            </a:r>
            <a:r>
              <a:rPr dirty="0" sz="600" spc="100">
                <a:latin typeface="Times New Roman"/>
                <a:cs typeface="Times New Roman"/>
              </a:rPr>
              <a:t> </a:t>
            </a:r>
            <a:r>
              <a:rPr dirty="0" sz="600" spc="-40">
                <a:latin typeface="Times New Roman"/>
                <a:cs typeface="Times New Roman"/>
              </a:rPr>
              <a:t>TIMEOUT)</a:t>
            </a:r>
            <a:endParaRPr sz="600">
              <a:latin typeface="Times New Roman"/>
              <a:cs typeface="Times New Roman"/>
            </a:endParaRPr>
          </a:p>
          <a:p>
            <a:pPr marL="48895">
              <a:lnSpc>
                <a:spcPts val="680"/>
              </a:lnSpc>
              <a:tabLst>
                <a:tab pos="302260" algn="l"/>
              </a:tabLst>
            </a:pPr>
            <a:r>
              <a:rPr dirty="0" sz="450" spc="60">
                <a:latin typeface="Times New Roman"/>
                <a:cs typeface="Times New Roman"/>
              </a:rPr>
              <a:t>4	</a:t>
            </a:r>
            <a:r>
              <a:rPr dirty="0" sz="600" spc="175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600" spc="8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600" spc="75">
                <a:latin typeface="Times New Roman"/>
                <a:cs typeface="Times New Roman"/>
              </a:rPr>
              <a:t>(</a:t>
            </a:r>
            <a:r>
              <a:rPr dirty="0" sz="600" spc="75" b="1">
                <a:solidFill>
                  <a:srgbClr val="FF0059"/>
                </a:solidFill>
                <a:latin typeface="Times New Roman"/>
                <a:cs typeface="Times New Roman"/>
              </a:rPr>
              <a:t>not</a:t>
            </a:r>
            <a:r>
              <a:rPr dirty="0" sz="600" spc="7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600" spc="60">
                <a:latin typeface="Times New Roman"/>
                <a:cs typeface="Times New Roman"/>
              </a:rPr>
              <a:t>msg): </a:t>
            </a:r>
            <a:r>
              <a:rPr dirty="0" sz="600" spc="195">
                <a:latin typeface="Times New Roman"/>
                <a:cs typeface="Times New Roman"/>
              </a:rPr>
              <a:t> </a:t>
            </a:r>
            <a:r>
              <a:rPr dirty="0" sz="600" spc="80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6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40" i="1">
                <a:solidFill>
                  <a:srgbClr val="009600"/>
                </a:solidFill>
                <a:latin typeface="Times New Roman"/>
                <a:cs typeface="Times New Roman"/>
              </a:rPr>
              <a:t>Crashed</a:t>
            </a:r>
            <a:r>
              <a:rPr dirty="0" sz="6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65" i="1">
                <a:solidFill>
                  <a:srgbClr val="009600"/>
                </a:solidFill>
                <a:latin typeface="Times New Roman"/>
                <a:cs typeface="Times New Roman"/>
              </a:rPr>
              <a:t>coordinator</a:t>
            </a:r>
            <a:r>
              <a:rPr dirty="0" sz="6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180" i="1">
                <a:solidFill>
                  <a:srgbClr val="009600"/>
                </a:solidFill>
                <a:latin typeface="Times New Roman"/>
                <a:cs typeface="Times New Roman"/>
              </a:rPr>
              <a:t>-</a:t>
            </a:r>
            <a:r>
              <a:rPr dirty="0" sz="600" spc="9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90" i="1">
                <a:solidFill>
                  <a:srgbClr val="009600"/>
                </a:solidFill>
                <a:latin typeface="Times New Roman"/>
                <a:cs typeface="Times New Roman"/>
              </a:rPr>
              <a:t>give</a:t>
            </a:r>
            <a:r>
              <a:rPr dirty="0" sz="6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60" i="1">
                <a:solidFill>
                  <a:srgbClr val="009600"/>
                </a:solidFill>
                <a:latin typeface="Times New Roman"/>
                <a:cs typeface="Times New Roman"/>
              </a:rPr>
              <a:t>up </a:t>
            </a:r>
            <a:r>
              <a:rPr dirty="0" sz="600" spc="100" i="1">
                <a:solidFill>
                  <a:srgbClr val="009600"/>
                </a:solidFill>
                <a:latin typeface="Times New Roman"/>
                <a:cs typeface="Times New Roman"/>
              </a:rPr>
              <a:t>entirely</a:t>
            </a:r>
            <a:endParaRPr sz="600">
              <a:latin typeface="Times New Roman"/>
              <a:cs typeface="Times New Roman"/>
            </a:endParaRPr>
          </a:p>
          <a:p>
            <a:pPr marL="48895">
              <a:lnSpc>
                <a:spcPts val="680"/>
              </a:lnSpc>
              <a:tabLst>
                <a:tab pos="381635" algn="l"/>
              </a:tabLst>
            </a:pPr>
            <a:r>
              <a:rPr dirty="0" sz="450" spc="60">
                <a:latin typeface="Times New Roman"/>
                <a:cs typeface="Times New Roman"/>
              </a:rPr>
              <a:t>5	</a:t>
            </a:r>
            <a:r>
              <a:rPr dirty="0" sz="600" spc="80">
                <a:latin typeface="Times New Roman"/>
                <a:cs typeface="Times New Roman"/>
              </a:rPr>
              <a:t>decision</a:t>
            </a:r>
            <a:r>
              <a:rPr dirty="0" sz="600" spc="60">
                <a:latin typeface="Times New Roman"/>
                <a:cs typeface="Times New Roman"/>
              </a:rPr>
              <a:t> </a:t>
            </a:r>
            <a:r>
              <a:rPr dirty="0" sz="600" spc="40">
                <a:latin typeface="Times New Roman"/>
                <a:cs typeface="Times New Roman"/>
              </a:rPr>
              <a:t>=</a:t>
            </a:r>
            <a:r>
              <a:rPr dirty="0" sz="600" spc="55">
                <a:latin typeface="Times New Roman"/>
                <a:cs typeface="Times New Roman"/>
              </a:rPr>
              <a:t> </a:t>
            </a:r>
            <a:r>
              <a:rPr dirty="0" sz="600" spc="-70">
                <a:latin typeface="Times New Roman"/>
                <a:cs typeface="Times New Roman"/>
              </a:rPr>
              <a:t>LOCAL_ABORT</a:t>
            </a:r>
            <a:endParaRPr sz="600">
              <a:latin typeface="Times New Roman"/>
              <a:cs typeface="Times New Roman"/>
            </a:endParaRPr>
          </a:p>
          <a:p>
            <a:pPr marL="48895">
              <a:lnSpc>
                <a:spcPts val="680"/>
              </a:lnSpc>
              <a:tabLst>
                <a:tab pos="301625" algn="l"/>
              </a:tabLst>
            </a:pPr>
            <a:r>
              <a:rPr dirty="0" sz="450" spc="60">
                <a:latin typeface="Times New Roman"/>
                <a:cs typeface="Times New Roman"/>
              </a:rPr>
              <a:t>6	</a:t>
            </a:r>
            <a:r>
              <a:rPr dirty="0" sz="600" spc="110" b="1">
                <a:solidFill>
                  <a:srgbClr val="FF0059"/>
                </a:solidFill>
                <a:latin typeface="Times New Roman"/>
                <a:cs typeface="Times New Roman"/>
              </a:rPr>
              <a:t>else</a:t>
            </a:r>
            <a:r>
              <a:rPr dirty="0" sz="600" spc="110">
                <a:latin typeface="Times New Roman"/>
                <a:cs typeface="Times New Roman"/>
              </a:rPr>
              <a:t>:</a:t>
            </a:r>
            <a:r>
              <a:rPr dirty="0" sz="600" spc="95">
                <a:latin typeface="Times New Roman"/>
                <a:cs typeface="Times New Roman"/>
              </a:rPr>
              <a:t> </a:t>
            </a:r>
            <a:r>
              <a:rPr dirty="0" sz="600" spc="80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6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55" i="1">
                <a:solidFill>
                  <a:srgbClr val="009600"/>
                </a:solidFill>
                <a:latin typeface="Times New Roman"/>
                <a:cs typeface="Times New Roman"/>
              </a:rPr>
              <a:t>Coordinator</a:t>
            </a:r>
            <a:r>
              <a:rPr dirty="0" sz="6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114" i="1">
                <a:solidFill>
                  <a:srgbClr val="009600"/>
                </a:solidFill>
                <a:latin typeface="Times New Roman"/>
                <a:cs typeface="Times New Roman"/>
              </a:rPr>
              <a:t>will</a:t>
            </a:r>
            <a:r>
              <a:rPr dirty="0" sz="6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55" i="1">
                <a:solidFill>
                  <a:srgbClr val="009600"/>
                </a:solidFill>
                <a:latin typeface="Times New Roman"/>
                <a:cs typeface="Times New Roman"/>
              </a:rPr>
              <a:t>have</a:t>
            </a:r>
            <a:r>
              <a:rPr dirty="0" sz="6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95" i="1">
                <a:solidFill>
                  <a:srgbClr val="009600"/>
                </a:solidFill>
                <a:latin typeface="Times New Roman"/>
                <a:cs typeface="Times New Roman"/>
              </a:rPr>
              <a:t>sent</a:t>
            </a:r>
            <a:r>
              <a:rPr dirty="0" sz="6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-40" i="1">
                <a:solidFill>
                  <a:srgbClr val="009600"/>
                </a:solidFill>
                <a:latin typeface="Times New Roman"/>
                <a:cs typeface="Times New Roman"/>
              </a:rPr>
              <a:t>VOTE_REQUEST</a:t>
            </a:r>
            <a:endParaRPr sz="600">
              <a:latin typeface="Times New Roman"/>
              <a:cs typeface="Times New Roman"/>
            </a:endParaRPr>
          </a:p>
          <a:p>
            <a:pPr marL="48895">
              <a:lnSpc>
                <a:spcPts val="680"/>
              </a:lnSpc>
              <a:tabLst>
                <a:tab pos="381635" algn="l"/>
              </a:tabLst>
            </a:pPr>
            <a:r>
              <a:rPr dirty="0" sz="450" spc="60">
                <a:latin typeface="Times New Roman"/>
                <a:cs typeface="Times New Roman"/>
              </a:rPr>
              <a:t>7	</a:t>
            </a:r>
            <a:r>
              <a:rPr dirty="0" sz="600" spc="80">
                <a:latin typeface="Times New Roman"/>
                <a:cs typeface="Times New Roman"/>
              </a:rPr>
              <a:t>decision</a:t>
            </a:r>
            <a:r>
              <a:rPr dirty="0" sz="600" spc="60">
                <a:latin typeface="Times New Roman"/>
                <a:cs typeface="Times New Roman"/>
              </a:rPr>
              <a:t> </a:t>
            </a:r>
            <a:r>
              <a:rPr dirty="0" sz="600" spc="40">
                <a:latin typeface="Times New Roman"/>
                <a:cs typeface="Times New Roman"/>
              </a:rPr>
              <a:t>=</a:t>
            </a:r>
            <a:r>
              <a:rPr dirty="0" sz="600" spc="70">
                <a:latin typeface="Times New Roman"/>
                <a:cs typeface="Times New Roman"/>
              </a:rPr>
              <a:t> </a:t>
            </a:r>
            <a:r>
              <a:rPr dirty="0" sz="600" spc="65">
                <a:latin typeface="Times New Roman"/>
                <a:cs typeface="Times New Roman"/>
              </a:rPr>
              <a:t>self.do_work()</a:t>
            </a:r>
            <a:endParaRPr sz="600">
              <a:latin typeface="Times New Roman"/>
              <a:cs typeface="Times New Roman"/>
            </a:endParaRPr>
          </a:p>
          <a:p>
            <a:pPr marL="48895">
              <a:lnSpc>
                <a:spcPts val="680"/>
              </a:lnSpc>
              <a:tabLst>
                <a:tab pos="383540" algn="l"/>
              </a:tabLst>
            </a:pPr>
            <a:r>
              <a:rPr dirty="0" sz="450" spc="60">
                <a:latin typeface="Times New Roman"/>
                <a:cs typeface="Times New Roman"/>
              </a:rPr>
              <a:t>8	</a:t>
            </a:r>
            <a:r>
              <a:rPr dirty="0" sz="600" spc="175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600" spc="5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600" spc="80">
                <a:latin typeface="Times New Roman"/>
                <a:cs typeface="Times New Roman"/>
              </a:rPr>
              <a:t>decision</a:t>
            </a:r>
            <a:r>
              <a:rPr dirty="0" sz="600" spc="55">
                <a:latin typeface="Times New Roman"/>
                <a:cs typeface="Times New Roman"/>
              </a:rPr>
              <a:t> </a:t>
            </a:r>
            <a:r>
              <a:rPr dirty="0" sz="600" spc="20">
                <a:latin typeface="Times New Roman"/>
                <a:cs typeface="Times New Roman"/>
              </a:rPr>
              <a:t>==</a:t>
            </a:r>
            <a:r>
              <a:rPr dirty="0" sz="600" spc="55">
                <a:latin typeface="Times New Roman"/>
                <a:cs typeface="Times New Roman"/>
              </a:rPr>
              <a:t> </a:t>
            </a:r>
            <a:r>
              <a:rPr dirty="0" sz="600" spc="-55">
                <a:latin typeface="Times New Roman"/>
                <a:cs typeface="Times New Roman"/>
              </a:rPr>
              <a:t>LOCAL_ABORT:</a:t>
            </a:r>
            <a:endParaRPr sz="600">
              <a:latin typeface="Times New Roman"/>
              <a:cs typeface="Times New Roman"/>
            </a:endParaRPr>
          </a:p>
          <a:p>
            <a:pPr marL="48895">
              <a:lnSpc>
                <a:spcPts val="680"/>
              </a:lnSpc>
              <a:tabLst>
                <a:tab pos="463550" algn="l"/>
              </a:tabLst>
            </a:pPr>
            <a:r>
              <a:rPr dirty="0" sz="450" spc="60">
                <a:latin typeface="Times New Roman"/>
                <a:cs typeface="Times New Roman"/>
              </a:rPr>
              <a:t>9	</a:t>
            </a:r>
            <a:r>
              <a:rPr dirty="0" sz="600" spc="70">
                <a:latin typeface="Times New Roman"/>
                <a:cs typeface="Times New Roman"/>
              </a:rPr>
              <a:t>self.chan.sendTo(coordinator,</a:t>
            </a:r>
            <a:r>
              <a:rPr dirty="0" sz="600" spc="80">
                <a:latin typeface="Times New Roman"/>
                <a:cs typeface="Times New Roman"/>
              </a:rPr>
              <a:t> </a:t>
            </a:r>
            <a:r>
              <a:rPr dirty="0" sz="600" spc="-55">
                <a:latin typeface="Times New Roman"/>
                <a:cs typeface="Times New Roman"/>
              </a:rPr>
              <a:t>VOTE_ABORT)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0"/>
              </a:lnSpc>
              <a:tabLst>
                <a:tab pos="382270" algn="l"/>
              </a:tabLst>
            </a:pPr>
            <a:r>
              <a:rPr dirty="0" sz="450" spc="60">
                <a:latin typeface="Times New Roman"/>
                <a:cs typeface="Times New Roman"/>
              </a:rPr>
              <a:t>10	</a:t>
            </a:r>
            <a:r>
              <a:rPr dirty="0" sz="600" spc="110" b="1">
                <a:solidFill>
                  <a:srgbClr val="FF0059"/>
                </a:solidFill>
                <a:latin typeface="Times New Roman"/>
                <a:cs typeface="Times New Roman"/>
              </a:rPr>
              <a:t>else</a:t>
            </a:r>
            <a:r>
              <a:rPr dirty="0" sz="600" spc="110">
                <a:latin typeface="Times New Roman"/>
                <a:cs typeface="Times New Roman"/>
              </a:rPr>
              <a:t>:</a:t>
            </a:r>
            <a:r>
              <a:rPr dirty="0" sz="600" spc="100">
                <a:latin typeface="Times New Roman"/>
                <a:cs typeface="Times New Roman"/>
              </a:rPr>
              <a:t> </a:t>
            </a:r>
            <a:r>
              <a:rPr dirty="0" sz="600" spc="80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600" spc="35" i="1">
                <a:solidFill>
                  <a:srgbClr val="009600"/>
                </a:solidFill>
                <a:latin typeface="Times New Roman"/>
                <a:cs typeface="Times New Roman"/>
              </a:rPr>
              <a:t>Ready</a:t>
            </a:r>
            <a:r>
              <a:rPr dirty="0" sz="6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12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6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50" i="1">
                <a:solidFill>
                  <a:srgbClr val="009600"/>
                </a:solidFill>
                <a:latin typeface="Times New Roman"/>
                <a:cs typeface="Times New Roman"/>
              </a:rPr>
              <a:t>commit,</a:t>
            </a:r>
            <a:r>
              <a:rPr dirty="0" sz="6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90" i="1">
                <a:solidFill>
                  <a:srgbClr val="009600"/>
                </a:solidFill>
                <a:latin typeface="Times New Roman"/>
                <a:cs typeface="Times New Roman"/>
              </a:rPr>
              <a:t>enter</a:t>
            </a:r>
            <a:r>
              <a:rPr dirty="0" sz="6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-35" i="1">
                <a:solidFill>
                  <a:srgbClr val="009600"/>
                </a:solidFill>
                <a:latin typeface="Times New Roman"/>
                <a:cs typeface="Times New Roman"/>
              </a:rPr>
              <a:t>READY</a:t>
            </a:r>
            <a:r>
              <a:rPr dirty="0" sz="6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110" i="1">
                <a:solidFill>
                  <a:srgbClr val="009600"/>
                </a:solidFill>
                <a:latin typeface="Times New Roman"/>
                <a:cs typeface="Times New Roman"/>
              </a:rPr>
              <a:t>state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0"/>
              </a:lnSpc>
              <a:tabLst>
                <a:tab pos="463550" algn="l"/>
              </a:tabLst>
            </a:pPr>
            <a:r>
              <a:rPr dirty="0" sz="450" spc="60">
                <a:latin typeface="Times New Roman"/>
                <a:cs typeface="Times New Roman"/>
              </a:rPr>
              <a:t>11	</a:t>
            </a:r>
            <a:r>
              <a:rPr dirty="0" sz="600" spc="70">
                <a:latin typeface="Times New Roman"/>
                <a:cs typeface="Times New Roman"/>
              </a:rPr>
              <a:t>self.chan.sendTo(coordinator,</a:t>
            </a:r>
            <a:r>
              <a:rPr dirty="0" sz="600" spc="80">
                <a:latin typeface="Times New Roman"/>
                <a:cs typeface="Times New Roman"/>
              </a:rPr>
              <a:t> </a:t>
            </a:r>
            <a:r>
              <a:rPr dirty="0" sz="600" spc="-60">
                <a:latin typeface="Times New Roman"/>
                <a:cs typeface="Times New Roman"/>
              </a:rPr>
              <a:t>VOTE_COMMIT)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0"/>
              </a:lnSpc>
              <a:tabLst>
                <a:tab pos="463550" algn="l"/>
              </a:tabLst>
            </a:pPr>
            <a:r>
              <a:rPr dirty="0" sz="450" spc="60">
                <a:latin typeface="Times New Roman"/>
                <a:cs typeface="Times New Roman"/>
              </a:rPr>
              <a:t>12	</a:t>
            </a:r>
            <a:r>
              <a:rPr dirty="0" sz="600" spc="15">
                <a:latin typeface="Times New Roman"/>
                <a:cs typeface="Times New Roman"/>
              </a:rPr>
              <a:t>msg</a:t>
            </a:r>
            <a:r>
              <a:rPr dirty="0" sz="600" spc="100">
                <a:latin typeface="Times New Roman"/>
                <a:cs typeface="Times New Roman"/>
              </a:rPr>
              <a:t> </a:t>
            </a:r>
            <a:r>
              <a:rPr dirty="0" sz="600" spc="40">
                <a:latin typeface="Times New Roman"/>
                <a:cs typeface="Times New Roman"/>
              </a:rPr>
              <a:t>=</a:t>
            </a:r>
            <a:r>
              <a:rPr dirty="0" sz="600" spc="105">
                <a:latin typeface="Times New Roman"/>
                <a:cs typeface="Times New Roman"/>
              </a:rPr>
              <a:t> </a:t>
            </a:r>
            <a:r>
              <a:rPr dirty="0" sz="600" spc="65">
                <a:latin typeface="Times New Roman"/>
                <a:cs typeface="Times New Roman"/>
              </a:rPr>
              <a:t>self.chan.recvFrom(coordinator,</a:t>
            </a:r>
            <a:r>
              <a:rPr dirty="0" sz="600" spc="100">
                <a:latin typeface="Times New Roman"/>
                <a:cs typeface="Times New Roman"/>
              </a:rPr>
              <a:t> </a:t>
            </a:r>
            <a:r>
              <a:rPr dirty="0" sz="600" spc="-40">
                <a:latin typeface="Times New Roman"/>
                <a:cs typeface="Times New Roman"/>
              </a:rPr>
              <a:t>TIMEOUT)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0"/>
              </a:lnSpc>
              <a:tabLst>
                <a:tab pos="464184" algn="l"/>
              </a:tabLst>
            </a:pPr>
            <a:r>
              <a:rPr dirty="0" sz="450" spc="60">
                <a:latin typeface="Times New Roman"/>
                <a:cs typeface="Times New Roman"/>
              </a:rPr>
              <a:t>13	</a:t>
            </a:r>
            <a:r>
              <a:rPr dirty="0" sz="600" spc="175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600" spc="8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600" spc="75">
                <a:latin typeface="Times New Roman"/>
                <a:cs typeface="Times New Roman"/>
              </a:rPr>
              <a:t>(</a:t>
            </a:r>
            <a:r>
              <a:rPr dirty="0" sz="600" spc="75" b="1">
                <a:solidFill>
                  <a:srgbClr val="FF0059"/>
                </a:solidFill>
                <a:latin typeface="Times New Roman"/>
                <a:cs typeface="Times New Roman"/>
              </a:rPr>
              <a:t>not</a:t>
            </a:r>
            <a:r>
              <a:rPr dirty="0" sz="600" spc="7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600" spc="60">
                <a:latin typeface="Times New Roman"/>
                <a:cs typeface="Times New Roman"/>
              </a:rPr>
              <a:t>msg):</a:t>
            </a:r>
            <a:r>
              <a:rPr dirty="0" sz="600" spc="90">
                <a:latin typeface="Times New Roman"/>
                <a:cs typeface="Times New Roman"/>
              </a:rPr>
              <a:t> </a:t>
            </a:r>
            <a:r>
              <a:rPr dirty="0" sz="600" spc="80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600" spc="40" i="1">
                <a:solidFill>
                  <a:srgbClr val="009600"/>
                </a:solidFill>
                <a:latin typeface="Times New Roman"/>
                <a:cs typeface="Times New Roman"/>
              </a:rPr>
              <a:t>Crashed</a:t>
            </a:r>
            <a:r>
              <a:rPr dirty="0" sz="6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65" i="1">
                <a:solidFill>
                  <a:srgbClr val="009600"/>
                </a:solidFill>
                <a:latin typeface="Times New Roman"/>
                <a:cs typeface="Times New Roman"/>
              </a:rPr>
              <a:t>coordinator</a:t>
            </a:r>
            <a:r>
              <a:rPr dirty="0" sz="6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180" i="1">
                <a:solidFill>
                  <a:srgbClr val="009600"/>
                </a:solidFill>
                <a:latin typeface="Times New Roman"/>
                <a:cs typeface="Times New Roman"/>
              </a:rPr>
              <a:t>-</a:t>
            </a:r>
            <a:r>
              <a:rPr dirty="0" sz="6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65" i="1">
                <a:solidFill>
                  <a:srgbClr val="009600"/>
                </a:solidFill>
                <a:latin typeface="Times New Roman"/>
                <a:cs typeface="Times New Roman"/>
              </a:rPr>
              <a:t>check </a:t>
            </a:r>
            <a:r>
              <a:rPr dirty="0" sz="600" spc="100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6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85" i="1">
                <a:solidFill>
                  <a:srgbClr val="009600"/>
                </a:solidFill>
                <a:latin typeface="Times New Roman"/>
                <a:cs typeface="Times New Roman"/>
              </a:rPr>
              <a:t>others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0"/>
              </a:lnSpc>
              <a:tabLst>
                <a:tab pos="544195" algn="l"/>
              </a:tabLst>
            </a:pPr>
            <a:r>
              <a:rPr dirty="0" sz="450" spc="60">
                <a:latin typeface="Times New Roman"/>
                <a:cs typeface="Times New Roman"/>
              </a:rPr>
              <a:t>14	</a:t>
            </a:r>
            <a:r>
              <a:rPr dirty="0" sz="600" spc="75">
                <a:latin typeface="Times New Roman"/>
                <a:cs typeface="Times New Roman"/>
              </a:rPr>
              <a:t>self.chan.sendTo(all_participants,</a:t>
            </a:r>
            <a:r>
              <a:rPr dirty="0" sz="600" spc="150">
                <a:latin typeface="Times New Roman"/>
                <a:cs typeface="Times New Roman"/>
              </a:rPr>
              <a:t> </a:t>
            </a:r>
            <a:r>
              <a:rPr dirty="0" sz="600" spc="-30">
                <a:latin typeface="Times New Roman"/>
                <a:cs typeface="Times New Roman"/>
              </a:rPr>
              <a:t>NEED_DECISION)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0"/>
              </a:lnSpc>
              <a:tabLst>
                <a:tab pos="544195" algn="l"/>
              </a:tabLst>
            </a:pPr>
            <a:r>
              <a:rPr dirty="0" sz="450" spc="60">
                <a:latin typeface="Times New Roman"/>
                <a:cs typeface="Times New Roman"/>
              </a:rPr>
              <a:t>15	</a:t>
            </a:r>
            <a:r>
              <a:rPr dirty="0" sz="600" spc="65" b="1">
                <a:solidFill>
                  <a:srgbClr val="FF0059"/>
                </a:solidFill>
                <a:latin typeface="Times New Roman"/>
                <a:cs typeface="Times New Roman"/>
              </a:rPr>
              <a:t>while</a:t>
            </a:r>
            <a:r>
              <a:rPr dirty="0" sz="600" spc="1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600" spc="70">
                <a:latin typeface="Times New Roman"/>
                <a:cs typeface="Times New Roman"/>
              </a:rPr>
              <a:t>True: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0"/>
              </a:lnSpc>
              <a:tabLst>
                <a:tab pos="625475" algn="l"/>
              </a:tabLst>
            </a:pPr>
            <a:r>
              <a:rPr dirty="0" sz="450" spc="60">
                <a:latin typeface="Times New Roman"/>
                <a:cs typeface="Times New Roman"/>
              </a:rPr>
              <a:t>16	</a:t>
            </a:r>
            <a:r>
              <a:rPr dirty="0" sz="600" spc="15">
                <a:latin typeface="Times New Roman"/>
                <a:cs typeface="Times New Roman"/>
              </a:rPr>
              <a:t>msg</a:t>
            </a:r>
            <a:r>
              <a:rPr dirty="0" sz="600" spc="60">
                <a:latin typeface="Times New Roman"/>
                <a:cs typeface="Times New Roman"/>
              </a:rPr>
              <a:t> </a:t>
            </a:r>
            <a:r>
              <a:rPr dirty="0" sz="600" spc="40">
                <a:latin typeface="Times New Roman"/>
                <a:cs typeface="Times New Roman"/>
              </a:rPr>
              <a:t>=</a:t>
            </a:r>
            <a:r>
              <a:rPr dirty="0" sz="600" spc="65">
                <a:latin typeface="Times New Roman"/>
                <a:cs typeface="Times New Roman"/>
              </a:rPr>
              <a:t> </a:t>
            </a:r>
            <a:r>
              <a:rPr dirty="0" sz="600" spc="55">
                <a:latin typeface="Times New Roman"/>
                <a:cs typeface="Times New Roman"/>
              </a:rPr>
              <a:t>self.chan.recvFromAny()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0"/>
              </a:lnSpc>
              <a:tabLst>
                <a:tab pos="626110" algn="l"/>
              </a:tabLst>
            </a:pPr>
            <a:r>
              <a:rPr dirty="0" sz="450" spc="60">
                <a:latin typeface="Times New Roman"/>
                <a:cs typeface="Times New Roman"/>
              </a:rPr>
              <a:t>17	</a:t>
            </a:r>
            <a:r>
              <a:rPr dirty="0" sz="600" spc="175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600" spc="7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600" spc="45">
                <a:latin typeface="Times New Roman"/>
                <a:cs typeface="Times New Roman"/>
              </a:rPr>
              <a:t>msg[1]</a:t>
            </a:r>
            <a:r>
              <a:rPr dirty="0" sz="600" spc="75">
                <a:latin typeface="Times New Roman"/>
                <a:cs typeface="Times New Roman"/>
              </a:rPr>
              <a:t> </a:t>
            </a:r>
            <a:r>
              <a:rPr dirty="0" sz="600" spc="105" b="1">
                <a:solidFill>
                  <a:srgbClr val="FF0059"/>
                </a:solidFill>
                <a:latin typeface="Times New Roman"/>
                <a:cs typeface="Times New Roman"/>
              </a:rPr>
              <a:t>in</a:t>
            </a:r>
            <a:r>
              <a:rPr dirty="0" sz="600" spc="9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600" spc="-50">
                <a:latin typeface="Times New Roman"/>
                <a:cs typeface="Times New Roman"/>
              </a:rPr>
              <a:t>[GLOBAL_COMMIT,</a:t>
            </a:r>
            <a:r>
              <a:rPr dirty="0" sz="600" spc="85">
                <a:latin typeface="Times New Roman"/>
                <a:cs typeface="Times New Roman"/>
              </a:rPr>
              <a:t> </a:t>
            </a:r>
            <a:r>
              <a:rPr dirty="0" sz="600" spc="-55">
                <a:latin typeface="Times New Roman"/>
                <a:cs typeface="Times New Roman"/>
              </a:rPr>
              <a:t>GLOBAL_ABORT,</a:t>
            </a:r>
            <a:r>
              <a:rPr dirty="0" sz="600" spc="75">
                <a:latin typeface="Times New Roman"/>
                <a:cs typeface="Times New Roman"/>
              </a:rPr>
              <a:t> </a:t>
            </a:r>
            <a:r>
              <a:rPr dirty="0" sz="600" spc="-40">
                <a:latin typeface="Times New Roman"/>
                <a:cs typeface="Times New Roman"/>
              </a:rPr>
              <a:t>LOCAL_ABORT]: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0"/>
              </a:lnSpc>
              <a:tabLst>
                <a:tab pos="705485" algn="l"/>
              </a:tabLst>
            </a:pPr>
            <a:r>
              <a:rPr dirty="0" sz="450" spc="60">
                <a:latin typeface="Times New Roman"/>
                <a:cs typeface="Times New Roman"/>
              </a:rPr>
              <a:t>18	</a:t>
            </a:r>
            <a:r>
              <a:rPr dirty="0" sz="600" spc="80">
                <a:latin typeface="Times New Roman"/>
                <a:cs typeface="Times New Roman"/>
              </a:rPr>
              <a:t>decision</a:t>
            </a:r>
            <a:r>
              <a:rPr dirty="0" sz="600" spc="50">
                <a:latin typeface="Times New Roman"/>
                <a:cs typeface="Times New Roman"/>
              </a:rPr>
              <a:t> </a:t>
            </a:r>
            <a:r>
              <a:rPr dirty="0" sz="600" spc="40">
                <a:latin typeface="Times New Roman"/>
                <a:cs typeface="Times New Roman"/>
              </a:rPr>
              <a:t>=</a:t>
            </a:r>
            <a:r>
              <a:rPr dirty="0" sz="600" spc="60">
                <a:latin typeface="Times New Roman"/>
                <a:cs typeface="Times New Roman"/>
              </a:rPr>
              <a:t> </a:t>
            </a:r>
            <a:r>
              <a:rPr dirty="0" sz="600" spc="45">
                <a:latin typeface="Times New Roman"/>
                <a:cs typeface="Times New Roman"/>
              </a:rPr>
              <a:t>msg[1]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0"/>
              </a:lnSpc>
              <a:tabLst>
                <a:tab pos="706120" algn="l"/>
              </a:tabLst>
            </a:pPr>
            <a:r>
              <a:rPr dirty="0" sz="450" spc="60">
                <a:latin typeface="Times New Roman"/>
                <a:cs typeface="Times New Roman"/>
              </a:rPr>
              <a:t>19	</a:t>
            </a:r>
            <a:r>
              <a:rPr dirty="0" sz="600" spc="35" b="1">
                <a:solidFill>
                  <a:srgbClr val="FF0059"/>
                </a:solidFill>
                <a:latin typeface="Times New Roman"/>
                <a:cs typeface="Times New Roman"/>
              </a:rPr>
              <a:t>break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0"/>
              </a:lnSpc>
              <a:tabLst>
                <a:tab pos="463550" algn="l"/>
              </a:tabLst>
            </a:pPr>
            <a:r>
              <a:rPr dirty="0" sz="450" spc="60">
                <a:latin typeface="Times New Roman"/>
                <a:cs typeface="Times New Roman"/>
              </a:rPr>
              <a:t>20	</a:t>
            </a:r>
            <a:r>
              <a:rPr dirty="0" sz="600" spc="110" b="1">
                <a:solidFill>
                  <a:srgbClr val="FF0059"/>
                </a:solidFill>
                <a:latin typeface="Times New Roman"/>
                <a:cs typeface="Times New Roman"/>
              </a:rPr>
              <a:t>else</a:t>
            </a:r>
            <a:r>
              <a:rPr dirty="0" sz="600" spc="110">
                <a:latin typeface="Times New Roman"/>
                <a:cs typeface="Times New Roman"/>
              </a:rPr>
              <a:t>:</a:t>
            </a:r>
            <a:r>
              <a:rPr dirty="0" sz="600" spc="95">
                <a:latin typeface="Times New Roman"/>
                <a:cs typeface="Times New Roman"/>
              </a:rPr>
              <a:t> </a:t>
            </a:r>
            <a:r>
              <a:rPr dirty="0" sz="600" spc="80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6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55" i="1">
                <a:solidFill>
                  <a:srgbClr val="009600"/>
                </a:solidFill>
                <a:latin typeface="Times New Roman"/>
                <a:cs typeface="Times New Roman"/>
              </a:rPr>
              <a:t>Coordinator</a:t>
            </a:r>
            <a:r>
              <a:rPr dirty="0" sz="6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20" i="1">
                <a:solidFill>
                  <a:srgbClr val="009600"/>
                </a:solidFill>
                <a:latin typeface="Times New Roman"/>
                <a:cs typeface="Times New Roman"/>
              </a:rPr>
              <a:t>came</a:t>
            </a:r>
            <a:r>
              <a:rPr dirty="0" sz="6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12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600" spc="80" i="1">
                <a:solidFill>
                  <a:srgbClr val="009600"/>
                </a:solidFill>
                <a:latin typeface="Times New Roman"/>
                <a:cs typeface="Times New Roman"/>
              </a:rPr>
              <a:t> a</a:t>
            </a:r>
            <a:r>
              <a:rPr dirty="0" sz="6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80" i="1">
                <a:solidFill>
                  <a:srgbClr val="009600"/>
                </a:solidFill>
                <a:latin typeface="Times New Roman"/>
                <a:cs typeface="Times New Roman"/>
              </a:rPr>
              <a:t>decision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700"/>
              </a:lnSpc>
              <a:tabLst>
                <a:tab pos="543560" algn="l"/>
              </a:tabLst>
            </a:pPr>
            <a:r>
              <a:rPr dirty="0" sz="450" spc="60">
                <a:latin typeface="Times New Roman"/>
                <a:cs typeface="Times New Roman"/>
              </a:rPr>
              <a:t>21	</a:t>
            </a:r>
            <a:r>
              <a:rPr dirty="0" sz="600" spc="80">
                <a:latin typeface="Times New Roman"/>
                <a:cs typeface="Times New Roman"/>
              </a:rPr>
              <a:t>decision</a:t>
            </a:r>
            <a:r>
              <a:rPr dirty="0" sz="600" spc="50">
                <a:latin typeface="Times New Roman"/>
                <a:cs typeface="Times New Roman"/>
              </a:rPr>
              <a:t> </a:t>
            </a:r>
            <a:r>
              <a:rPr dirty="0" sz="600" spc="40">
                <a:latin typeface="Times New Roman"/>
                <a:cs typeface="Times New Roman"/>
              </a:rPr>
              <a:t>=</a:t>
            </a:r>
            <a:r>
              <a:rPr dirty="0" sz="600" spc="60">
                <a:latin typeface="Times New Roman"/>
                <a:cs typeface="Times New Roman"/>
              </a:rPr>
              <a:t> </a:t>
            </a:r>
            <a:r>
              <a:rPr dirty="0" sz="600" spc="45">
                <a:latin typeface="Times New Roman"/>
                <a:cs typeface="Times New Roman"/>
              </a:rPr>
              <a:t>msg[1]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450" spc="60">
                <a:latin typeface="Times New Roman"/>
                <a:cs typeface="Times New Roman"/>
              </a:rPr>
              <a:t>22</a:t>
            </a:r>
            <a:endParaRPr sz="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450" spc="60">
                <a:latin typeface="Times New Roman"/>
                <a:cs typeface="Times New Roman"/>
              </a:rPr>
              <a:t>23</a:t>
            </a:r>
            <a:endParaRPr sz="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450" spc="60">
                <a:latin typeface="Times New Roman"/>
                <a:cs typeface="Times New Roman"/>
              </a:rPr>
              <a:t>24</a:t>
            </a:r>
            <a:endParaRPr sz="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450" spc="60">
                <a:latin typeface="Times New Roman"/>
                <a:cs typeface="Times New Roman"/>
              </a:rPr>
              <a:t>25</a:t>
            </a:r>
            <a:endParaRPr sz="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z="450" spc="60">
                <a:latin typeface="Times New Roman"/>
                <a:cs typeface="Times New Roman"/>
              </a:rPr>
              <a:t>26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8418" y="2535927"/>
            <a:ext cx="2671445" cy="3822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ts val="700"/>
              </a:lnSpc>
              <a:spcBef>
                <a:spcPts val="135"/>
              </a:spcBef>
            </a:pPr>
            <a:r>
              <a:rPr dirty="0" sz="600" spc="65" b="1">
                <a:solidFill>
                  <a:srgbClr val="FF0059"/>
                </a:solidFill>
                <a:latin typeface="Times New Roman"/>
                <a:cs typeface="Times New Roman"/>
              </a:rPr>
              <a:t>while</a:t>
            </a:r>
            <a:r>
              <a:rPr dirty="0" sz="600" spc="6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600" spc="70">
                <a:latin typeface="Times New Roman"/>
                <a:cs typeface="Times New Roman"/>
              </a:rPr>
              <a:t>True:</a:t>
            </a:r>
            <a:r>
              <a:rPr dirty="0" sz="600" spc="110">
                <a:latin typeface="Times New Roman"/>
                <a:cs typeface="Times New Roman"/>
              </a:rPr>
              <a:t> </a:t>
            </a:r>
            <a:r>
              <a:rPr dirty="0" sz="600" spc="80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6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45" i="1">
                <a:solidFill>
                  <a:srgbClr val="009600"/>
                </a:solidFill>
                <a:latin typeface="Times New Roman"/>
                <a:cs typeface="Times New Roman"/>
              </a:rPr>
              <a:t>Help</a:t>
            </a:r>
            <a:r>
              <a:rPr dirty="0" sz="6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60" i="1">
                <a:solidFill>
                  <a:srgbClr val="009600"/>
                </a:solidFill>
                <a:latin typeface="Times New Roman"/>
                <a:cs typeface="Times New Roman"/>
              </a:rPr>
              <a:t>any</a:t>
            </a:r>
            <a:r>
              <a:rPr dirty="0" sz="6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85" i="1">
                <a:solidFill>
                  <a:srgbClr val="009600"/>
                </a:solidFill>
                <a:latin typeface="Times New Roman"/>
                <a:cs typeface="Times New Roman"/>
              </a:rPr>
              <a:t>other</a:t>
            </a:r>
            <a:r>
              <a:rPr dirty="0" sz="6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85" i="1">
                <a:solidFill>
                  <a:srgbClr val="009600"/>
                </a:solidFill>
                <a:latin typeface="Times New Roman"/>
                <a:cs typeface="Times New Roman"/>
              </a:rPr>
              <a:t>participant</a:t>
            </a:r>
            <a:r>
              <a:rPr dirty="0" sz="6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20" i="1">
                <a:solidFill>
                  <a:srgbClr val="009600"/>
                </a:solidFill>
                <a:latin typeface="Times New Roman"/>
                <a:cs typeface="Times New Roman"/>
              </a:rPr>
              <a:t>when</a:t>
            </a:r>
            <a:r>
              <a:rPr dirty="0" sz="6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600" spc="65" i="1">
                <a:solidFill>
                  <a:srgbClr val="009600"/>
                </a:solidFill>
                <a:latin typeface="Times New Roman"/>
                <a:cs typeface="Times New Roman"/>
              </a:rPr>
              <a:t>coordinator</a:t>
            </a:r>
            <a:r>
              <a:rPr dirty="0" sz="600" spc="55" i="1">
                <a:solidFill>
                  <a:srgbClr val="009600"/>
                </a:solidFill>
                <a:latin typeface="Times New Roman"/>
                <a:cs typeface="Times New Roman"/>
              </a:rPr>
              <a:t> crashed</a:t>
            </a:r>
            <a:endParaRPr sz="600">
              <a:latin typeface="Times New Roman"/>
              <a:cs typeface="Times New Roman"/>
            </a:endParaRPr>
          </a:p>
          <a:p>
            <a:pPr marL="93980">
              <a:lnSpc>
                <a:spcPts val="680"/>
              </a:lnSpc>
            </a:pPr>
            <a:r>
              <a:rPr dirty="0" sz="600" spc="15">
                <a:latin typeface="Times New Roman"/>
                <a:cs typeface="Times New Roman"/>
              </a:rPr>
              <a:t>msg</a:t>
            </a:r>
            <a:r>
              <a:rPr dirty="0" sz="600" spc="70">
                <a:latin typeface="Times New Roman"/>
                <a:cs typeface="Times New Roman"/>
              </a:rPr>
              <a:t> </a:t>
            </a:r>
            <a:r>
              <a:rPr dirty="0" sz="600" spc="40">
                <a:latin typeface="Times New Roman"/>
                <a:cs typeface="Times New Roman"/>
              </a:rPr>
              <a:t>=</a:t>
            </a:r>
            <a:r>
              <a:rPr dirty="0" sz="600" spc="70">
                <a:latin typeface="Times New Roman"/>
                <a:cs typeface="Times New Roman"/>
              </a:rPr>
              <a:t> </a:t>
            </a:r>
            <a:r>
              <a:rPr dirty="0" sz="600" spc="75">
                <a:latin typeface="Times New Roman"/>
                <a:cs typeface="Times New Roman"/>
              </a:rPr>
              <a:t>self.chan.recvFrom(all_participants)</a:t>
            </a:r>
            <a:endParaRPr sz="600">
              <a:latin typeface="Times New Roman"/>
              <a:cs typeface="Times New Roman"/>
            </a:endParaRPr>
          </a:p>
          <a:p>
            <a:pPr marL="94615">
              <a:lnSpc>
                <a:spcPts val="680"/>
              </a:lnSpc>
            </a:pPr>
            <a:r>
              <a:rPr dirty="0" sz="600" spc="175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600" spc="6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600" spc="45">
                <a:latin typeface="Times New Roman"/>
                <a:cs typeface="Times New Roman"/>
              </a:rPr>
              <a:t>msg[1]</a:t>
            </a:r>
            <a:r>
              <a:rPr dirty="0" sz="600" spc="65">
                <a:latin typeface="Times New Roman"/>
                <a:cs typeface="Times New Roman"/>
              </a:rPr>
              <a:t> </a:t>
            </a:r>
            <a:r>
              <a:rPr dirty="0" sz="600" spc="20">
                <a:latin typeface="Times New Roman"/>
                <a:cs typeface="Times New Roman"/>
              </a:rPr>
              <a:t>==</a:t>
            </a:r>
            <a:r>
              <a:rPr dirty="0" sz="600" spc="55">
                <a:latin typeface="Times New Roman"/>
                <a:cs typeface="Times New Roman"/>
              </a:rPr>
              <a:t> </a:t>
            </a:r>
            <a:r>
              <a:rPr dirty="0" sz="600" spc="-25">
                <a:latin typeface="Times New Roman"/>
                <a:cs typeface="Times New Roman"/>
              </a:rPr>
              <a:t>NEED_DECISION:</a:t>
            </a:r>
            <a:endParaRPr sz="600">
              <a:latin typeface="Times New Roman"/>
              <a:cs typeface="Times New Roman"/>
            </a:endParaRPr>
          </a:p>
          <a:p>
            <a:pPr marL="174625">
              <a:lnSpc>
                <a:spcPts val="700"/>
              </a:lnSpc>
            </a:pPr>
            <a:r>
              <a:rPr dirty="0" sz="600" spc="65">
                <a:latin typeface="Times New Roman"/>
                <a:cs typeface="Times New Roman"/>
              </a:rPr>
              <a:t>self.chan.sendTo([msg[0]],</a:t>
            </a:r>
            <a:r>
              <a:rPr dirty="0" sz="600" spc="75">
                <a:latin typeface="Times New Roman"/>
                <a:cs typeface="Times New Roman"/>
              </a:rPr>
              <a:t> </a:t>
            </a:r>
            <a:r>
              <a:rPr dirty="0" sz="600" spc="80">
                <a:latin typeface="Times New Roman"/>
                <a:cs typeface="Times New Roman"/>
              </a:rPr>
              <a:t>decision)</a:t>
            </a:r>
            <a:endParaRPr sz="6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59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064635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Introduction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87325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Recovery:</a:t>
            </a:r>
            <a:r>
              <a:rPr dirty="0" spc="75"/>
              <a:t> </a:t>
            </a:r>
            <a:r>
              <a:rPr dirty="0" spc="10"/>
              <a:t>Background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15950" y="530603"/>
            <a:ext cx="3937000" cy="26301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381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43815" marR="42545" indent="-635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When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failure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occurs,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bring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 into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error-free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state:</a:t>
            </a:r>
            <a:endParaRPr sz="1000">
              <a:latin typeface="Arial"/>
              <a:cs typeface="Arial"/>
            </a:endParaRPr>
          </a:p>
          <a:p>
            <a:pPr marL="320675" marR="30480" indent="-168275">
              <a:lnSpc>
                <a:spcPct val="100000"/>
              </a:lnSpc>
              <a:spcBef>
                <a:spcPts val="550"/>
              </a:spcBef>
              <a:buClr>
                <a:srgbClr val="3333B2"/>
              </a:buClr>
              <a:buChar char="►"/>
              <a:tabLst>
                <a:tab pos="321310" algn="l"/>
              </a:tabLst>
            </a:pP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Forward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error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recovery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new</a:t>
            </a:r>
            <a:r>
              <a:rPr dirty="0" sz="1000" spc="-5">
                <a:latin typeface="Arial"/>
                <a:cs typeface="Arial"/>
              </a:rPr>
              <a:t> state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continue operation</a:t>
            </a:r>
            <a:endParaRPr sz="1000">
              <a:latin typeface="Arial"/>
              <a:cs typeface="Arial"/>
            </a:endParaRPr>
          </a:p>
          <a:p>
            <a:pPr marL="320675" marR="5905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21310" algn="l"/>
              </a:tabLst>
            </a:pP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Backward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error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recovery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Bring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back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previous </a:t>
            </a:r>
            <a:r>
              <a:rPr dirty="0" sz="1000" spc="-2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error-free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state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Arial"/>
              <a:cs typeface="Arial"/>
            </a:endParaRPr>
          </a:p>
          <a:p>
            <a:pPr marL="43815">
              <a:lnSpc>
                <a:spcPts val="141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Practice</a:t>
            </a:r>
            <a:endParaRPr sz="1200">
              <a:latin typeface="Arial"/>
              <a:cs typeface="Arial"/>
            </a:endParaRPr>
          </a:p>
          <a:p>
            <a:pPr marL="43815" marR="222250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Use </a:t>
            </a:r>
            <a:r>
              <a:rPr dirty="0" sz="1000" spc="-10">
                <a:latin typeface="Arial"/>
                <a:cs typeface="Arial"/>
              </a:rPr>
              <a:t>backward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error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recovery,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requiring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establish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recovery </a:t>
            </a:r>
            <a:r>
              <a:rPr dirty="0" sz="1000" spc="-26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points</a:t>
            </a:r>
            <a:endParaRPr sz="1000">
              <a:latin typeface="Arial"/>
              <a:cs typeface="Arial"/>
            </a:endParaRPr>
          </a:p>
          <a:p>
            <a:pPr marL="43815">
              <a:lnSpc>
                <a:spcPts val="141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39370" marR="208279" indent="4445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Recovery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distributed systems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complicated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fact</a:t>
            </a:r>
            <a:r>
              <a:rPr dirty="0" sz="1000" spc="-5">
                <a:latin typeface="Arial"/>
                <a:cs typeface="Arial"/>
              </a:rPr>
              <a:t> that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cooperate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identifying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consistent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state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where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10">
                <a:latin typeface="Arial"/>
                <a:cs typeface="Arial"/>
              </a:rPr>
              <a:t>recover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5601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1911" y="716"/>
            <a:ext cx="5194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F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ailure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21020"/>
            <a:ext cx="1363980" cy="551180"/>
          </a:xfrm>
          <a:prstGeom prst="rect">
            <a:avLst/>
          </a:prstGeom>
        </p:spPr>
        <p:txBody>
          <a:bodyPr wrap="square" lIns="0" tIns="844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65"/>
              </a:spcBef>
            </a:pP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F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ailure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models</a:t>
            </a:r>
            <a:endParaRPr sz="1400">
              <a:latin typeface="Arial"/>
              <a:cs typeface="Arial"/>
            </a:endParaRPr>
          </a:p>
          <a:p>
            <a:pPr marL="259715">
              <a:lnSpc>
                <a:spcPct val="100000"/>
              </a:lnSpc>
              <a:spcBef>
                <a:spcPts val="450"/>
              </a:spcBef>
            </a:pP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Types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failures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360006" y="935494"/>
          <a:ext cx="4031615" cy="21678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34160"/>
                <a:gridCol w="2489835"/>
              </a:tblGrid>
              <a:tr h="19367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20" b="1">
                          <a:latin typeface="Arial"/>
                          <a:cs typeface="Arial"/>
                        </a:rPr>
                        <a:t>Type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Description</a:t>
                      </a:r>
                      <a:r>
                        <a:rPr dirty="0" sz="1000" spc="-1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 b="1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1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 b="1">
                          <a:latin typeface="Arial"/>
                          <a:cs typeface="Arial"/>
                        </a:rPr>
                        <a:t>server’s </a:t>
                      </a:r>
                      <a:r>
                        <a:rPr dirty="0" sz="1000" spc="-5" b="1">
                          <a:latin typeface="Arial"/>
                          <a:cs typeface="Arial"/>
                        </a:rPr>
                        <a:t>behavior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000" spc="-5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Crash</a:t>
                      </a:r>
                      <a:r>
                        <a:rPr dirty="0" sz="1000" spc="-35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failure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Halts,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but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is working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correctly until it halts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5118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Omission</a:t>
                      </a:r>
                      <a:r>
                        <a:rPr dirty="0" sz="1000" spc="-3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failure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229870" marR="307975">
                        <a:lnSpc>
                          <a:spcPct val="119600"/>
                        </a:lnSpc>
                      </a:pPr>
                      <a:r>
                        <a:rPr dirty="0" sz="1000" spc="-10" i="1">
                          <a:latin typeface="Arial"/>
                          <a:cs typeface="Arial"/>
                        </a:rPr>
                        <a:t>Receive</a:t>
                      </a:r>
                      <a:r>
                        <a:rPr dirty="0" sz="1000" spc="-5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omission </a:t>
                      </a:r>
                      <a:r>
                        <a:rPr dirty="0" sz="1000" spc="-26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Send</a:t>
                      </a:r>
                      <a:r>
                        <a:rPr dirty="0" sz="1000" spc="-2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omission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15">
                          <a:latin typeface="Arial"/>
                          <a:cs typeface="Arial"/>
                        </a:rPr>
                        <a:t>Fails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to respond to incoming requests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78105" marR="408940">
                        <a:lnSpc>
                          <a:spcPct val="119600"/>
                        </a:lnSpc>
                      </a:pPr>
                      <a:r>
                        <a:rPr dirty="0" sz="1000" spc="-15">
                          <a:latin typeface="Arial"/>
                          <a:cs typeface="Arial"/>
                        </a:rPr>
                        <a:t>Fails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to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receive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incoming messages </a:t>
                      </a:r>
                      <a:r>
                        <a:rPr dirty="0" sz="1000" spc="-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Fails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to send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messages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909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Timing</a:t>
                      </a:r>
                      <a:r>
                        <a:rPr dirty="0" sz="1000" spc="-3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failure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4953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Response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lies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outside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 specified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time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in- </a:t>
                      </a:r>
                      <a:r>
                        <a:rPr dirty="0" sz="1000" spc="-2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terval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51180">
                <a:tc>
                  <a:txBody>
                    <a:bodyPr/>
                    <a:lstStyle/>
                    <a:p>
                      <a:pPr algn="ctr" marR="42418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Response</a:t>
                      </a:r>
                      <a:r>
                        <a:rPr dirty="0" sz="1000" spc="-3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failure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R="37528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dirty="0" sz="1000" spc="-20" i="1">
                          <a:latin typeface="Arial"/>
                          <a:cs typeface="Arial"/>
                        </a:rPr>
                        <a:t>Value</a:t>
                      </a:r>
                      <a:r>
                        <a:rPr dirty="0" sz="1000" spc="-3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 i="1">
                          <a:latin typeface="Arial"/>
                          <a:cs typeface="Arial"/>
                        </a:rPr>
                        <a:t>failure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15176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State-transition</a:t>
                      </a:r>
                      <a:r>
                        <a:rPr dirty="0" sz="1000" spc="-2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 i="1">
                          <a:latin typeface="Arial"/>
                          <a:cs typeface="Arial"/>
                        </a:rPr>
                        <a:t>failure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Response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is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incorrect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78105" marR="180340">
                        <a:lnSpc>
                          <a:spcPct val="1196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The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value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of the response is wrong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Deviates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from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correct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flow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control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909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Arbitrary</a:t>
                      </a:r>
                      <a:r>
                        <a:rPr dirty="0" sz="1000" spc="-4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failure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4953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May</a:t>
                      </a:r>
                      <a:r>
                        <a:rPr dirty="0" sz="1000" spc="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produce</a:t>
                      </a:r>
                      <a:r>
                        <a:rPr dirty="0" sz="1000" spc="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arbitrary</a:t>
                      </a:r>
                      <a:r>
                        <a:rPr dirty="0" sz="1000" spc="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responses</a:t>
                      </a:r>
                      <a:r>
                        <a:rPr dirty="0" sz="1000" spc="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at</a:t>
                      </a:r>
                      <a:r>
                        <a:rPr dirty="0" sz="1000" spc="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arbi- </a:t>
                      </a:r>
                      <a:r>
                        <a:rPr dirty="0" sz="1000" spc="-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trary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times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fast">
    <p:fade thruBlk="0"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82085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07962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Consistent</a:t>
            </a:r>
            <a:r>
              <a:rPr dirty="0" spc="-25"/>
              <a:t> </a:t>
            </a:r>
            <a:r>
              <a:rPr dirty="0" spc="10"/>
              <a:t>recovery</a:t>
            </a:r>
            <a:r>
              <a:rPr dirty="0" spc="-30"/>
              <a:t> </a:t>
            </a:r>
            <a:r>
              <a:rPr dirty="0" spc="15"/>
              <a:t>state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128" y="457377"/>
            <a:ext cx="3883660" cy="1159510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16510">
              <a:lnSpc>
                <a:spcPct val="100000"/>
              </a:lnSpc>
              <a:spcBef>
                <a:spcPts val="310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Requirement</a:t>
            </a:r>
            <a:endParaRPr sz="1200">
              <a:latin typeface="Arial"/>
              <a:cs typeface="Arial"/>
            </a:endParaRPr>
          </a:p>
          <a:p>
            <a:pPr marL="16510" marR="120014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Every 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received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also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shown</a:t>
            </a:r>
            <a:r>
              <a:rPr dirty="0" sz="1000" spc="-5">
                <a:latin typeface="Arial"/>
                <a:cs typeface="Arial"/>
              </a:rPr>
              <a:t>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been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the state of the </a:t>
            </a:r>
            <a:r>
              <a:rPr dirty="0" sz="1000" spc="-10">
                <a:latin typeface="Arial"/>
                <a:cs typeface="Arial"/>
              </a:rPr>
              <a:t>sender.</a:t>
            </a:r>
            <a:endParaRPr sz="10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68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Recovery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line</a:t>
            </a:r>
            <a:endParaRPr sz="1200">
              <a:latin typeface="Arial"/>
              <a:cs typeface="Arial"/>
            </a:endParaRPr>
          </a:p>
          <a:p>
            <a:pPr marL="16510" marR="5080" indent="-4445">
              <a:lnSpc>
                <a:spcPct val="100000"/>
              </a:lnSpc>
              <a:spcBef>
                <a:spcPts val="180"/>
              </a:spcBef>
            </a:pPr>
            <a:r>
              <a:rPr dirty="0" sz="1000" spc="-5">
                <a:latin typeface="Arial"/>
                <a:cs typeface="Arial"/>
              </a:rPr>
              <a:t>Assuming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regularly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checkpoint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their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state,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recent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consistent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global checkpoint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4361" y="1919751"/>
            <a:ext cx="149860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P1</a:t>
            </a:r>
            <a:endParaRPr sz="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6358" y="2495750"/>
            <a:ext cx="149860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P2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95883" y="2066879"/>
            <a:ext cx="3768725" cy="582930"/>
            <a:chOff x="395883" y="2066879"/>
            <a:chExt cx="3768725" cy="582930"/>
          </a:xfrm>
        </p:grpSpPr>
        <p:sp>
          <p:nvSpPr>
            <p:cNvPr id="8" name="object 8"/>
            <p:cNvSpPr/>
            <p:nvPr/>
          </p:nvSpPr>
          <p:spPr>
            <a:xfrm>
              <a:off x="399058" y="2070054"/>
              <a:ext cx="3762375" cy="576580"/>
            </a:xfrm>
            <a:custGeom>
              <a:avLst/>
              <a:gdLst/>
              <a:ahLst/>
              <a:cxnLst/>
              <a:rect l="l" t="t" r="r" b="b"/>
              <a:pathLst>
                <a:path w="3762375" h="576580">
                  <a:moveTo>
                    <a:pt x="0" y="0"/>
                  </a:moveTo>
                  <a:lnTo>
                    <a:pt x="3762007" y="0"/>
                  </a:lnTo>
                </a:path>
                <a:path w="3762375" h="576580">
                  <a:moveTo>
                    <a:pt x="0" y="575990"/>
                  </a:moveTo>
                  <a:lnTo>
                    <a:pt x="3762007" y="575990"/>
                  </a:lnTo>
                </a:path>
                <a:path w="3762375" h="576580">
                  <a:moveTo>
                    <a:pt x="342002" y="575990"/>
                  </a:moveTo>
                  <a:lnTo>
                    <a:pt x="445546" y="44202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8384" y="2070054"/>
              <a:ext cx="75396" cy="9529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011059" y="2070054"/>
              <a:ext cx="157480" cy="533400"/>
            </a:xfrm>
            <a:custGeom>
              <a:avLst/>
              <a:gdLst/>
              <a:ahLst/>
              <a:cxnLst/>
              <a:rect l="l" t="t" r="r" b="b"/>
              <a:pathLst>
                <a:path w="157480" h="533400">
                  <a:moveTo>
                    <a:pt x="0" y="0"/>
                  </a:moveTo>
                  <a:lnTo>
                    <a:pt x="157280" y="532800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18885" y="2549226"/>
              <a:ext cx="73665" cy="96818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1191061" y="2070054"/>
              <a:ext cx="182880" cy="533400"/>
            </a:xfrm>
            <a:custGeom>
              <a:avLst/>
              <a:gdLst/>
              <a:ahLst/>
              <a:cxnLst/>
              <a:rect l="l" t="t" r="r" b="b"/>
              <a:pathLst>
                <a:path w="182880" h="533400">
                  <a:moveTo>
                    <a:pt x="0" y="0"/>
                  </a:moveTo>
                  <a:lnTo>
                    <a:pt x="182765" y="533391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23042" y="2548825"/>
              <a:ext cx="72663" cy="97219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623060" y="2113660"/>
              <a:ext cx="137795" cy="532765"/>
            </a:xfrm>
            <a:custGeom>
              <a:avLst/>
              <a:gdLst/>
              <a:ahLst/>
              <a:cxnLst/>
              <a:rect l="l" t="t" r="r" b="b"/>
              <a:pathLst>
                <a:path w="137794" h="532764">
                  <a:moveTo>
                    <a:pt x="0" y="532384"/>
                  </a:moveTo>
                  <a:lnTo>
                    <a:pt x="137388" y="0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12125" y="2070054"/>
              <a:ext cx="74371" cy="96361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947062" y="2113715"/>
              <a:ext cx="134620" cy="532765"/>
            </a:xfrm>
            <a:custGeom>
              <a:avLst/>
              <a:gdLst/>
              <a:ahLst/>
              <a:cxnLst/>
              <a:rect l="l" t="t" r="r" b="b"/>
              <a:pathLst>
                <a:path w="134619" h="532764">
                  <a:moveTo>
                    <a:pt x="0" y="532329"/>
                  </a:moveTo>
                  <a:lnTo>
                    <a:pt x="134493" y="0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033397" y="2070054"/>
              <a:ext cx="74472" cy="96287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2145068" y="2070054"/>
              <a:ext cx="167640" cy="533400"/>
            </a:xfrm>
            <a:custGeom>
              <a:avLst/>
              <a:gdLst/>
              <a:ahLst/>
              <a:cxnLst/>
              <a:rect l="l" t="t" r="r" b="b"/>
              <a:pathLst>
                <a:path w="167639" h="533400">
                  <a:moveTo>
                    <a:pt x="0" y="0"/>
                  </a:moveTo>
                  <a:lnTo>
                    <a:pt x="167081" y="533019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62174" y="2549052"/>
              <a:ext cx="73291" cy="96992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2541066" y="2113061"/>
              <a:ext cx="165735" cy="533400"/>
            </a:xfrm>
            <a:custGeom>
              <a:avLst/>
              <a:gdLst/>
              <a:ahLst/>
              <a:cxnLst/>
              <a:rect l="l" t="t" r="r" b="b"/>
              <a:pathLst>
                <a:path w="165735" h="533400">
                  <a:moveTo>
                    <a:pt x="0" y="532983"/>
                  </a:moveTo>
                  <a:lnTo>
                    <a:pt x="165646" y="0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656801" y="2070054"/>
              <a:ext cx="73355" cy="96972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2991053" y="2070054"/>
              <a:ext cx="197485" cy="534035"/>
            </a:xfrm>
            <a:custGeom>
              <a:avLst/>
              <a:gdLst/>
              <a:ahLst/>
              <a:cxnLst/>
              <a:rect l="l" t="t" r="r" b="b"/>
              <a:pathLst>
                <a:path w="197485" h="534035">
                  <a:moveTo>
                    <a:pt x="0" y="0"/>
                  </a:moveTo>
                  <a:lnTo>
                    <a:pt x="197040" y="533747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136633" y="2548680"/>
              <a:ext cx="72047" cy="97364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3333064" y="2070054"/>
              <a:ext cx="210185" cy="534670"/>
            </a:xfrm>
            <a:custGeom>
              <a:avLst/>
              <a:gdLst/>
              <a:ahLst/>
              <a:cxnLst/>
              <a:rect l="l" t="t" r="r" b="b"/>
              <a:pathLst>
                <a:path w="210185" h="534669">
                  <a:moveTo>
                    <a:pt x="0" y="0"/>
                  </a:moveTo>
                  <a:lnTo>
                    <a:pt x="209905" y="534075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490912" y="2548596"/>
              <a:ext cx="71488" cy="97448"/>
            </a:xfrm>
            <a:prstGeom prst="rect">
              <a:avLst/>
            </a:prstGeom>
          </p:spPr>
        </p:pic>
      </p:grpSp>
      <p:sp>
        <p:nvSpPr>
          <p:cNvPr id="26" name="object 26"/>
          <p:cNvSpPr txBox="1"/>
          <p:nvPr/>
        </p:nvSpPr>
        <p:spPr>
          <a:xfrm>
            <a:off x="872366" y="1723951"/>
            <a:ext cx="511175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Initial</a:t>
            </a:r>
            <a:r>
              <a:rPr dirty="0" sz="80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state</a:t>
            </a:r>
            <a:endParaRPr sz="8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878367" y="2261746"/>
            <a:ext cx="335915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Failure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605537" y="1846390"/>
            <a:ext cx="3528695" cy="982344"/>
            <a:chOff x="605537" y="1846390"/>
            <a:chExt cx="3528695" cy="982344"/>
          </a:xfrm>
        </p:grpSpPr>
        <p:sp>
          <p:nvSpPr>
            <p:cNvPr id="29" name="object 29"/>
            <p:cNvSpPr/>
            <p:nvPr/>
          </p:nvSpPr>
          <p:spPr>
            <a:xfrm>
              <a:off x="3711054" y="2574051"/>
              <a:ext cx="144145" cy="144145"/>
            </a:xfrm>
            <a:custGeom>
              <a:avLst/>
              <a:gdLst/>
              <a:ahLst/>
              <a:cxnLst/>
              <a:rect l="l" t="t" r="r" b="b"/>
              <a:pathLst>
                <a:path w="144145" h="144144">
                  <a:moveTo>
                    <a:pt x="0" y="0"/>
                  </a:moveTo>
                  <a:lnTo>
                    <a:pt x="144005" y="143996"/>
                  </a:lnTo>
                </a:path>
                <a:path w="144145" h="144144">
                  <a:moveTo>
                    <a:pt x="0" y="143996"/>
                  </a:moveTo>
                  <a:lnTo>
                    <a:pt x="144005" y="0"/>
                  </a:lnTo>
                </a:path>
              </a:pathLst>
            </a:custGeom>
            <a:ln w="1270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851746" y="1849565"/>
              <a:ext cx="1237615" cy="941069"/>
            </a:xfrm>
            <a:custGeom>
              <a:avLst/>
              <a:gdLst/>
              <a:ahLst/>
              <a:cxnLst/>
              <a:rect l="l" t="t" r="r" b="b"/>
              <a:pathLst>
                <a:path w="1237614" h="941069">
                  <a:moveTo>
                    <a:pt x="250050" y="0"/>
                  </a:moveTo>
                  <a:lnTo>
                    <a:pt x="0" y="186119"/>
                  </a:lnTo>
                </a:path>
                <a:path w="1237614" h="941069">
                  <a:moveTo>
                    <a:pt x="985316" y="940479"/>
                  </a:moveTo>
                  <a:lnTo>
                    <a:pt x="1237437" y="940479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4044607" y="2751642"/>
              <a:ext cx="90170" cy="76835"/>
            </a:xfrm>
            <a:custGeom>
              <a:avLst/>
              <a:gdLst/>
              <a:ahLst/>
              <a:cxnLst/>
              <a:rect l="l" t="t" r="r" b="b"/>
              <a:pathLst>
                <a:path w="90170" h="76835">
                  <a:moveTo>
                    <a:pt x="0" y="0"/>
                  </a:moveTo>
                  <a:lnTo>
                    <a:pt x="7200" y="19202"/>
                  </a:lnTo>
                  <a:lnTo>
                    <a:pt x="9601" y="38404"/>
                  </a:lnTo>
                  <a:lnTo>
                    <a:pt x="7200" y="57607"/>
                  </a:lnTo>
                  <a:lnTo>
                    <a:pt x="0" y="76809"/>
                  </a:lnTo>
                  <a:lnTo>
                    <a:pt x="89611" y="384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3783063" y="2412051"/>
              <a:ext cx="90170" cy="234315"/>
            </a:xfrm>
            <a:custGeom>
              <a:avLst/>
              <a:gdLst/>
              <a:ahLst/>
              <a:cxnLst/>
              <a:rect l="l" t="t" r="r" b="b"/>
              <a:pathLst>
                <a:path w="90170" h="234314">
                  <a:moveTo>
                    <a:pt x="89992" y="0"/>
                  </a:moveTo>
                  <a:lnTo>
                    <a:pt x="0" y="233997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615062" y="1998051"/>
              <a:ext cx="2736215" cy="720090"/>
            </a:xfrm>
            <a:custGeom>
              <a:avLst/>
              <a:gdLst/>
              <a:ahLst/>
              <a:cxnLst/>
              <a:rect l="l" t="t" r="r" b="b"/>
              <a:pathLst>
                <a:path w="2736215" h="720089">
                  <a:moveTo>
                    <a:pt x="0" y="719996"/>
                  </a:moveTo>
                  <a:lnTo>
                    <a:pt x="0" y="0"/>
                  </a:lnTo>
                </a:path>
                <a:path w="2736215" h="720089">
                  <a:moveTo>
                    <a:pt x="287997" y="0"/>
                  </a:moveTo>
                  <a:lnTo>
                    <a:pt x="287997" y="143996"/>
                  </a:lnTo>
                </a:path>
                <a:path w="2736215" h="720089">
                  <a:moveTo>
                    <a:pt x="864002" y="575999"/>
                  </a:moveTo>
                  <a:lnTo>
                    <a:pt x="864002" y="719996"/>
                  </a:lnTo>
                </a:path>
                <a:path w="2736215" h="720089">
                  <a:moveTo>
                    <a:pt x="1295995" y="0"/>
                  </a:moveTo>
                  <a:lnTo>
                    <a:pt x="1295995" y="143996"/>
                  </a:lnTo>
                </a:path>
                <a:path w="2736215" h="720089">
                  <a:moveTo>
                    <a:pt x="1691994" y="0"/>
                  </a:moveTo>
                  <a:lnTo>
                    <a:pt x="1691994" y="143996"/>
                  </a:lnTo>
                </a:path>
                <a:path w="2736215" h="720089">
                  <a:moveTo>
                    <a:pt x="1835999" y="575999"/>
                  </a:moveTo>
                  <a:lnTo>
                    <a:pt x="1835999" y="719996"/>
                  </a:lnTo>
                </a:path>
                <a:path w="2736215" h="720089">
                  <a:moveTo>
                    <a:pt x="2231998" y="0"/>
                  </a:moveTo>
                  <a:lnTo>
                    <a:pt x="2231998" y="143996"/>
                  </a:lnTo>
                </a:path>
                <a:path w="2736215" h="720089">
                  <a:moveTo>
                    <a:pt x="2735997" y="575999"/>
                  </a:moveTo>
                  <a:lnTo>
                    <a:pt x="2735997" y="719996"/>
                  </a:lnTo>
                </a:path>
              </a:pathLst>
            </a:custGeom>
            <a:ln w="1905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616545" y="1849804"/>
              <a:ext cx="233679" cy="177800"/>
            </a:xfrm>
            <a:custGeom>
              <a:avLst/>
              <a:gdLst/>
              <a:ahLst/>
              <a:cxnLst/>
              <a:rect l="l" t="t" r="r" b="b"/>
              <a:pathLst>
                <a:path w="233680" h="177800">
                  <a:moveTo>
                    <a:pt x="233575" y="0"/>
                  </a:moveTo>
                  <a:lnTo>
                    <a:pt x="0" y="177407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181059" y="1890052"/>
              <a:ext cx="1350010" cy="864235"/>
            </a:xfrm>
            <a:custGeom>
              <a:avLst/>
              <a:gdLst/>
              <a:ahLst/>
              <a:cxnLst/>
              <a:rect l="l" t="t" r="r" b="b"/>
              <a:pathLst>
                <a:path w="1350010" h="864235">
                  <a:moveTo>
                    <a:pt x="0" y="0"/>
                  </a:moveTo>
                  <a:lnTo>
                    <a:pt x="35481" y="22705"/>
                  </a:lnTo>
                  <a:lnTo>
                    <a:pt x="65155" y="49398"/>
                  </a:lnTo>
                  <a:lnTo>
                    <a:pt x="89581" y="79660"/>
                  </a:lnTo>
                  <a:lnTo>
                    <a:pt x="109319" y="113071"/>
                  </a:lnTo>
                  <a:lnTo>
                    <a:pt x="124929" y="149210"/>
                  </a:lnTo>
                  <a:lnTo>
                    <a:pt x="136970" y="187659"/>
                  </a:lnTo>
                  <a:lnTo>
                    <a:pt x="146002" y="227997"/>
                  </a:lnTo>
                  <a:lnTo>
                    <a:pt x="152586" y="269804"/>
                  </a:lnTo>
                  <a:lnTo>
                    <a:pt x="157280" y="312661"/>
                  </a:lnTo>
                  <a:lnTo>
                    <a:pt x="160645" y="356148"/>
                  </a:lnTo>
                  <a:lnTo>
                    <a:pt x="163240" y="399844"/>
                  </a:lnTo>
                  <a:lnTo>
                    <a:pt x="165625" y="443331"/>
                  </a:lnTo>
                  <a:lnTo>
                    <a:pt x="168360" y="486188"/>
                  </a:lnTo>
                  <a:lnTo>
                    <a:pt x="172005" y="527995"/>
                  </a:lnTo>
                  <a:lnTo>
                    <a:pt x="177118" y="568333"/>
                  </a:lnTo>
                  <a:lnTo>
                    <a:pt x="184261" y="606782"/>
                  </a:lnTo>
                  <a:lnTo>
                    <a:pt x="206873" y="676332"/>
                  </a:lnTo>
                  <a:lnTo>
                    <a:pt x="244317" y="733287"/>
                  </a:lnTo>
                  <a:lnTo>
                    <a:pt x="270002" y="755992"/>
                  </a:lnTo>
                </a:path>
                <a:path w="1350010" h="864235">
                  <a:moveTo>
                    <a:pt x="270002" y="755992"/>
                  </a:moveTo>
                  <a:lnTo>
                    <a:pt x="431990" y="827995"/>
                  </a:lnTo>
                </a:path>
                <a:path w="1350010" h="864235">
                  <a:moveTo>
                    <a:pt x="557999" y="107999"/>
                  </a:moveTo>
                  <a:lnTo>
                    <a:pt x="601864" y="133924"/>
                  </a:lnTo>
                  <a:lnTo>
                    <a:pt x="643580" y="163405"/>
                  </a:lnTo>
                  <a:lnTo>
                    <a:pt x="683334" y="195998"/>
                  </a:lnTo>
                  <a:lnTo>
                    <a:pt x="721310" y="231256"/>
                  </a:lnTo>
                  <a:lnTo>
                    <a:pt x="757693" y="268738"/>
                  </a:lnTo>
                  <a:lnTo>
                    <a:pt x="792669" y="307997"/>
                  </a:lnTo>
                  <a:lnTo>
                    <a:pt x="826422" y="348589"/>
                  </a:lnTo>
                  <a:lnTo>
                    <a:pt x="859138" y="390070"/>
                  </a:lnTo>
                  <a:lnTo>
                    <a:pt x="891003" y="431996"/>
                  </a:lnTo>
                  <a:lnTo>
                    <a:pt x="922201" y="473921"/>
                  </a:lnTo>
                  <a:lnTo>
                    <a:pt x="952917" y="515403"/>
                  </a:lnTo>
                  <a:lnTo>
                    <a:pt x="983337" y="555995"/>
                  </a:lnTo>
                  <a:lnTo>
                    <a:pt x="1013645" y="595254"/>
                  </a:lnTo>
                  <a:lnTo>
                    <a:pt x="1044027" y="632735"/>
                  </a:lnTo>
                  <a:lnTo>
                    <a:pt x="1074669" y="667994"/>
                  </a:lnTo>
                  <a:lnTo>
                    <a:pt x="1105755" y="700586"/>
                  </a:lnTo>
                  <a:lnTo>
                    <a:pt x="1137470" y="730067"/>
                  </a:lnTo>
                  <a:lnTo>
                    <a:pt x="1170000" y="755992"/>
                  </a:lnTo>
                </a:path>
                <a:path w="1350010" h="864235">
                  <a:moveTo>
                    <a:pt x="1170000" y="755992"/>
                  </a:moveTo>
                  <a:lnTo>
                    <a:pt x="1349997" y="863992"/>
                  </a:lnTo>
                </a:path>
              </a:pathLst>
            </a:custGeom>
            <a:ln w="635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 txBox="1"/>
          <p:nvPr/>
        </p:nvSpPr>
        <p:spPr>
          <a:xfrm>
            <a:off x="2204364" y="1704950"/>
            <a:ext cx="1271905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Recovery</a:t>
            </a: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line</a:t>
            </a:r>
            <a:r>
              <a:rPr dirty="0" sz="800" spc="2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 spc="2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Checkpoint</a:t>
            </a:r>
            <a:endParaRPr sz="800">
              <a:latin typeface="Arial"/>
              <a:cs typeface="Aria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2259076" y="1836051"/>
            <a:ext cx="102235" cy="115570"/>
          </a:xfrm>
          <a:custGeom>
            <a:avLst/>
            <a:gdLst/>
            <a:ahLst/>
            <a:cxnLst/>
            <a:rect l="l" t="t" r="r" b="b"/>
            <a:pathLst>
              <a:path w="102235" h="115569">
                <a:moveTo>
                  <a:pt x="101981" y="0"/>
                </a:moveTo>
                <a:lnTo>
                  <a:pt x="0" y="114965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 txBox="1"/>
          <p:nvPr/>
        </p:nvSpPr>
        <p:spPr>
          <a:xfrm>
            <a:off x="2642209" y="2695663"/>
            <a:ext cx="1160145" cy="4222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911860">
              <a:lnSpc>
                <a:spcPct val="113199"/>
              </a:lnSpc>
              <a:spcBef>
                <a:spcPts val="100"/>
              </a:spcBef>
            </a:pPr>
            <a:r>
              <a:rPr dirty="0" sz="800" spc="-3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ime  </a:t>
            </a: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Inconsistent</a:t>
            </a:r>
            <a:r>
              <a:rPr dirty="0" sz="80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collection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ts val="950"/>
              </a:lnSpc>
            </a:pP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of</a:t>
            </a:r>
            <a:r>
              <a:rPr dirty="0" sz="80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checkpoints</a:t>
            </a:r>
            <a:endParaRPr sz="800">
              <a:latin typeface="Arial"/>
              <a:cs typeface="Arial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3126905" y="2573312"/>
            <a:ext cx="139700" cy="309245"/>
          </a:xfrm>
          <a:custGeom>
            <a:avLst/>
            <a:gdLst/>
            <a:ahLst/>
            <a:cxnLst/>
            <a:rect l="l" t="t" r="r" b="b"/>
            <a:pathLst>
              <a:path w="139700" h="309244">
                <a:moveTo>
                  <a:pt x="0" y="309036"/>
                </a:moveTo>
                <a:lnTo>
                  <a:pt x="139700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 txBox="1"/>
          <p:nvPr/>
        </p:nvSpPr>
        <p:spPr>
          <a:xfrm>
            <a:off x="1591989" y="2849921"/>
            <a:ext cx="657860" cy="260985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12700" marR="5080">
              <a:lnSpc>
                <a:spcPts val="890"/>
              </a:lnSpc>
              <a:spcBef>
                <a:spcPts val="185"/>
              </a:spcBef>
            </a:pP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Message</a:t>
            </a: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 sent  </a:t>
            </a: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from</a:t>
            </a:r>
            <a:r>
              <a:rPr dirty="0" sz="80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P2</a:t>
            </a:r>
            <a:r>
              <a:rPr dirty="0" sz="80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80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P1</a:t>
            </a:r>
            <a:endParaRPr sz="800">
              <a:latin typeface="Arial"/>
              <a:cs typeface="Arial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1691817" y="2395512"/>
            <a:ext cx="231775" cy="429895"/>
          </a:xfrm>
          <a:custGeom>
            <a:avLst/>
            <a:gdLst/>
            <a:ahLst/>
            <a:cxnLst/>
            <a:rect l="l" t="t" r="r" b="b"/>
            <a:pathLst>
              <a:path w="231775" h="429894">
                <a:moveTo>
                  <a:pt x="231343" y="429374"/>
                </a:moveTo>
                <a:lnTo>
                  <a:pt x="0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60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92265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Coordinated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82085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17932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Coordinated</a:t>
            </a:r>
            <a:r>
              <a:rPr dirty="0" spc="-20"/>
              <a:t> </a:t>
            </a:r>
            <a:r>
              <a:rPr dirty="0" spc="10"/>
              <a:t>checkpointing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528609"/>
            <a:ext cx="3832225" cy="8001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2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180"/>
              </a:lnSpc>
            </a:pP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checkpoint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globally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action.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9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Use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two-phase </a:t>
            </a:r>
            <a:r>
              <a:rPr dirty="0" sz="1000" spc="-10">
                <a:latin typeface="Arial"/>
                <a:cs typeface="Arial"/>
              </a:rPr>
              <a:t>blocking </a:t>
            </a:r>
            <a:r>
              <a:rPr dirty="0" sz="1000" spc="-5">
                <a:latin typeface="Arial"/>
                <a:cs typeface="Arial"/>
              </a:rPr>
              <a:t>protocol: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92265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Coordinated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82085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17932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Coordinated</a:t>
            </a:r>
            <a:r>
              <a:rPr dirty="0" spc="-20"/>
              <a:t> </a:t>
            </a:r>
            <a:r>
              <a:rPr dirty="0" spc="10"/>
              <a:t>checkpointing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28609"/>
            <a:ext cx="3857625" cy="10274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ts val="142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25400">
              <a:lnSpc>
                <a:spcPts val="1180"/>
              </a:lnSpc>
            </a:pP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checkpoint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globally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action.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69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Use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two-phase </a:t>
            </a:r>
            <a:r>
              <a:rPr dirty="0" sz="1000" spc="-10">
                <a:latin typeface="Arial"/>
                <a:cs typeface="Arial"/>
              </a:rPr>
              <a:t>blocking </a:t>
            </a:r>
            <a:r>
              <a:rPr dirty="0" sz="1000" spc="-5">
                <a:latin typeface="Arial"/>
                <a:cs typeface="Arial"/>
              </a:rPr>
              <a:t>protocol:</a:t>
            </a:r>
            <a:endParaRPr sz="1000">
              <a:latin typeface="Arial"/>
              <a:cs typeface="Arial"/>
            </a:endParaRPr>
          </a:p>
          <a:p>
            <a:pPr marL="30226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A coordinator multicasts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checkpoint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request </a:t>
            </a:r>
            <a:r>
              <a:rPr dirty="0" sz="1000" spc="-5">
                <a:latin typeface="Arial"/>
                <a:cs typeface="Arial"/>
              </a:rPr>
              <a:t>message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92265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Coordinated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82085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17932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Coordinated</a:t>
            </a:r>
            <a:r>
              <a:rPr dirty="0" spc="-20"/>
              <a:t> </a:t>
            </a:r>
            <a:r>
              <a:rPr dirty="0" spc="10"/>
              <a:t>checkpointing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28609"/>
            <a:ext cx="3857625" cy="14833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ts val="142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25400">
              <a:lnSpc>
                <a:spcPts val="1180"/>
              </a:lnSpc>
            </a:pP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checkpoint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globally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action.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69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Use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two-phase </a:t>
            </a:r>
            <a:r>
              <a:rPr dirty="0" sz="1000" spc="-10">
                <a:latin typeface="Arial"/>
                <a:cs typeface="Arial"/>
              </a:rPr>
              <a:t>blocking </a:t>
            </a:r>
            <a:r>
              <a:rPr dirty="0" sz="1000" spc="-5">
                <a:latin typeface="Arial"/>
                <a:cs typeface="Arial"/>
              </a:rPr>
              <a:t>protocol:</a:t>
            </a:r>
            <a:endParaRPr sz="1000">
              <a:latin typeface="Arial"/>
              <a:cs typeface="Arial"/>
            </a:endParaRPr>
          </a:p>
          <a:p>
            <a:pPr marL="302260" indent="-168275">
              <a:lnSpc>
                <a:spcPts val="12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A coordinator multicasts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checkpoint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request </a:t>
            </a:r>
            <a:r>
              <a:rPr dirty="0" sz="1000" spc="-5">
                <a:latin typeface="Arial"/>
                <a:cs typeface="Arial"/>
              </a:rPr>
              <a:t>message</a:t>
            </a:r>
            <a:endParaRPr sz="1000">
              <a:latin typeface="Arial"/>
              <a:cs typeface="Arial"/>
            </a:endParaRPr>
          </a:p>
          <a:p>
            <a:pPr marL="302260" marR="44450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When a </a:t>
            </a:r>
            <a:r>
              <a:rPr dirty="0" sz="1000">
                <a:latin typeface="Arial"/>
                <a:cs typeface="Arial"/>
              </a:rPr>
              <a:t>participant </a:t>
            </a:r>
            <a:r>
              <a:rPr dirty="0" sz="1000" spc="-5">
                <a:latin typeface="Arial"/>
                <a:cs typeface="Arial"/>
              </a:rPr>
              <a:t>receives such a message, it </a:t>
            </a:r>
            <a:r>
              <a:rPr dirty="0" sz="1000" spc="-10">
                <a:latin typeface="Arial"/>
                <a:cs typeface="Arial"/>
              </a:rPr>
              <a:t>takes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checkpoint,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stops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(application)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reports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back </a:t>
            </a:r>
            <a:r>
              <a:rPr dirty="0" sz="1000" spc="-5">
                <a:latin typeface="Arial"/>
                <a:cs typeface="Arial"/>
              </a:rPr>
              <a:t>that it has </a:t>
            </a:r>
            <a:r>
              <a:rPr dirty="0" sz="1000" spc="-10">
                <a:latin typeface="Arial"/>
                <a:cs typeface="Arial"/>
              </a:rPr>
              <a:t>taken</a:t>
            </a:r>
            <a:r>
              <a:rPr dirty="0" sz="1000" spc="-5">
                <a:latin typeface="Arial"/>
                <a:cs typeface="Arial"/>
              </a:rPr>
              <a:t> a checkpoint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92265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Coordinated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82085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17932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Coordinated</a:t>
            </a:r>
            <a:r>
              <a:rPr dirty="0" spc="-20"/>
              <a:t> </a:t>
            </a:r>
            <a:r>
              <a:rPr dirty="0" spc="10"/>
              <a:t>checkpointing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28609"/>
            <a:ext cx="3937635" cy="19386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ts val="142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25400">
              <a:lnSpc>
                <a:spcPts val="1180"/>
              </a:lnSpc>
            </a:pP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checkpoint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globally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action.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69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Use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two-phase </a:t>
            </a:r>
            <a:r>
              <a:rPr dirty="0" sz="1000" spc="-10">
                <a:latin typeface="Arial"/>
                <a:cs typeface="Arial"/>
              </a:rPr>
              <a:t>blocking </a:t>
            </a:r>
            <a:r>
              <a:rPr dirty="0" sz="1000" spc="-5">
                <a:latin typeface="Arial"/>
                <a:cs typeface="Arial"/>
              </a:rPr>
              <a:t>protocol:</a:t>
            </a:r>
            <a:endParaRPr sz="1000">
              <a:latin typeface="Arial"/>
              <a:cs typeface="Arial"/>
            </a:endParaRPr>
          </a:p>
          <a:p>
            <a:pPr marL="302260" indent="-168275">
              <a:lnSpc>
                <a:spcPts val="12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A coordinator multicasts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checkpoint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request </a:t>
            </a:r>
            <a:r>
              <a:rPr dirty="0" sz="1000" spc="-5">
                <a:latin typeface="Arial"/>
                <a:cs typeface="Arial"/>
              </a:rPr>
              <a:t>message</a:t>
            </a:r>
            <a:endParaRPr sz="1000">
              <a:latin typeface="Arial"/>
              <a:cs typeface="Arial"/>
            </a:endParaRPr>
          </a:p>
          <a:p>
            <a:pPr marL="302260" marR="124460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When a </a:t>
            </a:r>
            <a:r>
              <a:rPr dirty="0" sz="1000">
                <a:latin typeface="Arial"/>
                <a:cs typeface="Arial"/>
              </a:rPr>
              <a:t>participant </a:t>
            </a:r>
            <a:r>
              <a:rPr dirty="0" sz="1000" spc="-5">
                <a:latin typeface="Arial"/>
                <a:cs typeface="Arial"/>
              </a:rPr>
              <a:t>receives such a message, it </a:t>
            </a:r>
            <a:r>
              <a:rPr dirty="0" sz="1000" spc="-10">
                <a:latin typeface="Arial"/>
                <a:cs typeface="Arial"/>
              </a:rPr>
              <a:t>takes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checkpoint,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stops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(application)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reports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back </a:t>
            </a:r>
            <a:r>
              <a:rPr dirty="0" sz="1000" spc="-5">
                <a:latin typeface="Arial"/>
                <a:cs typeface="Arial"/>
              </a:rPr>
              <a:t>that it has </a:t>
            </a:r>
            <a:r>
              <a:rPr dirty="0" sz="1000" spc="-10">
                <a:latin typeface="Arial"/>
                <a:cs typeface="Arial"/>
              </a:rPr>
              <a:t>taken</a:t>
            </a:r>
            <a:r>
              <a:rPr dirty="0" sz="1000" spc="-5">
                <a:latin typeface="Arial"/>
                <a:cs typeface="Arial"/>
              </a:rPr>
              <a:t> a checkpoint</a:t>
            </a:r>
            <a:endParaRPr sz="1000">
              <a:latin typeface="Arial"/>
              <a:cs typeface="Arial"/>
            </a:endParaRPr>
          </a:p>
          <a:p>
            <a:pPr marL="302260" indent="-168275">
              <a:lnSpc>
                <a:spcPts val="1145"/>
              </a:lnSpc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15">
                <a:latin typeface="Arial"/>
                <a:cs typeface="Arial"/>
              </a:rPr>
              <a:t>When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all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checkpoints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been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confirmed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coordinator,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endParaRPr sz="1000">
              <a:latin typeface="Arial"/>
              <a:cs typeface="Arial"/>
            </a:endParaRPr>
          </a:p>
          <a:p>
            <a:pPr marL="302260" marR="459740">
              <a:lnSpc>
                <a:spcPts val="1200"/>
              </a:lnSpc>
              <a:spcBef>
                <a:spcPts val="40"/>
              </a:spcBef>
            </a:pPr>
            <a:r>
              <a:rPr dirty="0" sz="1000" spc="-5">
                <a:latin typeface="Arial"/>
                <a:cs typeface="Arial"/>
              </a:rPr>
              <a:t>latter broadcasts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checkpoint done </a:t>
            </a:r>
            <a:r>
              <a:rPr dirty="0" sz="1000" spc="-5">
                <a:latin typeface="Arial"/>
                <a:cs typeface="Arial"/>
              </a:rPr>
              <a:t>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allow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continue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92265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Coordinated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82085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17932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Coordinated</a:t>
            </a:r>
            <a:r>
              <a:rPr dirty="0" spc="-20"/>
              <a:t> </a:t>
            </a:r>
            <a:r>
              <a:rPr dirty="0" spc="10"/>
              <a:t>checkpointing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894" y="528609"/>
            <a:ext cx="3963035" cy="26092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142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38100">
              <a:lnSpc>
                <a:spcPts val="1180"/>
              </a:lnSpc>
            </a:pP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checkpoint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globally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action.</a:t>
            </a:r>
            <a:endParaRPr sz="10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69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Use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two-phase </a:t>
            </a:r>
            <a:r>
              <a:rPr dirty="0" sz="1000" spc="-10">
                <a:latin typeface="Arial"/>
                <a:cs typeface="Arial"/>
              </a:rPr>
              <a:t>blocking </a:t>
            </a:r>
            <a:r>
              <a:rPr dirty="0" sz="1000" spc="-5">
                <a:latin typeface="Arial"/>
                <a:cs typeface="Arial"/>
              </a:rPr>
              <a:t>protocol: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ts val="12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A coordinator multicasts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checkpoint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request </a:t>
            </a:r>
            <a:r>
              <a:rPr dirty="0" sz="1000" spc="-5">
                <a:latin typeface="Arial"/>
                <a:cs typeface="Arial"/>
              </a:rPr>
              <a:t>message</a:t>
            </a:r>
            <a:endParaRPr sz="1000">
              <a:latin typeface="Arial"/>
              <a:cs typeface="Arial"/>
            </a:endParaRPr>
          </a:p>
          <a:p>
            <a:pPr marL="314960" marR="137160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When a </a:t>
            </a:r>
            <a:r>
              <a:rPr dirty="0" sz="1000">
                <a:latin typeface="Arial"/>
                <a:cs typeface="Arial"/>
              </a:rPr>
              <a:t>participant </a:t>
            </a:r>
            <a:r>
              <a:rPr dirty="0" sz="1000" spc="-5">
                <a:latin typeface="Arial"/>
                <a:cs typeface="Arial"/>
              </a:rPr>
              <a:t>receives such a message, it </a:t>
            </a:r>
            <a:r>
              <a:rPr dirty="0" sz="1000" spc="-10">
                <a:latin typeface="Arial"/>
                <a:cs typeface="Arial"/>
              </a:rPr>
              <a:t>takes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checkpoint,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stops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(application)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reports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back </a:t>
            </a:r>
            <a:r>
              <a:rPr dirty="0" sz="1000" spc="-5">
                <a:latin typeface="Arial"/>
                <a:cs typeface="Arial"/>
              </a:rPr>
              <a:t>that it has </a:t>
            </a:r>
            <a:r>
              <a:rPr dirty="0" sz="1000" spc="-10">
                <a:latin typeface="Arial"/>
                <a:cs typeface="Arial"/>
              </a:rPr>
              <a:t>taken</a:t>
            </a:r>
            <a:r>
              <a:rPr dirty="0" sz="1000" spc="-5">
                <a:latin typeface="Arial"/>
                <a:cs typeface="Arial"/>
              </a:rPr>
              <a:t> a checkpoint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ts val="1145"/>
              </a:lnSpc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5">
                <a:latin typeface="Arial"/>
                <a:cs typeface="Arial"/>
              </a:rPr>
              <a:t>When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all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checkpoints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been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confirmed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coordinator,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endParaRPr sz="1000">
              <a:latin typeface="Arial"/>
              <a:cs typeface="Arial"/>
            </a:endParaRPr>
          </a:p>
          <a:p>
            <a:pPr marL="314960" marR="472440">
              <a:lnSpc>
                <a:spcPts val="1200"/>
              </a:lnSpc>
              <a:spcBef>
                <a:spcPts val="40"/>
              </a:spcBef>
            </a:pPr>
            <a:r>
              <a:rPr dirty="0" sz="1000" spc="-5">
                <a:latin typeface="Arial"/>
                <a:cs typeface="Arial"/>
              </a:rPr>
              <a:t>latter broadcasts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checkpoint done </a:t>
            </a:r>
            <a:r>
              <a:rPr dirty="0" sz="1000" spc="-5">
                <a:latin typeface="Arial"/>
                <a:cs typeface="Arial"/>
              </a:rPr>
              <a:t>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allow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continue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50">
              <a:latin typeface="Arial"/>
              <a:cs typeface="Arial"/>
            </a:endParaRPr>
          </a:p>
          <a:p>
            <a:pPr marL="3810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38100" marR="25527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It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possible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consider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those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depend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recovery of the </a:t>
            </a:r>
            <a:r>
              <a:rPr dirty="0" sz="1000" spc="-10">
                <a:latin typeface="Arial"/>
                <a:cs typeface="Arial"/>
              </a:rPr>
              <a:t>coordinator,</a:t>
            </a:r>
            <a:r>
              <a:rPr dirty="0" sz="1000" spc="-5">
                <a:latin typeface="Arial"/>
                <a:cs typeface="Arial"/>
              </a:rPr>
              <a:t> and ignore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rest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9036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36415" y="716"/>
            <a:ext cx="50545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52082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Cascaded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rollback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852726"/>
            <a:ext cx="3898265" cy="504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If checkpointing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“wrong”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instants,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recovery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line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lie at system</a:t>
            </a:r>
            <a:r>
              <a:rPr dirty="0" sz="1000">
                <a:latin typeface="Arial"/>
                <a:cs typeface="Arial"/>
              </a:rPr>
              <a:t> startup</a:t>
            </a:r>
            <a:r>
              <a:rPr dirty="0" sz="1000" spc="-5">
                <a:latin typeface="Arial"/>
                <a:cs typeface="Arial"/>
              </a:rPr>
              <a:t> time.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so-called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cascaded rollback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142424" y="2021744"/>
            <a:ext cx="110489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40799" y="2031368"/>
            <a:ext cx="149860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m*</a:t>
            </a:r>
            <a:endParaRPr sz="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0883" y="1652005"/>
            <a:ext cx="149860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P1</a:t>
            </a:r>
            <a:endParaRPr sz="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92884" y="2228005"/>
            <a:ext cx="149860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P2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402406" y="1799129"/>
            <a:ext cx="3768725" cy="582930"/>
            <a:chOff x="402406" y="1799129"/>
            <a:chExt cx="3768725" cy="582930"/>
          </a:xfrm>
        </p:grpSpPr>
        <p:sp>
          <p:nvSpPr>
            <p:cNvPr id="11" name="object 11"/>
            <p:cNvSpPr/>
            <p:nvPr/>
          </p:nvSpPr>
          <p:spPr>
            <a:xfrm>
              <a:off x="405581" y="1802304"/>
              <a:ext cx="3762375" cy="576580"/>
            </a:xfrm>
            <a:custGeom>
              <a:avLst/>
              <a:gdLst/>
              <a:ahLst/>
              <a:cxnLst/>
              <a:rect l="l" t="t" r="r" b="b"/>
              <a:pathLst>
                <a:path w="3762375" h="576580">
                  <a:moveTo>
                    <a:pt x="0" y="0"/>
                  </a:moveTo>
                  <a:lnTo>
                    <a:pt x="3761999" y="0"/>
                  </a:lnTo>
                </a:path>
                <a:path w="3762375" h="576580">
                  <a:moveTo>
                    <a:pt x="0" y="575995"/>
                  </a:moveTo>
                  <a:lnTo>
                    <a:pt x="3761999" y="575995"/>
                  </a:lnTo>
                </a:path>
                <a:path w="3762375" h="576580">
                  <a:moveTo>
                    <a:pt x="341997" y="575995"/>
                  </a:moveTo>
                  <a:lnTo>
                    <a:pt x="445541" y="44207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4903" y="1802304"/>
              <a:ext cx="75396" cy="95300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017582" y="1802304"/>
              <a:ext cx="157480" cy="533400"/>
            </a:xfrm>
            <a:custGeom>
              <a:avLst/>
              <a:gdLst/>
              <a:ahLst/>
              <a:cxnLst/>
              <a:rect l="l" t="t" r="r" b="b"/>
              <a:pathLst>
                <a:path w="157480" h="533400">
                  <a:moveTo>
                    <a:pt x="0" y="0"/>
                  </a:moveTo>
                  <a:lnTo>
                    <a:pt x="157276" y="532800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25404" y="2281481"/>
              <a:ext cx="73670" cy="9681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97580" y="1802304"/>
              <a:ext cx="182880" cy="533400"/>
            </a:xfrm>
            <a:custGeom>
              <a:avLst/>
              <a:gdLst/>
              <a:ahLst/>
              <a:cxnLst/>
              <a:rect l="l" t="t" r="r" b="b"/>
              <a:pathLst>
                <a:path w="182880" h="533400">
                  <a:moveTo>
                    <a:pt x="0" y="0"/>
                  </a:moveTo>
                  <a:lnTo>
                    <a:pt x="182765" y="533396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29566" y="2281080"/>
              <a:ext cx="72657" cy="97219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629578" y="1845915"/>
              <a:ext cx="137795" cy="532765"/>
            </a:xfrm>
            <a:custGeom>
              <a:avLst/>
              <a:gdLst/>
              <a:ahLst/>
              <a:cxnLst/>
              <a:rect l="l" t="t" r="r" b="b"/>
              <a:pathLst>
                <a:path w="137794" h="532764">
                  <a:moveTo>
                    <a:pt x="0" y="532384"/>
                  </a:moveTo>
                  <a:lnTo>
                    <a:pt x="137384" y="0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18640" y="1802304"/>
              <a:ext cx="74371" cy="96366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1953577" y="1845965"/>
              <a:ext cx="134620" cy="532765"/>
            </a:xfrm>
            <a:custGeom>
              <a:avLst/>
              <a:gdLst/>
              <a:ahLst/>
              <a:cxnLst/>
              <a:rect l="l" t="t" r="r" b="b"/>
              <a:pathLst>
                <a:path w="134619" h="532764">
                  <a:moveTo>
                    <a:pt x="0" y="532334"/>
                  </a:moveTo>
                  <a:lnTo>
                    <a:pt x="134493" y="0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039912" y="1802304"/>
              <a:ext cx="74485" cy="96292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2151583" y="1802304"/>
              <a:ext cx="167640" cy="533400"/>
            </a:xfrm>
            <a:custGeom>
              <a:avLst/>
              <a:gdLst/>
              <a:ahLst/>
              <a:cxnLst/>
              <a:rect l="l" t="t" r="r" b="b"/>
              <a:pathLst>
                <a:path w="167639" h="533400">
                  <a:moveTo>
                    <a:pt x="0" y="0"/>
                  </a:moveTo>
                  <a:lnTo>
                    <a:pt x="167093" y="533024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68702" y="2281303"/>
              <a:ext cx="73291" cy="96996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2547581" y="1845311"/>
              <a:ext cx="165735" cy="533400"/>
            </a:xfrm>
            <a:custGeom>
              <a:avLst/>
              <a:gdLst/>
              <a:ahLst/>
              <a:cxnLst/>
              <a:rect l="l" t="t" r="r" b="b"/>
              <a:pathLst>
                <a:path w="165735" h="533400">
                  <a:moveTo>
                    <a:pt x="0" y="532988"/>
                  </a:moveTo>
                  <a:lnTo>
                    <a:pt x="165646" y="0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663317" y="1802304"/>
              <a:ext cx="73355" cy="96977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2997580" y="1802304"/>
              <a:ext cx="197485" cy="534035"/>
            </a:xfrm>
            <a:custGeom>
              <a:avLst/>
              <a:gdLst/>
              <a:ahLst/>
              <a:cxnLst/>
              <a:rect l="l" t="t" r="r" b="b"/>
              <a:pathLst>
                <a:path w="197485" h="534035">
                  <a:moveTo>
                    <a:pt x="0" y="0"/>
                  </a:moveTo>
                  <a:lnTo>
                    <a:pt x="197027" y="533747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143148" y="2280935"/>
              <a:ext cx="72059" cy="97364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3339579" y="1802304"/>
              <a:ext cx="210185" cy="534670"/>
            </a:xfrm>
            <a:custGeom>
              <a:avLst/>
              <a:gdLst/>
              <a:ahLst/>
              <a:cxnLst/>
              <a:rect l="l" t="t" r="r" b="b"/>
              <a:pathLst>
                <a:path w="210185" h="534669">
                  <a:moveTo>
                    <a:pt x="0" y="0"/>
                  </a:moveTo>
                  <a:lnTo>
                    <a:pt x="209918" y="534080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497440" y="2280851"/>
              <a:ext cx="71488" cy="97448"/>
            </a:xfrm>
            <a:prstGeom prst="rect">
              <a:avLst/>
            </a:prstGeom>
          </p:spPr>
        </p:pic>
      </p:grpSp>
      <p:sp>
        <p:nvSpPr>
          <p:cNvPr id="29" name="object 29"/>
          <p:cNvSpPr txBox="1"/>
          <p:nvPr/>
        </p:nvSpPr>
        <p:spPr>
          <a:xfrm>
            <a:off x="878884" y="1456207"/>
            <a:ext cx="511175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Initial</a:t>
            </a:r>
            <a:r>
              <a:rPr dirty="0" sz="80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state</a:t>
            </a:r>
            <a:endParaRPr sz="8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884885" y="1994002"/>
            <a:ext cx="335915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Failure</a:t>
            </a:r>
            <a:endParaRPr sz="8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951911" y="1439647"/>
            <a:ext cx="534035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Checkpoint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2855086" y="1578645"/>
            <a:ext cx="1013460" cy="878205"/>
            <a:chOff x="2855086" y="1578645"/>
            <a:chExt cx="1013460" cy="878205"/>
          </a:xfrm>
        </p:grpSpPr>
        <p:sp>
          <p:nvSpPr>
            <p:cNvPr id="33" name="object 33"/>
            <p:cNvSpPr/>
            <p:nvPr/>
          </p:nvSpPr>
          <p:spPr>
            <a:xfrm>
              <a:off x="3717582" y="2306300"/>
              <a:ext cx="144145" cy="144145"/>
            </a:xfrm>
            <a:custGeom>
              <a:avLst/>
              <a:gdLst/>
              <a:ahLst/>
              <a:cxnLst/>
              <a:rect l="l" t="t" r="r" b="b"/>
              <a:pathLst>
                <a:path w="144145" h="144144">
                  <a:moveTo>
                    <a:pt x="0" y="0"/>
                  </a:moveTo>
                  <a:lnTo>
                    <a:pt x="143992" y="143996"/>
                  </a:lnTo>
                </a:path>
                <a:path w="144145" h="144144">
                  <a:moveTo>
                    <a:pt x="0" y="143996"/>
                  </a:moveTo>
                  <a:lnTo>
                    <a:pt x="143992" y="0"/>
                  </a:lnTo>
                </a:path>
              </a:pathLst>
            </a:custGeom>
            <a:ln w="1270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858261" y="1581820"/>
              <a:ext cx="250190" cy="186690"/>
            </a:xfrm>
            <a:custGeom>
              <a:avLst/>
              <a:gdLst/>
              <a:ahLst/>
              <a:cxnLst/>
              <a:rect l="l" t="t" r="r" b="b"/>
              <a:pathLst>
                <a:path w="250189" h="186689">
                  <a:moveTo>
                    <a:pt x="250050" y="0"/>
                  </a:moveTo>
                  <a:lnTo>
                    <a:pt x="0" y="186114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/>
          <p:cNvSpPr txBox="1"/>
          <p:nvPr/>
        </p:nvSpPr>
        <p:spPr>
          <a:xfrm>
            <a:off x="3560876" y="2444004"/>
            <a:ext cx="247650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3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ime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612055" y="1578884"/>
            <a:ext cx="3528695" cy="982344"/>
            <a:chOff x="612055" y="1578884"/>
            <a:chExt cx="3528695" cy="982344"/>
          </a:xfrm>
        </p:grpSpPr>
        <p:sp>
          <p:nvSpPr>
            <p:cNvPr id="37" name="object 37"/>
            <p:cNvSpPr/>
            <p:nvPr/>
          </p:nvSpPr>
          <p:spPr>
            <a:xfrm>
              <a:off x="3843578" y="2522300"/>
              <a:ext cx="252729" cy="0"/>
            </a:xfrm>
            <a:custGeom>
              <a:avLst/>
              <a:gdLst/>
              <a:ahLst/>
              <a:cxnLst/>
              <a:rect l="l" t="t" r="r" b="b"/>
              <a:pathLst>
                <a:path w="252729" h="0">
                  <a:moveTo>
                    <a:pt x="0" y="0"/>
                  </a:moveTo>
                  <a:lnTo>
                    <a:pt x="252133" y="0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4051122" y="2483892"/>
              <a:ext cx="90170" cy="76835"/>
            </a:xfrm>
            <a:custGeom>
              <a:avLst/>
              <a:gdLst/>
              <a:ahLst/>
              <a:cxnLst/>
              <a:rect l="l" t="t" r="r" b="b"/>
              <a:pathLst>
                <a:path w="90170" h="76835">
                  <a:moveTo>
                    <a:pt x="0" y="0"/>
                  </a:moveTo>
                  <a:lnTo>
                    <a:pt x="7208" y="19202"/>
                  </a:lnTo>
                  <a:lnTo>
                    <a:pt x="9610" y="38405"/>
                  </a:lnTo>
                  <a:lnTo>
                    <a:pt x="7208" y="57607"/>
                  </a:lnTo>
                  <a:lnTo>
                    <a:pt x="0" y="76810"/>
                  </a:lnTo>
                  <a:lnTo>
                    <a:pt x="89623" y="38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3789578" y="2144302"/>
              <a:ext cx="90170" cy="234315"/>
            </a:xfrm>
            <a:custGeom>
              <a:avLst/>
              <a:gdLst/>
              <a:ahLst/>
              <a:cxnLst/>
              <a:rect l="l" t="t" r="r" b="b"/>
              <a:pathLst>
                <a:path w="90170" h="234314">
                  <a:moveTo>
                    <a:pt x="90004" y="0"/>
                  </a:moveTo>
                  <a:lnTo>
                    <a:pt x="0" y="234001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621581" y="1730301"/>
              <a:ext cx="2736215" cy="720090"/>
            </a:xfrm>
            <a:custGeom>
              <a:avLst/>
              <a:gdLst/>
              <a:ahLst/>
              <a:cxnLst/>
              <a:rect l="l" t="t" r="r" b="b"/>
              <a:pathLst>
                <a:path w="2736215" h="720089">
                  <a:moveTo>
                    <a:pt x="0" y="719996"/>
                  </a:moveTo>
                  <a:lnTo>
                    <a:pt x="0" y="0"/>
                  </a:lnTo>
                </a:path>
                <a:path w="2736215" h="720089">
                  <a:moveTo>
                    <a:pt x="288001" y="0"/>
                  </a:moveTo>
                  <a:lnTo>
                    <a:pt x="288001" y="143996"/>
                  </a:lnTo>
                </a:path>
                <a:path w="2736215" h="720089">
                  <a:moveTo>
                    <a:pt x="864001" y="575999"/>
                  </a:moveTo>
                  <a:lnTo>
                    <a:pt x="864001" y="719996"/>
                  </a:lnTo>
                </a:path>
                <a:path w="2736215" h="720089">
                  <a:moveTo>
                    <a:pt x="1296004" y="0"/>
                  </a:moveTo>
                  <a:lnTo>
                    <a:pt x="1296004" y="143996"/>
                  </a:lnTo>
                </a:path>
                <a:path w="2736215" h="720089">
                  <a:moveTo>
                    <a:pt x="1692003" y="0"/>
                  </a:moveTo>
                  <a:lnTo>
                    <a:pt x="1692003" y="143996"/>
                  </a:lnTo>
                </a:path>
                <a:path w="2736215" h="720089">
                  <a:moveTo>
                    <a:pt x="1835995" y="575999"/>
                  </a:moveTo>
                  <a:lnTo>
                    <a:pt x="1835995" y="719996"/>
                  </a:lnTo>
                </a:path>
                <a:path w="2736215" h="720089">
                  <a:moveTo>
                    <a:pt x="2231994" y="0"/>
                  </a:moveTo>
                  <a:lnTo>
                    <a:pt x="2231994" y="143996"/>
                  </a:lnTo>
                </a:path>
                <a:path w="2736215" h="720089">
                  <a:moveTo>
                    <a:pt x="2735994" y="575999"/>
                  </a:moveTo>
                  <a:lnTo>
                    <a:pt x="2735994" y="719996"/>
                  </a:lnTo>
                </a:path>
              </a:pathLst>
            </a:custGeom>
            <a:ln w="1905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623069" y="1582059"/>
              <a:ext cx="233679" cy="177800"/>
            </a:xfrm>
            <a:custGeom>
              <a:avLst/>
              <a:gdLst/>
              <a:ahLst/>
              <a:cxnLst/>
              <a:rect l="l" t="t" r="r" b="b"/>
              <a:pathLst>
                <a:path w="233680" h="177800">
                  <a:moveTo>
                    <a:pt x="233575" y="0"/>
                  </a:moveTo>
                  <a:lnTo>
                    <a:pt x="0" y="177407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/>
          <p:cNvSpPr txBox="1"/>
          <p:nvPr/>
        </p:nvSpPr>
        <p:spPr>
          <a:xfrm>
            <a:off x="66713" y="3331252"/>
            <a:ext cx="931544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4" action="ppaction://hlinksldjump"/>
              </a:rPr>
              <a:t>Independent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1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4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3" name="object 4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62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931544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Independent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036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36415" y="716"/>
            <a:ext cx="50545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887470" cy="85788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Independent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checkpointing</a:t>
            </a:r>
            <a:endParaRPr sz="140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  <a:spcBef>
                <a:spcPts val="106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264160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Each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independently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-5">
                <a:latin typeface="Arial"/>
                <a:cs typeface="Arial"/>
              </a:rPr>
              <a:t> checkpoints,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risk</a:t>
            </a:r>
            <a:r>
              <a:rPr dirty="0" sz="1000" spc="-5">
                <a:latin typeface="Arial"/>
                <a:cs typeface="Arial"/>
              </a:rPr>
              <a:t>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cascaded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rollback to system startup.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931544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Independent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82085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19964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Independent</a:t>
            </a:r>
            <a:r>
              <a:rPr dirty="0" spc="-15"/>
              <a:t> </a:t>
            </a:r>
            <a:r>
              <a:rPr dirty="0" spc="10"/>
              <a:t>checkpointing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41792"/>
            <a:ext cx="3938904" cy="8845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25400" marR="29591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Each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independently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-5">
                <a:latin typeface="Arial"/>
                <a:cs typeface="Arial"/>
              </a:rPr>
              <a:t> checkpoints,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risk</a:t>
            </a:r>
            <a:r>
              <a:rPr dirty="0" sz="1000" spc="-5">
                <a:latin typeface="Arial"/>
                <a:cs typeface="Arial"/>
              </a:rPr>
              <a:t>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cascaded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rollback to system startup.</a:t>
            </a:r>
            <a:endParaRPr sz="1000">
              <a:latin typeface="Arial"/>
              <a:cs typeface="Arial"/>
            </a:endParaRPr>
          </a:p>
          <a:p>
            <a:pPr marL="302260" marR="17780" indent="-168275">
              <a:lnSpc>
                <a:spcPct val="100000"/>
              </a:lnSpc>
              <a:spcBef>
                <a:spcPts val="550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10">
                <a:latin typeface="Arial"/>
                <a:cs typeface="Arial"/>
              </a:rPr>
              <a:t>Let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CP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35">
                <a:latin typeface="Arial"/>
                <a:cs typeface="Arial"/>
              </a:rPr>
              <a:t>(</a:t>
            </a:r>
            <a:r>
              <a:rPr dirty="0" sz="1000" spc="35" i="1">
                <a:latin typeface="Arial"/>
                <a:cs typeface="Arial"/>
              </a:rPr>
              <a:t>m</a:t>
            </a:r>
            <a:r>
              <a:rPr dirty="0" sz="1000" spc="35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denote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m</a:t>
            </a:r>
            <a:r>
              <a:rPr dirty="0" baseline="24305" sz="1200">
                <a:latin typeface="Arial"/>
                <a:cs typeface="Arial"/>
              </a:rPr>
              <a:t>th</a:t>
            </a:r>
            <a:r>
              <a:rPr dirty="0" baseline="24305" sz="1200" spc="157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checkpoint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process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7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INT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35">
                <a:latin typeface="Arial"/>
                <a:cs typeface="Arial"/>
              </a:rPr>
              <a:t>(</a:t>
            </a:r>
            <a:r>
              <a:rPr dirty="0" sz="1000" spc="35" i="1">
                <a:latin typeface="Arial"/>
                <a:cs typeface="Arial"/>
              </a:rPr>
              <a:t>m</a:t>
            </a:r>
            <a:r>
              <a:rPr dirty="0" sz="1000" spc="35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</a:t>
            </a:r>
            <a:r>
              <a:rPr dirty="0" sz="1000" spc="20">
                <a:latin typeface="Arial"/>
                <a:cs typeface="Arial"/>
              </a:rPr>
              <a:t>r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al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</a:t>
            </a:r>
            <a:r>
              <a:rPr dirty="0" sz="1000" spc="-15">
                <a:latin typeface="Arial"/>
                <a:cs typeface="Arial"/>
              </a:rPr>
              <a:t>w</a:t>
            </a:r>
            <a:r>
              <a:rPr dirty="0" sz="1000" spc="-5">
                <a:latin typeface="Arial"/>
                <a:cs typeface="Arial"/>
              </a:rPr>
              <a:t>een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CP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-120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CP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10" i="1">
                <a:latin typeface="Arial"/>
                <a:cs typeface="Arial"/>
              </a:rPr>
              <a:t>m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931544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Independent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82085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19964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Independent</a:t>
            </a:r>
            <a:r>
              <a:rPr dirty="0" spc="-15"/>
              <a:t> </a:t>
            </a:r>
            <a:r>
              <a:rPr dirty="0" spc="10"/>
              <a:t>checkpointing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41792"/>
            <a:ext cx="3938904" cy="12642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25400" marR="29591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Each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independently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-5">
                <a:latin typeface="Arial"/>
                <a:cs typeface="Arial"/>
              </a:rPr>
              <a:t> checkpoints,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risk</a:t>
            </a:r>
            <a:r>
              <a:rPr dirty="0" sz="1000" spc="-5">
                <a:latin typeface="Arial"/>
                <a:cs typeface="Arial"/>
              </a:rPr>
              <a:t>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cascaded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rollback to system startup.</a:t>
            </a:r>
            <a:endParaRPr sz="1000">
              <a:latin typeface="Arial"/>
              <a:cs typeface="Arial"/>
            </a:endParaRPr>
          </a:p>
          <a:p>
            <a:pPr marL="302260" marR="17780" indent="-168275">
              <a:lnSpc>
                <a:spcPct val="100000"/>
              </a:lnSpc>
              <a:spcBef>
                <a:spcPts val="550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10">
                <a:latin typeface="Arial"/>
                <a:cs typeface="Arial"/>
              </a:rPr>
              <a:t>Let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CP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35">
                <a:latin typeface="Arial"/>
                <a:cs typeface="Arial"/>
              </a:rPr>
              <a:t>(</a:t>
            </a:r>
            <a:r>
              <a:rPr dirty="0" sz="1000" spc="35" i="1">
                <a:latin typeface="Arial"/>
                <a:cs typeface="Arial"/>
              </a:rPr>
              <a:t>m</a:t>
            </a:r>
            <a:r>
              <a:rPr dirty="0" sz="1000" spc="35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denote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m</a:t>
            </a:r>
            <a:r>
              <a:rPr dirty="0" baseline="24305" sz="1200">
                <a:latin typeface="Arial"/>
                <a:cs typeface="Arial"/>
              </a:rPr>
              <a:t>th</a:t>
            </a:r>
            <a:r>
              <a:rPr dirty="0" baseline="24305" sz="1200" spc="157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checkpoint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process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7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INT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35">
                <a:latin typeface="Arial"/>
                <a:cs typeface="Arial"/>
              </a:rPr>
              <a:t>(</a:t>
            </a:r>
            <a:r>
              <a:rPr dirty="0" sz="1000" spc="35" i="1">
                <a:latin typeface="Arial"/>
                <a:cs typeface="Arial"/>
              </a:rPr>
              <a:t>m</a:t>
            </a:r>
            <a:r>
              <a:rPr dirty="0" sz="1000" spc="35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</a:t>
            </a:r>
            <a:r>
              <a:rPr dirty="0" sz="1000" spc="20">
                <a:latin typeface="Arial"/>
                <a:cs typeface="Arial"/>
              </a:rPr>
              <a:t>r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al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</a:t>
            </a:r>
            <a:r>
              <a:rPr dirty="0" sz="1000" spc="-15">
                <a:latin typeface="Arial"/>
                <a:cs typeface="Arial"/>
              </a:rPr>
              <a:t>w</a:t>
            </a:r>
            <a:r>
              <a:rPr dirty="0" sz="1000" spc="-5">
                <a:latin typeface="Arial"/>
                <a:cs typeface="Arial"/>
              </a:rPr>
              <a:t>een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CP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-120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CP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10" i="1">
                <a:latin typeface="Arial"/>
                <a:cs typeface="Arial"/>
              </a:rPr>
              <a:t>m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02260" marR="44704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When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interval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INT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m</a:t>
            </a:r>
            <a:r>
              <a:rPr dirty="0" sz="1000" spc="25">
                <a:latin typeface="Arial"/>
                <a:cs typeface="Arial"/>
              </a:rPr>
              <a:t>),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piggybacks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45">
                <a:latin typeface="Arial"/>
                <a:cs typeface="Arial"/>
              </a:rPr>
              <a:t>(</a:t>
            </a:r>
            <a:r>
              <a:rPr dirty="0" sz="1000" spc="45" i="1">
                <a:latin typeface="Arial"/>
                <a:cs typeface="Arial"/>
              </a:rPr>
              <a:t>i,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30" i="1">
                <a:latin typeface="Arial"/>
                <a:cs typeface="Arial"/>
              </a:rPr>
              <a:t>m</a:t>
            </a:r>
            <a:r>
              <a:rPr dirty="0" sz="1000" spc="3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8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5601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tolerance: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1911" y="716"/>
            <a:ext cx="5194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F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ailure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123690" cy="182308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Dependability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versus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security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300">
              <a:latin typeface="Arial"/>
              <a:cs typeface="Arial"/>
            </a:endParaRPr>
          </a:p>
          <a:p>
            <a:pPr marL="2768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Omission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versus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commission</a:t>
            </a:r>
            <a:endParaRPr sz="1200">
              <a:latin typeface="Arial"/>
              <a:cs typeface="Arial"/>
            </a:endParaRPr>
          </a:p>
          <a:p>
            <a:pPr marL="276860" marR="45085" indent="-4445">
              <a:lnSpc>
                <a:spcPts val="1200"/>
              </a:lnSpc>
              <a:spcBef>
                <a:spcPts val="15"/>
              </a:spcBef>
            </a:pPr>
            <a:r>
              <a:rPr dirty="0" sz="1000">
                <a:latin typeface="Arial"/>
                <a:cs typeface="Arial"/>
              </a:rPr>
              <a:t>Arbitrary </a:t>
            </a:r>
            <a:r>
              <a:rPr dirty="0" sz="1000" spc="-10">
                <a:latin typeface="Arial"/>
                <a:cs typeface="Arial"/>
              </a:rPr>
              <a:t>failures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sometimes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qualified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malicious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better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make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following</a:t>
            </a:r>
            <a:r>
              <a:rPr dirty="0" sz="1000" spc="-5">
                <a:latin typeface="Arial"/>
                <a:cs typeface="Arial"/>
              </a:rPr>
              <a:t> distinction:</a:t>
            </a:r>
            <a:endParaRPr sz="1000">
              <a:latin typeface="Arial"/>
              <a:cs typeface="Arial"/>
            </a:endParaRPr>
          </a:p>
          <a:p>
            <a:pPr marL="554355" marR="222250" indent="-168275">
              <a:lnSpc>
                <a:spcPct val="100000"/>
              </a:lnSpc>
              <a:spcBef>
                <a:spcPts val="55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Omission failures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component </a:t>
            </a:r>
            <a:r>
              <a:rPr dirty="0" sz="1000" spc="-10">
                <a:latin typeface="Arial"/>
                <a:cs typeface="Arial"/>
              </a:rPr>
              <a:t>fails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</a:t>
            </a:r>
            <a:r>
              <a:rPr dirty="0" sz="1000" spc="-5">
                <a:latin typeface="Arial"/>
                <a:cs typeface="Arial"/>
              </a:rPr>
              <a:t> 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action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should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taken</a:t>
            </a:r>
            <a:endParaRPr sz="1000">
              <a:latin typeface="Arial"/>
              <a:cs typeface="Arial"/>
            </a:endParaRPr>
          </a:p>
          <a:p>
            <a:pPr marL="554355" marR="43180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Commission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failure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component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should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taken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931544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Independent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82085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19964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Independent</a:t>
            </a:r>
            <a:r>
              <a:rPr dirty="0" spc="-15"/>
              <a:t> </a:t>
            </a:r>
            <a:r>
              <a:rPr dirty="0" spc="10"/>
              <a:t>checkpointing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41792"/>
            <a:ext cx="3938904" cy="164401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25400" marR="29591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Each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independently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-5">
                <a:latin typeface="Arial"/>
                <a:cs typeface="Arial"/>
              </a:rPr>
              <a:t> checkpoints,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risk</a:t>
            </a:r>
            <a:r>
              <a:rPr dirty="0" sz="1000" spc="-5">
                <a:latin typeface="Arial"/>
                <a:cs typeface="Arial"/>
              </a:rPr>
              <a:t>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cascaded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rollback to system startup.</a:t>
            </a:r>
            <a:endParaRPr sz="1000">
              <a:latin typeface="Arial"/>
              <a:cs typeface="Arial"/>
            </a:endParaRPr>
          </a:p>
          <a:p>
            <a:pPr marL="302260" marR="17780" indent="-168275">
              <a:lnSpc>
                <a:spcPct val="100000"/>
              </a:lnSpc>
              <a:spcBef>
                <a:spcPts val="550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10">
                <a:latin typeface="Arial"/>
                <a:cs typeface="Arial"/>
              </a:rPr>
              <a:t>Let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CP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35">
                <a:latin typeface="Arial"/>
                <a:cs typeface="Arial"/>
              </a:rPr>
              <a:t>(</a:t>
            </a:r>
            <a:r>
              <a:rPr dirty="0" sz="1000" spc="35" i="1">
                <a:latin typeface="Arial"/>
                <a:cs typeface="Arial"/>
              </a:rPr>
              <a:t>m</a:t>
            </a:r>
            <a:r>
              <a:rPr dirty="0" sz="1000" spc="35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denote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m</a:t>
            </a:r>
            <a:r>
              <a:rPr dirty="0" baseline="24305" sz="1200">
                <a:latin typeface="Arial"/>
                <a:cs typeface="Arial"/>
              </a:rPr>
              <a:t>th</a:t>
            </a:r>
            <a:r>
              <a:rPr dirty="0" baseline="24305" sz="1200" spc="157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checkpoint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process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7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INT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35">
                <a:latin typeface="Arial"/>
                <a:cs typeface="Arial"/>
              </a:rPr>
              <a:t>(</a:t>
            </a:r>
            <a:r>
              <a:rPr dirty="0" sz="1000" spc="35" i="1">
                <a:latin typeface="Arial"/>
                <a:cs typeface="Arial"/>
              </a:rPr>
              <a:t>m</a:t>
            </a:r>
            <a:r>
              <a:rPr dirty="0" sz="1000" spc="35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</a:t>
            </a:r>
            <a:r>
              <a:rPr dirty="0" sz="1000" spc="20">
                <a:latin typeface="Arial"/>
                <a:cs typeface="Arial"/>
              </a:rPr>
              <a:t>r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al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</a:t>
            </a:r>
            <a:r>
              <a:rPr dirty="0" sz="1000" spc="-15">
                <a:latin typeface="Arial"/>
                <a:cs typeface="Arial"/>
              </a:rPr>
              <a:t>w</a:t>
            </a:r>
            <a:r>
              <a:rPr dirty="0" sz="1000" spc="-5">
                <a:latin typeface="Arial"/>
                <a:cs typeface="Arial"/>
              </a:rPr>
              <a:t>een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CP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-120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CP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10" i="1">
                <a:latin typeface="Arial"/>
                <a:cs typeface="Arial"/>
              </a:rPr>
              <a:t>m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02260" marR="44704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When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interval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INT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m</a:t>
            </a:r>
            <a:r>
              <a:rPr dirty="0" sz="1000" spc="25">
                <a:latin typeface="Arial"/>
                <a:cs typeface="Arial"/>
              </a:rPr>
              <a:t>),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piggybacks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45">
                <a:latin typeface="Arial"/>
                <a:cs typeface="Arial"/>
              </a:rPr>
              <a:t>(</a:t>
            </a:r>
            <a:r>
              <a:rPr dirty="0" sz="1000" spc="45" i="1">
                <a:latin typeface="Arial"/>
                <a:cs typeface="Arial"/>
              </a:rPr>
              <a:t>i,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30" i="1">
                <a:latin typeface="Arial"/>
                <a:cs typeface="Arial"/>
              </a:rPr>
              <a:t>m</a:t>
            </a:r>
            <a:r>
              <a:rPr dirty="0" sz="1000" spc="3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marL="302260" marR="35179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When process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interval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INT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n</a:t>
            </a:r>
            <a:r>
              <a:rPr dirty="0" sz="1000" spc="25">
                <a:latin typeface="Arial"/>
                <a:cs typeface="Arial"/>
              </a:rPr>
              <a:t>),</a:t>
            </a:r>
            <a:r>
              <a:rPr dirty="0" sz="1000" spc="-5">
                <a:latin typeface="Arial"/>
                <a:cs typeface="Arial"/>
              </a:rPr>
              <a:t> it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records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dependency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INT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10" i="1">
                <a:latin typeface="Arial"/>
                <a:cs typeface="Arial"/>
              </a:rPr>
              <a:t>m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INT</a:t>
            </a:r>
            <a:r>
              <a:rPr dirty="0" baseline="-15873" sz="1050" spc="7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10" i="1">
                <a:latin typeface="Arial"/>
                <a:cs typeface="Arial"/>
              </a:rPr>
              <a:t>n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931544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Independent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82085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19964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Independent</a:t>
            </a:r>
            <a:r>
              <a:rPr dirty="0" spc="-15"/>
              <a:t> </a:t>
            </a:r>
            <a:r>
              <a:rPr dirty="0" spc="10"/>
              <a:t>checkpointing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9194" y="541792"/>
            <a:ext cx="3989704" cy="20237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50800" marR="32131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Each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independently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-5">
                <a:latin typeface="Arial"/>
                <a:cs typeface="Arial"/>
              </a:rPr>
              <a:t> checkpoints,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risk</a:t>
            </a:r>
            <a:r>
              <a:rPr dirty="0" sz="1000" spc="-5">
                <a:latin typeface="Arial"/>
                <a:cs typeface="Arial"/>
              </a:rPr>
              <a:t>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cascaded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rollback to system startup.</a:t>
            </a:r>
            <a:endParaRPr sz="1000">
              <a:latin typeface="Arial"/>
              <a:cs typeface="Arial"/>
            </a:endParaRPr>
          </a:p>
          <a:p>
            <a:pPr marL="327660" marR="43180" indent="-168275">
              <a:lnSpc>
                <a:spcPct val="100000"/>
              </a:lnSpc>
              <a:spcBef>
                <a:spcPts val="550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10">
                <a:latin typeface="Arial"/>
                <a:cs typeface="Arial"/>
              </a:rPr>
              <a:t>Let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CP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35">
                <a:latin typeface="Arial"/>
                <a:cs typeface="Arial"/>
              </a:rPr>
              <a:t>(</a:t>
            </a:r>
            <a:r>
              <a:rPr dirty="0" sz="1000" spc="35" i="1">
                <a:latin typeface="Arial"/>
                <a:cs typeface="Arial"/>
              </a:rPr>
              <a:t>m</a:t>
            </a:r>
            <a:r>
              <a:rPr dirty="0" sz="1000" spc="35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denote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m</a:t>
            </a:r>
            <a:r>
              <a:rPr dirty="0" baseline="24305" sz="1200">
                <a:latin typeface="Arial"/>
                <a:cs typeface="Arial"/>
              </a:rPr>
              <a:t>th</a:t>
            </a:r>
            <a:r>
              <a:rPr dirty="0" baseline="24305" sz="1200" spc="157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checkpoint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process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7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INT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35">
                <a:latin typeface="Arial"/>
                <a:cs typeface="Arial"/>
              </a:rPr>
              <a:t>(</a:t>
            </a:r>
            <a:r>
              <a:rPr dirty="0" sz="1000" spc="35" i="1">
                <a:latin typeface="Arial"/>
                <a:cs typeface="Arial"/>
              </a:rPr>
              <a:t>m</a:t>
            </a:r>
            <a:r>
              <a:rPr dirty="0" sz="1000" spc="35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</a:t>
            </a:r>
            <a:r>
              <a:rPr dirty="0" sz="1000" spc="20">
                <a:latin typeface="Arial"/>
                <a:cs typeface="Arial"/>
              </a:rPr>
              <a:t>r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al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</a:t>
            </a:r>
            <a:r>
              <a:rPr dirty="0" sz="1000" spc="-15">
                <a:latin typeface="Arial"/>
                <a:cs typeface="Arial"/>
              </a:rPr>
              <a:t>w</a:t>
            </a:r>
            <a:r>
              <a:rPr dirty="0" sz="1000" spc="-5">
                <a:latin typeface="Arial"/>
                <a:cs typeface="Arial"/>
              </a:rPr>
              <a:t>een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CP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-120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CP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10" i="1">
                <a:latin typeface="Arial"/>
                <a:cs typeface="Arial"/>
              </a:rPr>
              <a:t>m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27660" marR="47244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When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interval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INT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m</a:t>
            </a:r>
            <a:r>
              <a:rPr dirty="0" sz="1000" spc="25">
                <a:latin typeface="Arial"/>
                <a:cs typeface="Arial"/>
              </a:rPr>
              <a:t>),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piggybacks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45">
                <a:latin typeface="Arial"/>
                <a:cs typeface="Arial"/>
              </a:rPr>
              <a:t>(</a:t>
            </a:r>
            <a:r>
              <a:rPr dirty="0" sz="1000" spc="45" i="1">
                <a:latin typeface="Arial"/>
                <a:cs typeface="Arial"/>
              </a:rPr>
              <a:t>i,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30" i="1">
                <a:latin typeface="Arial"/>
                <a:cs typeface="Arial"/>
              </a:rPr>
              <a:t>m</a:t>
            </a:r>
            <a:r>
              <a:rPr dirty="0" sz="1000" spc="3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marL="327660" marR="37719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When process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interval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INT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n</a:t>
            </a:r>
            <a:r>
              <a:rPr dirty="0" sz="1000" spc="25">
                <a:latin typeface="Arial"/>
                <a:cs typeface="Arial"/>
              </a:rPr>
              <a:t>),</a:t>
            </a:r>
            <a:r>
              <a:rPr dirty="0" sz="1000" spc="-5">
                <a:latin typeface="Arial"/>
                <a:cs typeface="Arial"/>
              </a:rPr>
              <a:t> it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records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dependency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INT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10" i="1">
                <a:latin typeface="Arial"/>
                <a:cs typeface="Arial"/>
              </a:rPr>
              <a:t>m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INT</a:t>
            </a:r>
            <a:r>
              <a:rPr dirty="0" baseline="-15873" sz="1050" spc="7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10" i="1">
                <a:latin typeface="Arial"/>
                <a:cs typeface="Arial"/>
              </a:rPr>
              <a:t>n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27660" marR="196215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The dependency </a:t>
            </a:r>
            <a:r>
              <a:rPr dirty="0" sz="1000" i="1">
                <a:latin typeface="Arial"/>
                <a:cs typeface="Arial"/>
              </a:rPr>
              <a:t>INT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35">
                <a:latin typeface="Arial"/>
                <a:cs typeface="Arial"/>
              </a:rPr>
              <a:t>(</a:t>
            </a:r>
            <a:r>
              <a:rPr dirty="0" sz="1000" spc="35" i="1">
                <a:latin typeface="Arial"/>
                <a:cs typeface="Arial"/>
              </a:rPr>
              <a:t>m</a:t>
            </a:r>
            <a:r>
              <a:rPr dirty="0" sz="1000" spc="35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i="1">
                <a:latin typeface="Arial"/>
                <a:cs typeface="Arial"/>
              </a:rPr>
              <a:t>INT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40">
                <a:latin typeface="Arial"/>
                <a:cs typeface="Arial"/>
              </a:rPr>
              <a:t>(</a:t>
            </a:r>
            <a:r>
              <a:rPr dirty="0" sz="1000" spc="40" i="1">
                <a:latin typeface="Arial"/>
                <a:cs typeface="Arial"/>
              </a:rPr>
              <a:t>n</a:t>
            </a:r>
            <a:r>
              <a:rPr dirty="0" sz="1000" spc="4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 spc="-15">
                <a:latin typeface="Arial"/>
                <a:cs typeface="Arial"/>
              </a:rPr>
              <a:t>saved</a:t>
            </a:r>
            <a:r>
              <a:rPr dirty="0" sz="1000" spc="-5">
                <a:latin typeface="Arial"/>
                <a:cs typeface="Arial"/>
              </a:rPr>
              <a:t>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storage when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taking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checkpoint </a:t>
            </a:r>
            <a:r>
              <a:rPr dirty="0" sz="1000" i="1">
                <a:latin typeface="Arial"/>
                <a:cs typeface="Arial"/>
              </a:rPr>
              <a:t>CP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n</a:t>
            </a:r>
            <a:r>
              <a:rPr dirty="0" sz="1000" spc="25">
                <a:latin typeface="Arial"/>
                <a:cs typeface="Arial"/>
              </a:rPr>
              <a:t>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931544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Independent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68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82085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Checkpointing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19964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Independent</a:t>
            </a:r>
            <a:r>
              <a:rPr dirty="0" spc="-15"/>
              <a:t> </a:t>
            </a:r>
            <a:r>
              <a:rPr dirty="0" spc="10"/>
              <a:t>checkpointing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96494" y="541792"/>
            <a:ext cx="4015104" cy="256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35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63500" marR="33401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Each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independently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-5">
                <a:latin typeface="Arial"/>
                <a:cs typeface="Arial"/>
              </a:rPr>
              <a:t> checkpoints,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risk</a:t>
            </a:r>
            <a:r>
              <a:rPr dirty="0" sz="1000" spc="-5">
                <a:latin typeface="Arial"/>
                <a:cs typeface="Arial"/>
              </a:rPr>
              <a:t>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cascaded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rollback to system startup.</a:t>
            </a:r>
            <a:endParaRPr sz="1000">
              <a:latin typeface="Arial"/>
              <a:cs typeface="Arial"/>
            </a:endParaRPr>
          </a:p>
          <a:p>
            <a:pPr marL="340360" marR="55880" indent="-168275">
              <a:lnSpc>
                <a:spcPct val="100000"/>
              </a:lnSpc>
              <a:spcBef>
                <a:spcPts val="550"/>
              </a:spcBef>
              <a:buClr>
                <a:srgbClr val="3333B2"/>
              </a:buClr>
              <a:buChar char="►"/>
              <a:tabLst>
                <a:tab pos="340995" algn="l"/>
              </a:tabLst>
            </a:pPr>
            <a:r>
              <a:rPr dirty="0" sz="1000" spc="-10">
                <a:latin typeface="Arial"/>
                <a:cs typeface="Arial"/>
              </a:rPr>
              <a:t>Let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CP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35">
                <a:latin typeface="Arial"/>
                <a:cs typeface="Arial"/>
              </a:rPr>
              <a:t>(</a:t>
            </a:r>
            <a:r>
              <a:rPr dirty="0" sz="1000" spc="35" i="1">
                <a:latin typeface="Arial"/>
                <a:cs typeface="Arial"/>
              </a:rPr>
              <a:t>m</a:t>
            </a:r>
            <a:r>
              <a:rPr dirty="0" sz="1000" spc="35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denote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m</a:t>
            </a:r>
            <a:r>
              <a:rPr dirty="0" baseline="24305" sz="1200">
                <a:latin typeface="Arial"/>
                <a:cs typeface="Arial"/>
              </a:rPr>
              <a:t>th</a:t>
            </a:r>
            <a:r>
              <a:rPr dirty="0" baseline="24305" sz="1200" spc="157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checkpoint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process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7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INT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35">
                <a:latin typeface="Arial"/>
                <a:cs typeface="Arial"/>
              </a:rPr>
              <a:t>(</a:t>
            </a:r>
            <a:r>
              <a:rPr dirty="0" sz="1000" spc="35" i="1">
                <a:latin typeface="Arial"/>
                <a:cs typeface="Arial"/>
              </a:rPr>
              <a:t>m</a:t>
            </a:r>
            <a:r>
              <a:rPr dirty="0" sz="1000" spc="35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</a:t>
            </a:r>
            <a:r>
              <a:rPr dirty="0" sz="1000" spc="20">
                <a:latin typeface="Arial"/>
                <a:cs typeface="Arial"/>
              </a:rPr>
              <a:t>r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al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</a:t>
            </a:r>
            <a:r>
              <a:rPr dirty="0" sz="1000" spc="-15">
                <a:latin typeface="Arial"/>
                <a:cs typeface="Arial"/>
              </a:rPr>
              <a:t>w</a:t>
            </a:r>
            <a:r>
              <a:rPr dirty="0" sz="1000" spc="-5">
                <a:latin typeface="Arial"/>
                <a:cs typeface="Arial"/>
              </a:rPr>
              <a:t>een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CP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-120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CP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10" i="1">
                <a:latin typeface="Arial"/>
                <a:cs typeface="Arial"/>
              </a:rPr>
              <a:t>m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40360" marR="48514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40995" algn="l"/>
              </a:tabLst>
            </a:pPr>
            <a:r>
              <a:rPr dirty="0" sz="1000" spc="-5">
                <a:latin typeface="Arial"/>
                <a:cs typeface="Arial"/>
              </a:rPr>
              <a:t>When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interval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INT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m</a:t>
            </a:r>
            <a:r>
              <a:rPr dirty="0" sz="1000" spc="25">
                <a:latin typeface="Arial"/>
                <a:cs typeface="Arial"/>
              </a:rPr>
              <a:t>),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piggybacks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45">
                <a:latin typeface="Arial"/>
                <a:cs typeface="Arial"/>
              </a:rPr>
              <a:t>(</a:t>
            </a:r>
            <a:r>
              <a:rPr dirty="0" sz="1000" spc="45" i="1">
                <a:latin typeface="Arial"/>
                <a:cs typeface="Arial"/>
              </a:rPr>
              <a:t>i,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30" i="1">
                <a:latin typeface="Arial"/>
                <a:cs typeface="Arial"/>
              </a:rPr>
              <a:t>m</a:t>
            </a:r>
            <a:r>
              <a:rPr dirty="0" sz="1000" spc="3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marL="340360" marR="38989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40995" algn="l"/>
              </a:tabLst>
            </a:pPr>
            <a:r>
              <a:rPr dirty="0" sz="1000" spc="-5">
                <a:latin typeface="Arial"/>
                <a:cs typeface="Arial"/>
              </a:rPr>
              <a:t>When process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interval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INT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n</a:t>
            </a:r>
            <a:r>
              <a:rPr dirty="0" sz="1000" spc="25">
                <a:latin typeface="Arial"/>
                <a:cs typeface="Arial"/>
              </a:rPr>
              <a:t>),</a:t>
            </a:r>
            <a:r>
              <a:rPr dirty="0" sz="1000" spc="-5">
                <a:latin typeface="Arial"/>
                <a:cs typeface="Arial"/>
              </a:rPr>
              <a:t> it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records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dependency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INT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10" i="1">
                <a:latin typeface="Arial"/>
                <a:cs typeface="Arial"/>
              </a:rPr>
              <a:t>m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INT</a:t>
            </a:r>
            <a:r>
              <a:rPr dirty="0" baseline="-15873" sz="1050" spc="7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10" i="1">
                <a:latin typeface="Arial"/>
                <a:cs typeface="Arial"/>
              </a:rPr>
              <a:t>n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40360" marR="208915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340995" algn="l"/>
              </a:tabLst>
            </a:pPr>
            <a:r>
              <a:rPr dirty="0" sz="1000" spc="-5">
                <a:latin typeface="Arial"/>
                <a:cs typeface="Arial"/>
              </a:rPr>
              <a:t>The dependency </a:t>
            </a:r>
            <a:r>
              <a:rPr dirty="0" sz="1000" i="1">
                <a:latin typeface="Arial"/>
                <a:cs typeface="Arial"/>
              </a:rPr>
              <a:t>INT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35">
                <a:latin typeface="Arial"/>
                <a:cs typeface="Arial"/>
              </a:rPr>
              <a:t>(</a:t>
            </a:r>
            <a:r>
              <a:rPr dirty="0" sz="1000" spc="35" i="1">
                <a:latin typeface="Arial"/>
                <a:cs typeface="Arial"/>
              </a:rPr>
              <a:t>m</a:t>
            </a:r>
            <a:r>
              <a:rPr dirty="0" sz="1000" spc="35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i="1">
                <a:latin typeface="Arial"/>
                <a:cs typeface="Arial"/>
              </a:rPr>
              <a:t>INT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40">
                <a:latin typeface="Arial"/>
                <a:cs typeface="Arial"/>
              </a:rPr>
              <a:t>(</a:t>
            </a:r>
            <a:r>
              <a:rPr dirty="0" sz="1000" spc="40" i="1">
                <a:latin typeface="Arial"/>
                <a:cs typeface="Arial"/>
              </a:rPr>
              <a:t>n</a:t>
            </a:r>
            <a:r>
              <a:rPr dirty="0" sz="1000" spc="4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 spc="-15">
                <a:latin typeface="Arial"/>
                <a:cs typeface="Arial"/>
              </a:rPr>
              <a:t>saved</a:t>
            </a:r>
            <a:r>
              <a:rPr dirty="0" sz="1000" spc="-5">
                <a:latin typeface="Arial"/>
                <a:cs typeface="Arial"/>
              </a:rPr>
              <a:t>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storage when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taking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checkpoint </a:t>
            </a:r>
            <a:r>
              <a:rPr dirty="0" sz="1000" i="1">
                <a:latin typeface="Arial"/>
                <a:cs typeface="Arial"/>
              </a:rPr>
              <a:t>CP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n</a:t>
            </a:r>
            <a:r>
              <a:rPr dirty="0" sz="1000" spc="25">
                <a:latin typeface="Arial"/>
                <a:cs typeface="Arial"/>
              </a:rPr>
              <a:t>).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00">
              <a:latin typeface="Arial"/>
              <a:cs typeface="Arial"/>
            </a:endParaRPr>
          </a:p>
          <a:p>
            <a:pPr marL="62865">
              <a:lnSpc>
                <a:spcPts val="142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62865">
              <a:lnSpc>
                <a:spcPts val="1180"/>
              </a:lnSpc>
            </a:pPr>
            <a:r>
              <a:rPr dirty="0" sz="1000" spc="-5">
                <a:latin typeface="Arial"/>
                <a:cs typeface="Arial"/>
              </a:rPr>
              <a:t>If process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rolls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back</a:t>
            </a:r>
            <a:r>
              <a:rPr dirty="0" sz="1000" spc="-5">
                <a:latin typeface="Arial"/>
                <a:cs typeface="Arial"/>
              </a:rPr>
              <a:t> to </a:t>
            </a:r>
            <a:r>
              <a:rPr dirty="0" sz="1000" i="1">
                <a:latin typeface="Arial"/>
                <a:cs typeface="Arial"/>
              </a:rPr>
              <a:t>CP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m</a:t>
            </a:r>
            <a:r>
              <a:rPr dirty="0" sz="1000" spc="-120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15">
                <a:latin typeface="Arial"/>
                <a:cs typeface="Arial"/>
              </a:rPr>
              <a:t>1),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3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must roll </a:t>
            </a:r>
            <a:r>
              <a:rPr dirty="0" sz="1000" spc="-10">
                <a:latin typeface="Arial"/>
                <a:cs typeface="Arial"/>
              </a:rPr>
              <a:t>back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i="1">
                <a:latin typeface="Arial"/>
                <a:cs typeface="Arial"/>
              </a:rPr>
              <a:t>CP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n</a:t>
            </a:r>
            <a:r>
              <a:rPr dirty="0" sz="1000" spc="-120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15">
                <a:latin typeface="Arial"/>
                <a:cs typeface="Arial"/>
              </a:rPr>
              <a:t>1).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64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036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rance:</a:t>
            </a:r>
            <a:r>
              <a:rPr dirty="0" sz="600" spc="1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42054" y="716"/>
            <a:ext cx="5994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Message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logging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711575" cy="70358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Message</a:t>
            </a:r>
            <a:r>
              <a:rPr dirty="0" sz="1400" spc="-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logging</a:t>
            </a:r>
            <a:endParaRPr sz="1400">
              <a:latin typeface="Arial"/>
              <a:cs typeface="Arial"/>
            </a:endParaRPr>
          </a:p>
          <a:p>
            <a:pPr marL="259079">
              <a:lnSpc>
                <a:spcPts val="1410"/>
              </a:lnSpc>
              <a:spcBef>
                <a:spcPts val="1040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Alternative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Instead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taking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(expensive)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checkpoint,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try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replay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your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3128" y="866894"/>
            <a:ext cx="37884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(communication) behavior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most recent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checkpoint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store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15950" y="944912"/>
            <a:ext cx="3968750" cy="1531620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43815">
              <a:lnSpc>
                <a:spcPct val="100000"/>
              </a:lnSpc>
              <a:spcBef>
                <a:spcPts val="675"/>
              </a:spcBef>
            </a:pPr>
            <a:r>
              <a:rPr dirty="0" sz="1000" spc="-5">
                <a:latin typeface="Arial"/>
                <a:cs typeface="Arial"/>
              </a:rPr>
              <a:t>messages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log.</a:t>
            </a:r>
            <a:endParaRPr sz="1000">
              <a:latin typeface="Arial"/>
              <a:cs typeface="Arial"/>
            </a:endParaRPr>
          </a:p>
          <a:p>
            <a:pPr marL="38735">
              <a:lnSpc>
                <a:spcPct val="100000"/>
              </a:lnSpc>
              <a:spcBef>
                <a:spcPts val="6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Assumption</a:t>
            </a:r>
            <a:endParaRPr sz="12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1000" spc="-2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assume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piecewise deterministic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model:</a:t>
            </a:r>
            <a:endParaRPr sz="1000">
              <a:latin typeface="Arial"/>
              <a:cs typeface="Arial"/>
            </a:endParaRPr>
          </a:p>
          <a:p>
            <a:pPr marL="320675" marR="3048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21310" algn="l"/>
              </a:tabLst>
            </a:pP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execution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process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considered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sequence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state intervals</a:t>
            </a:r>
            <a:endParaRPr sz="1000">
              <a:latin typeface="Arial"/>
              <a:cs typeface="Arial"/>
            </a:endParaRPr>
          </a:p>
          <a:p>
            <a:pPr marL="320675" marR="264160" indent="-168275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Char char="►"/>
              <a:tabLst>
                <a:tab pos="321310" algn="l"/>
              </a:tabLst>
            </a:pP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state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interval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starts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nondeterministic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event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(e.g.,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receipt)</a:t>
            </a:r>
            <a:endParaRPr sz="1000">
              <a:latin typeface="Arial"/>
              <a:cs typeface="Arial"/>
            </a:endParaRPr>
          </a:p>
          <a:p>
            <a:pPr marL="320675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321310" algn="l"/>
              </a:tabLst>
            </a:pPr>
            <a:r>
              <a:rPr dirty="0" sz="1000" spc="-10">
                <a:latin typeface="Arial"/>
                <a:cs typeface="Arial"/>
              </a:rPr>
              <a:t>Execution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state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interval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deterministic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7294" y="2617492"/>
            <a:ext cx="3938270" cy="504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Conclusion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record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nondeterministic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events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replay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later),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we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obtain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deterministic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execution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model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will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allow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us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do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complete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0">
                <a:latin typeface="Arial"/>
                <a:cs typeface="Arial"/>
              </a:rPr>
              <a:t>replay.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87470" algn="l"/>
              </a:tabLst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Message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logging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26323"/>
            <a:ext cx="3011805" cy="717550"/>
          </a:xfrm>
          <a:prstGeom prst="rect"/>
        </p:spPr>
        <p:txBody>
          <a:bodyPr wrap="square" lIns="0" tIns="39369" rIns="0" bIns="0" rtlCol="0" vert="horz">
            <a:spAutoFit/>
          </a:bodyPr>
          <a:lstStyle/>
          <a:p>
            <a:pPr marL="257175" marR="5080" indent="-245110">
              <a:lnSpc>
                <a:spcPct val="118900"/>
              </a:lnSpc>
              <a:spcBef>
                <a:spcPts val="309"/>
              </a:spcBef>
            </a:pPr>
            <a:r>
              <a:rPr dirty="0" spc="15"/>
              <a:t>Message logging and consistency </a:t>
            </a:r>
            <a:r>
              <a:rPr dirty="0" spc="20"/>
              <a:t> </a:t>
            </a:r>
            <a:r>
              <a:rPr dirty="0" sz="1200" spc="-5"/>
              <a:t>When should </a:t>
            </a:r>
            <a:r>
              <a:rPr dirty="0" sz="1200" spc="-15"/>
              <a:t>we </a:t>
            </a:r>
            <a:r>
              <a:rPr dirty="0" sz="1200" spc="-5"/>
              <a:t>actually log messages? </a:t>
            </a:r>
            <a:r>
              <a:rPr dirty="0" sz="1200" spc="-320"/>
              <a:t> </a:t>
            </a:r>
            <a:r>
              <a:rPr dirty="0" sz="1000" spc="-15">
                <a:solidFill>
                  <a:srgbClr val="000000"/>
                </a:solidFill>
              </a:rPr>
              <a:t>Avoid</a:t>
            </a:r>
            <a:r>
              <a:rPr dirty="0" sz="1000" spc="-10">
                <a:solidFill>
                  <a:srgbClr val="000000"/>
                </a:solidFill>
              </a:rPr>
              <a:t> </a:t>
            </a:r>
            <a:r>
              <a:rPr dirty="0" sz="1000">
                <a:solidFill>
                  <a:srgbClr val="FA0000"/>
                </a:solidFill>
              </a:rPr>
              <a:t>orphan</a:t>
            </a:r>
            <a:r>
              <a:rPr dirty="0" sz="1000" spc="-5">
                <a:solidFill>
                  <a:srgbClr val="FA0000"/>
                </a:solidFill>
              </a:rPr>
              <a:t> processes</a:t>
            </a:r>
            <a:r>
              <a:rPr dirty="0" sz="1000" spc="-5">
                <a:solidFill>
                  <a:srgbClr val="000000"/>
                </a:solidFill>
              </a:rPr>
              <a:t>:</a:t>
            </a: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3109760" y="2692354"/>
            <a:ext cx="247650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3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ime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539239" y="1990097"/>
            <a:ext cx="3102610" cy="617220"/>
            <a:chOff x="539239" y="1990097"/>
            <a:chExt cx="3102610" cy="617220"/>
          </a:xfrm>
        </p:grpSpPr>
        <p:sp>
          <p:nvSpPr>
            <p:cNvPr id="6" name="object 6"/>
            <p:cNvSpPr/>
            <p:nvPr/>
          </p:nvSpPr>
          <p:spPr>
            <a:xfrm>
              <a:off x="542414" y="2027834"/>
              <a:ext cx="3096260" cy="288290"/>
            </a:xfrm>
            <a:custGeom>
              <a:avLst/>
              <a:gdLst/>
              <a:ahLst/>
              <a:cxnLst/>
              <a:rect l="l" t="t" r="r" b="b"/>
              <a:pathLst>
                <a:path w="3096260" h="288289">
                  <a:moveTo>
                    <a:pt x="0" y="0"/>
                  </a:moveTo>
                  <a:lnTo>
                    <a:pt x="3095995" y="0"/>
                  </a:lnTo>
                </a:path>
                <a:path w="3096260" h="288289">
                  <a:moveTo>
                    <a:pt x="0" y="288001"/>
                  </a:moveTo>
                  <a:lnTo>
                    <a:pt x="1080005" y="288001"/>
                  </a:lnTo>
                </a:path>
                <a:path w="3096260" h="288289">
                  <a:moveTo>
                    <a:pt x="107999" y="0"/>
                  </a:moveTo>
                  <a:lnTo>
                    <a:pt x="397385" y="258033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80968" y="2227536"/>
              <a:ext cx="92447" cy="8829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12735" y="1990160"/>
              <a:ext cx="75357" cy="75354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630411" y="2027834"/>
              <a:ext cx="260350" cy="256540"/>
            </a:xfrm>
            <a:custGeom>
              <a:avLst/>
              <a:gdLst/>
              <a:ahLst/>
              <a:cxnLst/>
              <a:rect l="l" t="t" r="r" b="b"/>
              <a:pathLst>
                <a:path w="260350" h="256539">
                  <a:moveTo>
                    <a:pt x="0" y="0"/>
                  </a:moveTo>
                  <a:lnTo>
                    <a:pt x="259867" y="256376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31579" y="2225561"/>
              <a:ext cx="90754" cy="9027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92668" y="1990097"/>
              <a:ext cx="75485" cy="75484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542414" y="2315836"/>
              <a:ext cx="3096260" cy="288290"/>
            </a:xfrm>
            <a:custGeom>
              <a:avLst/>
              <a:gdLst/>
              <a:ahLst/>
              <a:cxnLst/>
              <a:rect l="l" t="t" r="r" b="b"/>
              <a:pathLst>
                <a:path w="3096260" h="288289">
                  <a:moveTo>
                    <a:pt x="0" y="287997"/>
                  </a:moveTo>
                  <a:lnTo>
                    <a:pt x="3095995" y="287997"/>
                  </a:lnTo>
                </a:path>
                <a:path w="3096260" h="288289">
                  <a:moveTo>
                    <a:pt x="648002" y="0"/>
                  </a:moveTo>
                  <a:lnTo>
                    <a:pt x="837877" y="252031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322790" y="2509154"/>
              <a:ext cx="84598" cy="9467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53050" y="2278476"/>
              <a:ext cx="74726" cy="74722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3170415" y="2315836"/>
              <a:ext cx="189865" cy="252095"/>
            </a:xfrm>
            <a:custGeom>
              <a:avLst/>
              <a:gdLst/>
              <a:ahLst/>
              <a:cxnLst/>
              <a:rect l="l" t="t" r="r" b="b"/>
              <a:pathLst>
                <a:path w="189864" h="252094">
                  <a:moveTo>
                    <a:pt x="0" y="0"/>
                  </a:moveTo>
                  <a:lnTo>
                    <a:pt x="189865" y="252031"/>
                  </a:lnTo>
                </a:path>
              </a:pathLst>
            </a:custGeom>
            <a:ln w="635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302787" y="2509154"/>
              <a:ext cx="84594" cy="9467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133040" y="2278476"/>
              <a:ext cx="74737" cy="74722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07234" y="2315836"/>
              <a:ext cx="116587" cy="291173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987243" y="2315836"/>
              <a:ext cx="112204" cy="291173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550417" y="2243833"/>
              <a:ext cx="144145" cy="144145"/>
            </a:xfrm>
            <a:custGeom>
              <a:avLst/>
              <a:gdLst/>
              <a:ahLst/>
              <a:cxnLst/>
              <a:rect l="l" t="t" r="r" b="b"/>
              <a:pathLst>
                <a:path w="144144" h="144144">
                  <a:moveTo>
                    <a:pt x="0" y="0"/>
                  </a:moveTo>
                  <a:lnTo>
                    <a:pt x="143996" y="144006"/>
                  </a:lnTo>
                </a:path>
                <a:path w="144144" h="144144">
                  <a:moveTo>
                    <a:pt x="143996" y="0"/>
                  </a:moveTo>
                  <a:lnTo>
                    <a:pt x="0" y="144006"/>
                  </a:lnTo>
                </a:path>
              </a:pathLst>
            </a:custGeom>
            <a:ln w="1270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622411" y="2315836"/>
              <a:ext cx="720090" cy="0"/>
            </a:xfrm>
            <a:custGeom>
              <a:avLst/>
              <a:gdLst/>
              <a:ahLst/>
              <a:cxnLst/>
              <a:rect l="l" t="t" r="r" b="b"/>
              <a:pathLst>
                <a:path w="720089" h="0">
                  <a:moveTo>
                    <a:pt x="0" y="0"/>
                  </a:moveTo>
                  <a:lnTo>
                    <a:pt x="719989" y="0"/>
                  </a:lnTo>
                </a:path>
              </a:pathLst>
            </a:custGeom>
            <a:ln w="635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342400" y="2315836"/>
              <a:ext cx="1296035" cy="0"/>
            </a:xfrm>
            <a:custGeom>
              <a:avLst/>
              <a:gdLst/>
              <a:ahLst/>
              <a:cxnLst/>
              <a:rect l="l" t="t" r="r" b="b"/>
              <a:pathLst>
                <a:path w="1296035" h="0">
                  <a:moveTo>
                    <a:pt x="1296009" y="0"/>
                  </a:moveTo>
                  <a:lnTo>
                    <a:pt x="0" y="0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342400" y="2243833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4">
                  <a:moveTo>
                    <a:pt x="0" y="0"/>
                  </a:moveTo>
                  <a:lnTo>
                    <a:pt x="0" y="144006"/>
                  </a:lnTo>
                </a:path>
              </a:pathLst>
            </a:custGeom>
            <a:ln w="1270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/>
          <p:nvPr/>
        </p:nvSpPr>
        <p:spPr>
          <a:xfrm>
            <a:off x="426080" y="1949543"/>
            <a:ext cx="93345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P</a:t>
            </a:r>
            <a:endParaRPr sz="8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31304" y="894351"/>
            <a:ext cx="3843020" cy="10947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05740" indent="-168275">
              <a:lnSpc>
                <a:spcPts val="12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10">
                <a:latin typeface="Arial"/>
                <a:cs typeface="Arial"/>
              </a:rPr>
              <a:t>Process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5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just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received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delivered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messages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m</a:t>
            </a:r>
            <a:r>
              <a:rPr dirty="0" baseline="-15873" sz="1050" spc="7" i="1">
                <a:latin typeface="Arial"/>
                <a:cs typeface="Arial"/>
              </a:rPr>
              <a:t>1</a:t>
            </a:r>
            <a:r>
              <a:rPr dirty="0" baseline="-15873" sz="1050" spc="202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m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endParaRPr baseline="-15873" sz="1050">
              <a:latin typeface="Arial"/>
              <a:cs typeface="Arial"/>
            </a:endParaRPr>
          </a:p>
          <a:p>
            <a:pPr marL="20574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Assume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m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never</a:t>
            </a:r>
            <a:r>
              <a:rPr dirty="0" sz="1000" spc="-5">
                <a:latin typeface="Arial"/>
                <a:cs typeface="Arial"/>
              </a:rPr>
              <a:t> logged.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After delivering </a:t>
            </a:r>
            <a:r>
              <a:rPr dirty="0" sz="1000" spc="5" i="1">
                <a:latin typeface="Arial"/>
                <a:cs typeface="Arial"/>
              </a:rPr>
              <a:t>m</a:t>
            </a:r>
            <a:r>
              <a:rPr dirty="0" baseline="-15873" sz="1050" spc="7" i="1">
                <a:latin typeface="Arial"/>
                <a:cs typeface="Arial"/>
              </a:rPr>
              <a:t>1</a:t>
            </a:r>
            <a:r>
              <a:rPr dirty="0" baseline="-15873" sz="1050" spc="20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5" i="1">
                <a:latin typeface="Arial"/>
                <a:cs typeface="Arial"/>
              </a:rPr>
              <a:t>m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-15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5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 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m</a:t>
            </a:r>
            <a:r>
              <a:rPr dirty="0" baseline="-15873" sz="1050" spc="7" i="1">
                <a:latin typeface="Arial"/>
                <a:cs typeface="Arial"/>
              </a:rPr>
              <a:t>3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 </a:t>
            </a:r>
            <a:r>
              <a:rPr dirty="0" sz="1000" spc="-5" i="1">
                <a:latin typeface="Arial"/>
                <a:cs typeface="Arial"/>
              </a:rPr>
              <a:t>R</a:t>
            </a:r>
            <a:endParaRPr sz="1000">
              <a:latin typeface="Arial"/>
              <a:cs typeface="Arial"/>
            </a:endParaRPr>
          </a:p>
          <a:p>
            <a:pPr marL="205740" marR="393065" indent="-168275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Process </a:t>
            </a:r>
            <a:r>
              <a:rPr dirty="0" sz="1000" spc="-5" i="1">
                <a:latin typeface="Arial"/>
                <a:cs typeface="Arial"/>
              </a:rPr>
              <a:t>R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receives and subsequently delivers </a:t>
            </a:r>
            <a:r>
              <a:rPr dirty="0" sz="1000" spc="5" i="1">
                <a:latin typeface="Arial"/>
                <a:cs typeface="Arial"/>
              </a:rPr>
              <a:t>m</a:t>
            </a:r>
            <a:r>
              <a:rPr dirty="0" baseline="-15873" sz="1050" spc="7" i="1">
                <a:latin typeface="Arial"/>
                <a:cs typeface="Arial"/>
              </a:rPr>
              <a:t>3</a:t>
            </a:r>
            <a:r>
              <a:rPr dirty="0" baseline="-15873" sz="1050" spc="-15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is an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orphan.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200">
              <a:latin typeface="Arial"/>
              <a:cs typeface="Arial"/>
            </a:endParaRPr>
          </a:p>
          <a:p>
            <a:pPr marL="974725">
              <a:lnSpc>
                <a:spcPct val="100000"/>
              </a:lnSpc>
              <a:spcBef>
                <a:spcPts val="5"/>
              </a:spcBef>
            </a:pP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dirty="0" sz="8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crashes</a:t>
            </a:r>
            <a:r>
              <a:rPr dirty="0" sz="80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and</a:t>
            </a:r>
            <a:r>
              <a:rPr dirty="0" sz="8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recovers</a:t>
            </a:r>
            <a:endParaRPr sz="8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20102" y="2237536"/>
            <a:ext cx="104775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Q</a:t>
            </a:r>
            <a:endParaRPr sz="8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21714" y="2525538"/>
            <a:ext cx="99060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R</a:t>
            </a:r>
            <a:endParaRPr sz="80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622419" y="1991837"/>
            <a:ext cx="720090" cy="324485"/>
          </a:xfrm>
          <a:custGeom>
            <a:avLst/>
            <a:gdLst/>
            <a:ahLst/>
            <a:cxnLst/>
            <a:rect l="l" t="t" r="r" b="b"/>
            <a:pathLst>
              <a:path w="720089" h="324485">
                <a:moveTo>
                  <a:pt x="107993" y="0"/>
                </a:moveTo>
                <a:lnTo>
                  <a:pt x="0" y="323998"/>
                </a:lnTo>
              </a:path>
              <a:path w="720089" h="324485">
                <a:moveTo>
                  <a:pt x="576000" y="0"/>
                </a:moveTo>
                <a:lnTo>
                  <a:pt x="719980" y="323998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817707" y="2058772"/>
            <a:ext cx="167005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m1</a:t>
            </a:r>
            <a:endParaRPr sz="8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853713" y="2418773"/>
            <a:ext cx="167005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m2</a:t>
            </a:r>
            <a:endParaRPr sz="8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833707" y="2382771"/>
            <a:ext cx="167005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m2</a:t>
            </a:r>
            <a:endParaRPr sz="8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373705" y="2382771"/>
            <a:ext cx="167005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m3</a:t>
            </a:r>
            <a:endParaRPr sz="8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321708" y="2346775"/>
            <a:ext cx="167005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m3</a:t>
            </a:r>
            <a:endParaRPr sz="8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797702" y="2058773"/>
            <a:ext cx="167005" cy="147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m1</a:t>
            </a:r>
            <a:endParaRPr sz="800">
              <a:latin typeface="Arial"/>
              <a:cs typeface="Arial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3026549" y="2281075"/>
            <a:ext cx="653415" cy="396240"/>
          </a:xfrm>
          <a:custGeom>
            <a:avLst/>
            <a:gdLst/>
            <a:ahLst/>
            <a:cxnLst/>
            <a:rect l="l" t="t" r="r" b="b"/>
            <a:pathLst>
              <a:path w="653414" h="396239">
                <a:moveTo>
                  <a:pt x="467855" y="0"/>
                </a:moveTo>
                <a:lnTo>
                  <a:pt x="254000" y="170562"/>
                </a:lnTo>
              </a:path>
              <a:path w="653414" h="396239">
                <a:moveTo>
                  <a:pt x="647865" y="0"/>
                </a:moveTo>
                <a:lnTo>
                  <a:pt x="653217" y="60727"/>
                </a:lnTo>
                <a:lnTo>
                  <a:pt x="651695" y="116829"/>
                </a:lnTo>
                <a:lnTo>
                  <a:pt x="643923" y="168183"/>
                </a:lnTo>
                <a:lnTo>
                  <a:pt x="630527" y="214661"/>
                </a:lnTo>
                <a:lnTo>
                  <a:pt x="612131" y="256140"/>
                </a:lnTo>
                <a:lnTo>
                  <a:pt x="589360" y="292495"/>
                </a:lnTo>
                <a:lnTo>
                  <a:pt x="562840" y="323599"/>
                </a:lnTo>
                <a:lnTo>
                  <a:pt x="533194" y="349329"/>
                </a:lnTo>
                <a:lnTo>
                  <a:pt x="467027" y="384163"/>
                </a:lnTo>
                <a:lnTo>
                  <a:pt x="395859" y="395997"/>
                </a:lnTo>
                <a:lnTo>
                  <a:pt x="273259" y="368709"/>
                </a:lnTo>
                <a:lnTo>
                  <a:pt x="143932" y="308677"/>
                </a:lnTo>
                <a:lnTo>
                  <a:pt x="41604" y="248644"/>
                </a:lnTo>
                <a:lnTo>
                  <a:pt x="0" y="221357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3193707" y="2022772"/>
            <a:ext cx="996950" cy="260985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12700" marR="5080">
              <a:lnSpc>
                <a:spcPts val="890"/>
              </a:lnSpc>
              <a:spcBef>
                <a:spcPts val="185"/>
              </a:spcBef>
            </a:pP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m2 is never replayed, </a:t>
            </a:r>
            <a:r>
              <a:rPr dirty="0" sz="800" spc="-2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so neither will</a:t>
            </a: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m3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3421862" y="2745478"/>
            <a:ext cx="207645" cy="76835"/>
            <a:chOff x="3421862" y="2745478"/>
            <a:chExt cx="207645" cy="76835"/>
          </a:xfrm>
        </p:grpSpPr>
        <p:sp>
          <p:nvSpPr>
            <p:cNvPr id="38" name="object 38"/>
            <p:cNvSpPr/>
            <p:nvPr/>
          </p:nvSpPr>
          <p:spPr>
            <a:xfrm>
              <a:off x="3421862" y="2783886"/>
              <a:ext cx="162560" cy="0"/>
            </a:xfrm>
            <a:custGeom>
              <a:avLst/>
              <a:gdLst/>
              <a:ahLst/>
              <a:cxnLst/>
              <a:rect l="l" t="t" r="r" b="b"/>
              <a:pathLst>
                <a:path w="162560" h="0">
                  <a:moveTo>
                    <a:pt x="0" y="0"/>
                  </a:moveTo>
                  <a:lnTo>
                    <a:pt x="162471" y="0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3539769" y="2745478"/>
              <a:ext cx="90170" cy="76835"/>
            </a:xfrm>
            <a:custGeom>
              <a:avLst/>
              <a:gdLst/>
              <a:ahLst/>
              <a:cxnLst/>
              <a:rect l="l" t="t" r="r" b="b"/>
              <a:pathLst>
                <a:path w="90170" h="76835">
                  <a:moveTo>
                    <a:pt x="0" y="0"/>
                  </a:moveTo>
                  <a:lnTo>
                    <a:pt x="7200" y="19205"/>
                  </a:lnTo>
                  <a:lnTo>
                    <a:pt x="9601" y="38408"/>
                  </a:lnTo>
                  <a:lnTo>
                    <a:pt x="7200" y="57610"/>
                  </a:lnTo>
                  <a:lnTo>
                    <a:pt x="0" y="76810"/>
                  </a:lnTo>
                  <a:lnTo>
                    <a:pt x="89611" y="38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0" name="object 40"/>
          <p:cNvGrpSpPr/>
          <p:nvPr/>
        </p:nvGrpSpPr>
        <p:grpSpPr>
          <a:xfrm>
            <a:off x="472890" y="2899701"/>
            <a:ext cx="239395" cy="64135"/>
            <a:chOff x="472890" y="2899701"/>
            <a:chExt cx="239395" cy="64135"/>
          </a:xfrm>
        </p:grpSpPr>
        <p:sp>
          <p:nvSpPr>
            <p:cNvPr id="41" name="object 41"/>
            <p:cNvSpPr/>
            <p:nvPr/>
          </p:nvSpPr>
          <p:spPr>
            <a:xfrm>
              <a:off x="472890" y="2931575"/>
              <a:ext cx="201930" cy="0"/>
            </a:xfrm>
            <a:custGeom>
              <a:avLst/>
              <a:gdLst/>
              <a:ahLst/>
              <a:cxnLst/>
              <a:rect l="l" t="t" r="r" b="b"/>
              <a:pathLst>
                <a:path w="201929" h="0">
                  <a:moveTo>
                    <a:pt x="0" y="0"/>
                  </a:moveTo>
                  <a:lnTo>
                    <a:pt x="201662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637556" y="2899701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29" h="64135">
                  <a:moveTo>
                    <a:pt x="0" y="0"/>
                  </a:moveTo>
                  <a:lnTo>
                    <a:pt x="5975" y="15935"/>
                  </a:lnTo>
                  <a:lnTo>
                    <a:pt x="7967" y="31872"/>
                  </a:lnTo>
                  <a:lnTo>
                    <a:pt x="5975" y="47809"/>
                  </a:lnTo>
                  <a:lnTo>
                    <a:pt x="0" y="63747"/>
                  </a:lnTo>
                  <a:lnTo>
                    <a:pt x="74372" y="318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43" name="object 43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441551" y="3019218"/>
            <a:ext cx="270376" cy="63748"/>
          </a:xfrm>
          <a:prstGeom prst="rect">
            <a:avLst/>
          </a:prstGeom>
        </p:spPr>
      </p:pic>
      <p:sp>
        <p:nvSpPr>
          <p:cNvPr id="44" name="object 44"/>
          <p:cNvSpPr txBox="1"/>
          <p:nvPr/>
        </p:nvSpPr>
        <p:spPr>
          <a:xfrm>
            <a:off x="818752" y="2846100"/>
            <a:ext cx="752475" cy="2647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207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Unlogged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message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Logged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message</a:t>
            </a:r>
            <a:endParaRPr sz="650">
              <a:latin typeface="Arial"/>
              <a:cs typeface="Arial"/>
            </a:endParaRPr>
          </a:p>
        </p:txBody>
      </p:sp>
      <p:sp>
        <p:nvSpPr>
          <p:cNvPr id="45" name="object 4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65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66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036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42054" y="716"/>
            <a:ext cx="5994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Message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logging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4219575" cy="255968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Message-logging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schemes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25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Notations</a:t>
            </a:r>
            <a:endParaRPr sz="1200">
              <a:latin typeface="Arial"/>
              <a:cs typeface="Arial"/>
            </a:endParaRPr>
          </a:p>
          <a:p>
            <a:pPr marL="567055" marR="55880" indent="-168275">
              <a:lnSpc>
                <a:spcPct val="100000"/>
              </a:lnSpc>
              <a:spcBef>
                <a:spcPts val="540"/>
              </a:spcBef>
              <a:buClr>
                <a:srgbClr val="3333B2"/>
              </a:buClr>
              <a:buFont typeface="Arial"/>
              <a:buChar char="►"/>
              <a:tabLst>
                <a:tab pos="567690" algn="l"/>
              </a:tabLst>
            </a:pPr>
            <a:r>
              <a:rPr dirty="0" sz="1000" spc="-5" b="1">
                <a:latin typeface="Arial"/>
                <a:cs typeface="Arial"/>
              </a:rPr>
              <a:t>DEP</a:t>
            </a:r>
            <a:r>
              <a:rPr dirty="0" sz="1000" spc="-5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-5">
                <a:latin typeface="Arial"/>
                <a:cs typeface="Arial"/>
              </a:rPr>
              <a:t>):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 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2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been delivered.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30" i="1">
                <a:latin typeface="Arial"/>
                <a:cs typeface="Arial"/>
              </a:rPr>
              <a:t>m</a:t>
            </a:r>
            <a:r>
              <a:rPr dirty="0" baseline="27777" sz="1050" spc="-44" i="1">
                <a:latin typeface="メイリオ"/>
                <a:cs typeface="メイリオ"/>
              </a:rPr>
              <a:t>∗</a:t>
            </a:r>
            <a:r>
              <a:rPr dirty="0" baseline="27777" sz="1050" spc="127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causally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dependent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delivery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m</a:t>
            </a:r>
            <a:r>
              <a:rPr dirty="0" sz="1000" spc="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30" i="1">
                <a:latin typeface="Arial"/>
                <a:cs typeface="Arial"/>
              </a:rPr>
              <a:t>m</a:t>
            </a:r>
            <a:r>
              <a:rPr dirty="0" baseline="27777" sz="1050" spc="-44" i="1">
                <a:latin typeface="メイリオ"/>
                <a:cs typeface="メイリオ"/>
              </a:rPr>
              <a:t>∗</a:t>
            </a:r>
            <a:r>
              <a:rPr dirty="0" baseline="27777" sz="1050" spc="13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been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deli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ered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40" i="1">
                <a:latin typeface="Arial"/>
                <a:cs typeface="Arial"/>
              </a:rPr>
              <a:t>Q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spc="-145" i="1">
                <a:latin typeface="メイリオ"/>
                <a:cs typeface="メイリオ"/>
              </a:rPr>
              <a:t>∈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b="1">
                <a:latin typeface="Arial"/>
                <a:cs typeface="Arial"/>
              </a:rPr>
              <a:t>DEP</a:t>
            </a:r>
            <a:r>
              <a:rPr dirty="0" sz="1000" spc="-10">
                <a:latin typeface="Arial"/>
                <a:cs typeface="Arial"/>
              </a:rPr>
              <a:t>(</a:t>
            </a:r>
            <a:r>
              <a:rPr dirty="0" sz="1000" spc="10" i="1">
                <a:latin typeface="Arial"/>
                <a:cs typeface="Arial"/>
              </a:rPr>
              <a:t>m</a:t>
            </a:r>
            <a:r>
              <a:rPr dirty="0" sz="1000" spc="-5">
                <a:latin typeface="Arial"/>
                <a:cs typeface="Arial"/>
              </a:rPr>
              <a:t>).</a:t>
            </a:r>
            <a:endParaRPr sz="1000">
              <a:latin typeface="Arial"/>
              <a:cs typeface="Arial"/>
            </a:endParaRPr>
          </a:p>
          <a:p>
            <a:pPr marL="567055" marR="156210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Font typeface="Arial"/>
              <a:buChar char="►"/>
              <a:tabLst>
                <a:tab pos="567690" algn="l"/>
              </a:tabLst>
            </a:pPr>
            <a:r>
              <a:rPr dirty="0" sz="1000" spc="-5" b="1">
                <a:latin typeface="Arial"/>
                <a:cs typeface="Arial"/>
              </a:rPr>
              <a:t>COPY</a:t>
            </a:r>
            <a:r>
              <a:rPr dirty="0" sz="1000" spc="-5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-5">
                <a:latin typeface="Arial"/>
                <a:cs typeface="Arial"/>
              </a:rPr>
              <a:t>):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copy</a:t>
            </a:r>
            <a:r>
              <a:rPr dirty="0" sz="1000" spc="-5">
                <a:latin typeface="Arial"/>
                <a:cs typeface="Arial"/>
              </a:rPr>
              <a:t>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m</a:t>
            </a:r>
            <a:r>
              <a:rPr dirty="0" sz="1000" spc="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(yet)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reliably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stored it.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Font typeface="Arial"/>
              <a:buChar char="►"/>
              <a:tabLst>
                <a:tab pos="567690" algn="l"/>
              </a:tabLst>
            </a:pPr>
            <a:r>
              <a:rPr dirty="0" sz="1000" spc="-20" b="1">
                <a:latin typeface="Arial"/>
                <a:cs typeface="Arial"/>
              </a:rPr>
              <a:t>FAIL</a:t>
            </a:r>
            <a:r>
              <a:rPr dirty="0" sz="1000" spc="-20">
                <a:latin typeface="Arial"/>
                <a:cs typeface="Arial"/>
              </a:rPr>
              <a:t>: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collection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crashed processes.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Characterization</a:t>
            </a:r>
            <a:endParaRPr sz="1200">
              <a:latin typeface="Arial"/>
              <a:cs typeface="Arial"/>
            </a:endParaRPr>
          </a:p>
          <a:p>
            <a:pPr algn="ctr" marL="248920">
              <a:lnSpc>
                <a:spcPct val="100000"/>
              </a:lnSpc>
              <a:spcBef>
                <a:spcPts val="1140"/>
              </a:spcBef>
            </a:pP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>
                <a:latin typeface="Arial"/>
                <a:cs typeface="Arial"/>
              </a:rPr>
              <a:t>orphaned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⇔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229" i="1">
                <a:latin typeface="メイリオ"/>
                <a:cs typeface="メイリオ"/>
              </a:rPr>
              <a:t>∃</a:t>
            </a:r>
            <a:r>
              <a:rPr dirty="0" sz="1000" spc="-229" i="1">
                <a:latin typeface="Arial"/>
                <a:cs typeface="Arial"/>
              </a:rPr>
              <a:t>m</a:t>
            </a:r>
            <a:r>
              <a:rPr dirty="0" sz="1000" spc="-22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spc="-145" i="1">
                <a:latin typeface="メイリオ"/>
                <a:cs typeface="メイリオ"/>
              </a:rPr>
              <a:t>∈</a:t>
            </a:r>
            <a:r>
              <a:rPr dirty="0" sz="1000" spc="-114" i="1">
                <a:latin typeface="メイリオ"/>
                <a:cs typeface="メイリオ"/>
              </a:rPr>
              <a:t> </a:t>
            </a:r>
            <a:r>
              <a:rPr dirty="0" sz="1000" spc="-5" b="1">
                <a:latin typeface="Arial"/>
                <a:cs typeface="Arial"/>
              </a:rPr>
              <a:t>DEP</a:t>
            </a:r>
            <a:r>
              <a:rPr dirty="0" sz="1000" spc="-5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-5">
                <a:latin typeface="Arial"/>
                <a:cs typeface="Arial"/>
              </a:rPr>
              <a:t>) and </a:t>
            </a:r>
            <a:r>
              <a:rPr dirty="0" sz="1000" spc="-5" b="1">
                <a:latin typeface="Arial"/>
                <a:cs typeface="Arial"/>
              </a:rPr>
              <a:t>COPY</a:t>
            </a:r>
            <a:r>
              <a:rPr dirty="0" sz="1000" spc="-5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-5">
                <a:latin typeface="Arial"/>
                <a:cs typeface="Arial"/>
              </a:rPr>
              <a:t>)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⊆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25" b="1">
                <a:latin typeface="Arial"/>
                <a:cs typeface="Arial"/>
              </a:rPr>
              <a:t>FAIL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67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036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42054" y="716"/>
            <a:ext cx="5994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Message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logging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19265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Message-logging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schemes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3128" y="1092402"/>
            <a:ext cx="3823970" cy="1158875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16510">
              <a:lnSpc>
                <a:spcPct val="100000"/>
              </a:lnSpc>
              <a:spcBef>
                <a:spcPts val="31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Pessimistic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protocol</a:t>
            </a:r>
            <a:endParaRPr sz="1200">
              <a:latin typeface="Arial"/>
              <a:cs typeface="Arial"/>
            </a:endParaRPr>
          </a:p>
          <a:p>
            <a:pPr marL="16510" marR="370840">
              <a:lnSpc>
                <a:spcPct val="100000"/>
              </a:lnSpc>
              <a:spcBef>
                <a:spcPts val="175"/>
              </a:spcBef>
            </a:pP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each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nonstable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 </a:t>
            </a:r>
            <a:r>
              <a:rPr dirty="0" sz="1000" spc="5" i="1">
                <a:latin typeface="Arial"/>
                <a:cs typeface="Arial"/>
              </a:rPr>
              <a:t>m</a:t>
            </a:r>
            <a:r>
              <a:rPr dirty="0" sz="1000" spc="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there is 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most 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dependent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10" i="1">
                <a:latin typeface="Arial"/>
                <a:cs typeface="Arial"/>
              </a:rPr>
              <a:t>m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65" i="1">
                <a:latin typeface="メイリオ"/>
                <a:cs typeface="メイリオ"/>
              </a:rPr>
              <a:t>|</a:t>
            </a:r>
            <a:r>
              <a:rPr dirty="0" sz="1000" spc="-5" b="1">
                <a:latin typeface="Arial"/>
                <a:cs typeface="Arial"/>
              </a:rPr>
              <a:t>DEP</a:t>
            </a:r>
            <a:r>
              <a:rPr dirty="0" sz="1000" spc="-10">
                <a:latin typeface="Arial"/>
                <a:cs typeface="Arial"/>
              </a:rPr>
              <a:t>(</a:t>
            </a:r>
            <a:r>
              <a:rPr dirty="0" sz="1000" spc="10" i="1">
                <a:latin typeface="Arial"/>
                <a:cs typeface="Arial"/>
              </a:rPr>
              <a:t>m</a:t>
            </a:r>
            <a:r>
              <a:rPr dirty="0" sz="1000" spc="-5">
                <a:latin typeface="Arial"/>
                <a:cs typeface="Arial"/>
              </a:rPr>
              <a:t>)</a:t>
            </a:r>
            <a:r>
              <a:rPr dirty="0" sz="1000" spc="-165" i="1">
                <a:latin typeface="メイリオ"/>
                <a:cs typeface="メイリオ"/>
              </a:rPr>
              <a:t>|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35" i="1">
                <a:latin typeface="メイリオ"/>
                <a:cs typeface="メイリオ"/>
              </a:rPr>
              <a:t>≤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1.</a:t>
            </a:r>
            <a:endParaRPr sz="10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68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Consequence</a:t>
            </a:r>
            <a:endParaRPr sz="1200">
              <a:latin typeface="Arial"/>
              <a:cs typeface="Arial"/>
            </a:endParaRPr>
          </a:p>
          <a:p>
            <a:pPr marL="16510" marR="5080" indent="-4445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An unstable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pessimistic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protocol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must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stable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before </a:t>
            </a:r>
            <a:r>
              <a:rPr dirty="0" sz="1000" spc="-5">
                <a:latin typeface="Arial"/>
                <a:cs typeface="Arial"/>
              </a:rPr>
              <a:t>sending a </a:t>
            </a:r>
            <a:r>
              <a:rPr dirty="0" sz="1000" spc="-10">
                <a:latin typeface="Arial"/>
                <a:cs typeface="Arial"/>
              </a:rPr>
              <a:t>next</a:t>
            </a:r>
            <a:r>
              <a:rPr dirty="0" sz="1000" spc="-5">
                <a:latin typeface="Arial"/>
                <a:cs typeface="Arial"/>
              </a:rPr>
              <a:t> message.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68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68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036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Fault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tolerance:</a:t>
            </a:r>
            <a:r>
              <a:rPr dirty="0" sz="600" spc="1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Recovery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42054" y="716"/>
            <a:ext cx="5994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Message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logging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19265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Message-logging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schemes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1120353"/>
            <a:ext cx="127444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Optimistic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protocol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7294" y="1325250"/>
            <a:ext cx="3767454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unstable 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m</a:t>
            </a:r>
            <a:r>
              <a:rPr dirty="0" sz="1000" spc="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ensure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 </a:t>
            </a:r>
            <a:r>
              <a:rPr dirty="0" sz="1000" spc="-5" b="1">
                <a:latin typeface="Arial"/>
                <a:cs typeface="Arial"/>
              </a:rPr>
              <a:t>COPY</a:t>
            </a:r>
            <a:r>
              <a:rPr dirty="0" sz="1000" spc="-5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-5">
                <a:latin typeface="Arial"/>
                <a:cs typeface="Arial"/>
              </a:rPr>
              <a:t>)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⊆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20" b="1">
                <a:latin typeface="Arial"/>
                <a:cs typeface="Arial"/>
              </a:rPr>
              <a:t>FAIL</a:t>
            </a:r>
            <a:r>
              <a:rPr dirty="0" sz="1000" spc="-20">
                <a:latin typeface="Arial"/>
                <a:cs typeface="Arial"/>
              </a:rPr>
              <a:t>,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7294" y="1403267"/>
            <a:ext cx="2085339" cy="521970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dirty="0" sz="1000" spc="-5">
                <a:latin typeface="Arial"/>
                <a:cs typeface="Arial"/>
              </a:rPr>
              <a:t>then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5">
                <a:latin typeface="Arial"/>
                <a:cs typeface="Arial"/>
              </a:rPr>
              <a:t>e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entually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also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DEP</a:t>
            </a:r>
            <a:r>
              <a:rPr dirty="0" sz="1000" spc="-10">
                <a:latin typeface="Arial"/>
                <a:cs typeface="Arial"/>
              </a:rPr>
              <a:t>(</a:t>
            </a:r>
            <a:r>
              <a:rPr dirty="0" sz="1000" spc="10" i="1">
                <a:latin typeface="Arial"/>
                <a:cs typeface="Arial"/>
              </a:rPr>
              <a:t>m</a:t>
            </a:r>
            <a:r>
              <a:rPr dirty="0" sz="1000" spc="-5">
                <a:latin typeface="Arial"/>
                <a:cs typeface="Arial"/>
              </a:rPr>
              <a:t>)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⊆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85" b="1">
                <a:latin typeface="Arial"/>
                <a:cs typeface="Arial"/>
              </a:rPr>
              <a:t>F</a:t>
            </a:r>
            <a:r>
              <a:rPr dirty="0" sz="1000" spc="-5" b="1">
                <a:latin typeface="Arial"/>
                <a:cs typeface="Arial"/>
              </a:rPr>
              <a:t>AIL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9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Consequence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3382" y="1922378"/>
            <a:ext cx="390969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 marR="5080" indent="-4445">
              <a:lnSpc>
                <a:spcPct val="100000"/>
              </a:lnSpc>
              <a:spcBef>
                <a:spcPts val="95"/>
              </a:spcBef>
            </a:pPr>
            <a:r>
              <a:rPr dirty="0" sz="1000" spc="-65">
                <a:latin typeface="Arial"/>
                <a:cs typeface="Arial"/>
              </a:rPr>
              <a:t>To </a:t>
            </a:r>
            <a:r>
              <a:rPr dirty="0" sz="1000" spc="-5">
                <a:latin typeface="Arial"/>
                <a:cs typeface="Arial"/>
              </a:rPr>
              <a:t>guarantee that </a:t>
            </a:r>
            <a:r>
              <a:rPr dirty="0" sz="1000" spc="-5" b="1">
                <a:latin typeface="Arial"/>
                <a:cs typeface="Arial"/>
              </a:rPr>
              <a:t>DEP</a:t>
            </a:r>
            <a:r>
              <a:rPr dirty="0" sz="1000" spc="-5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-5">
                <a:latin typeface="Arial"/>
                <a:cs typeface="Arial"/>
              </a:rPr>
              <a:t>) </a:t>
            </a:r>
            <a:r>
              <a:rPr dirty="0" sz="1000" spc="-30" i="1">
                <a:latin typeface="メイリオ"/>
                <a:cs typeface="メイリオ"/>
              </a:rPr>
              <a:t>⊆ </a:t>
            </a:r>
            <a:r>
              <a:rPr dirty="0" sz="1000" spc="-20" b="1">
                <a:latin typeface="Arial"/>
                <a:cs typeface="Arial"/>
              </a:rPr>
              <a:t>FAIL</a:t>
            </a:r>
            <a:r>
              <a:rPr dirty="0" sz="1000" spc="-20">
                <a:latin typeface="Arial"/>
                <a:cs typeface="Arial"/>
              </a:rPr>
              <a:t>, </a:t>
            </a:r>
            <a:r>
              <a:rPr dirty="0" sz="1000" spc="-10">
                <a:latin typeface="Arial"/>
                <a:cs typeface="Arial"/>
              </a:rPr>
              <a:t>we </a:t>
            </a:r>
            <a:r>
              <a:rPr dirty="0" sz="1000" spc="-5">
                <a:latin typeface="Arial"/>
                <a:cs typeface="Arial"/>
              </a:rPr>
              <a:t>generally rollback each </a:t>
            </a:r>
            <a:r>
              <a:rPr dirty="0" sz="1000">
                <a:latin typeface="Arial"/>
                <a:cs typeface="Arial"/>
              </a:rPr>
              <a:t>orphan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until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spc="-295" i="1">
                <a:latin typeface="メイリオ"/>
                <a:cs typeface="メイリオ"/>
              </a:rPr>
              <a:t>/∈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b="1">
                <a:latin typeface="Arial"/>
                <a:cs typeface="Arial"/>
              </a:rPr>
              <a:t>DEP</a:t>
            </a:r>
            <a:r>
              <a:rPr dirty="0" sz="1000" spc="-10">
                <a:latin typeface="Arial"/>
                <a:cs typeface="Arial"/>
              </a:rPr>
              <a:t>(</a:t>
            </a:r>
            <a:r>
              <a:rPr dirty="0" sz="1000" spc="10" i="1">
                <a:latin typeface="Arial"/>
                <a:cs typeface="Arial"/>
              </a:rPr>
              <a:t>m</a:t>
            </a:r>
            <a:r>
              <a:rPr dirty="0" sz="1000" spc="-5">
                <a:latin typeface="Arial"/>
                <a:cs typeface="Arial"/>
              </a:rPr>
              <a:t>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Distributed Systems   (3rd Edition)</dc:title>
  <dcterms:created xsi:type="dcterms:W3CDTF">2022-03-20T07:21:48Z</dcterms:created>
  <dcterms:modified xsi:type="dcterms:W3CDTF">2022-03-20T07:21:48Z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2022-03-20T00:00:00Z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2022-03-20T00:00:00Z</vt:filetime>
  </property>
</Properties>
</file>