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87246"/>
            <a:ext cx="4381500" cy="4718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1894" y="579562"/>
            <a:ext cx="3775075" cy="11766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58348" y="3331252"/>
            <a:ext cx="283210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8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Relationship Id="rId5" Type="http://schemas.openxmlformats.org/officeDocument/2006/relationships/image" Target="../media/image23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11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21.xml"/><Relationship Id="rId5" Type="http://schemas.openxmlformats.org/officeDocument/2006/relationships/image" Target="../media/image24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21.xml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21.xml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21.xml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21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21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21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9" Type="http://schemas.openxmlformats.org/officeDocument/2006/relationships/image" Target="../media/image42.png"/><Relationship Id="rId10" Type="http://schemas.openxmlformats.org/officeDocument/2006/relationships/image" Target="../media/image43.png"/><Relationship Id="rId11" Type="http://schemas.openxmlformats.org/officeDocument/2006/relationships/image" Target="../media/image44.png"/><Relationship Id="rId12" Type="http://schemas.openxmlformats.org/officeDocument/2006/relationships/image" Target="../media/image45.pn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1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1.xml"/><Relationship Id="rId5" Type="http://schemas.openxmlformats.org/officeDocument/2006/relationships/hyperlink" Target="http://www.distributed-systems.net/" TargetMode="Externa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1.xml"/><Relationship Id="rId5" Type="http://schemas.openxmlformats.org/officeDocument/2006/relationships/hyperlink" Target="http://www.distributed-systems.net/" TargetMode="External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1.xml"/><Relationship Id="rId5" Type="http://schemas.openxmlformats.org/officeDocument/2006/relationships/slide" Target="slide34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1.xml"/><Relationship Id="rId5" Type="http://schemas.openxmlformats.org/officeDocument/2006/relationships/slide" Target="slide34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1.xml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9" Type="http://schemas.openxmlformats.org/officeDocument/2006/relationships/image" Target="../media/image50.png"/><Relationship Id="rId10" Type="http://schemas.openxmlformats.org/officeDocument/2006/relationships/image" Target="../media/image51.png"/><Relationship Id="rId11" Type="http://schemas.openxmlformats.org/officeDocument/2006/relationships/slide" Target="slide34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1.xml"/><Relationship Id="rId5" Type="http://schemas.openxmlformats.org/officeDocument/2006/relationships/slide" Target="slide34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1.xml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slide" Target="slide34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3.png"/><Relationship Id="rId9" Type="http://schemas.openxmlformats.org/officeDocument/2006/relationships/image" Target="../media/image57.png"/><Relationship Id="rId10" Type="http://schemas.openxmlformats.org/officeDocument/2006/relationships/image" Target="../media/image58.png"/><Relationship Id="rId11" Type="http://schemas.openxmlformats.org/officeDocument/2006/relationships/image" Target="../media/image59.png"/><Relationship Id="rId12" Type="http://schemas.openxmlformats.org/officeDocument/2006/relationships/image" Target="../media/image60.png"/><Relationship Id="rId13" Type="http://schemas.openxmlformats.org/officeDocument/2006/relationships/slide" Target="slide46.xml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Relationship Id="rId5" Type="http://schemas.openxmlformats.org/officeDocument/2006/relationships/image" Target="../media/image3.png"/><Relationship Id="rId6" Type="http://schemas.openxmlformats.org/officeDocument/2006/relationships/image" Target="../media/image58.png"/><Relationship Id="rId7" Type="http://schemas.openxmlformats.org/officeDocument/2006/relationships/slide" Target="slide46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Relationship Id="rId5" Type="http://schemas.openxmlformats.org/officeDocument/2006/relationships/slide" Target="slide46.xml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Relationship Id="rId5" Type="http://schemas.openxmlformats.org/officeDocument/2006/relationships/slide" Target="slide46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5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Relationship Id="rId5" Type="http://schemas.openxmlformats.org/officeDocument/2006/relationships/slide" Target="slide46.xml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Relationship Id="rId5" Type="http://schemas.openxmlformats.org/officeDocument/2006/relationships/slide" Target="slide46.xml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9.xml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png"/><Relationship Id="rId9" Type="http://schemas.openxmlformats.org/officeDocument/2006/relationships/image" Target="../media/image65.png"/><Relationship Id="rId10" Type="http://schemas.openxmlformats.org/officeDocument/2006/relationships/slide" Target="slide46.xml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53.xml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4.xml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4.xml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4.xml"/><Relationship Id="rId4" Type="http://schemas.openxmlformats.org/officeDocument/2006/relationships/slide" Target="slide56.xml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4.xml"/><Relationship Id="rId4" Type="http://schemas.openxmlformats.org/officeDocument/2006/relationships/slide" Target="slide56.xml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4.xml"/><Relationship Id="rId4" Type="http://schemas.openxmlformats.org/officeDocument/2006/relationships/slide" Target="slide56.xml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4.xml"/><Relationship Id="rId4" Type="http://schemas.openxmlformats.org/officeDocument/2006/relationships/slide" Target="slide59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slide" Target="slide5.xml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4.xml"/><Relationship Id="rId4" Type="http://schemas.openxmlformats.org/officeDocument/2006/relationships/slide" Target="slide59.xml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4.xml"/><Relationship Id="rId4" Type="http://schemas.openxmlformats.org/officeDocument/2006/relationships/slide" Target="slide59.xml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image" Target="../media/image69.png"/><Relationship Id="rId9" Type="http://schemas.openxmlformats.org/officeDocument/2006/relationships/slide" Target="slide61.xml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4.xml"/><Relationship Id="rId4" Type="http://schemas.openxmlformats.org/officeDocument/2006/relationships/slide" Target="slide59.xml"/><Relationship Id="rId5" Type="http://schemas.openxmlformats.org/officeDocument/2006/relationships/slide" Target="slide61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" Target="slide5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8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.xml"/><Relationship Id="rId4" Type="http://schemas.openxmlformats.org/officeDocument/2006/relationships/slide" Target="slide8.xml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20" Type="http://schemas.openxmlformats.org/officeDocument/2006/relationships/image" Target="../media/image2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503866"/>
            <a:ext cx="1783714" cy="554355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70"/>
              </a:spcBef>
            </a:pPr>
            <a:r>
              <a:rPr dirty="0" sz="1400" spc="10" b="1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35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 b="1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(3rd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Edition)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70152" y="2243770"/>
            <a:ext cx="1668145" cy="5213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latin typeface="Arial"/>
                <a:cs typeface="Arial"/>
              </a:rPr>
              <a:t>Chapter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05:</a:t>
            </a:r>
            <a:r>
              <a:rPr dirty="0" sz="1400" spc="7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Naming</a:t>
            </a:r>
            <a:endParaRPr sz="1400">
              <a:latin typeface="Arial"/>
              <a:cs typeface="Arial"/>
            </a:endParaRPr>
          </a:p>
          <a:p>
            <a:pPr marL="80010">
              <a:lnSpc>
                <a:spcPct val="100000"/>
              </a:lnSpc>
              <a:spcBef>
                <a:spcPts val="869"/>
              </a:spcBef>
            </a:pPr>
            <a:r>
              <a:rPr dirty="0" sz="1100" spc="-20">
                <a:latin typeface="Arial"/>
                <a:cs typeface="Arial"/>
              </a:rPr>
              <a:t>Version:</a:t>
            </a:r>
            <a:r>
              <a:rPr dirty="0" sz="1100" spc="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March </a:t>
            </a:r>
            <a:r>
              <a:rPr dirty="0" sz="1100" spc="-5">
                <a:latin typeface="Arial"/>
                <a:cs typeface="Arial"/>
              </a:rPr>
              <a:t>20,</a:t>
            </a:r>
            <a:r>
              <a:rPr dirty="0" sz="1100" spc="-10">
                <a:latin typeface="Arial"/>
                <a:cs typeface="Arial"/>
              </a:rPr>
              <a:t> 2022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3606" y="716"/>
            <a:ext cx="878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Home-based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713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Home-based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approaches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937295"/>
            <a:ext cx="3368675" cy="4584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Problems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with home-based approaches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Home address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>
                <a:latin typeface="Arial"/>
                <a:cs typeface="Arial"/>
              </a:rPr>
              <a:t>supported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entity’s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lifetime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6704" y="1445849"/>
            <a:ext cx="36715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5">
                <a:latin typeface="Arial"/>
                <a:cs typeface="Arial"/>
              </a:rPr>
              <a:t>Home address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fixed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>
                <a:latin typeface="Arial"/>
                <a:cs typeface="Arial"/>
              </a:rPr>
              <a:t>unnecessary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burden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1304" y="1521758"/>
            <a:ext cx="3455670" cy="48133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latin typeface="Arial"/>
                <a:cs typeface="Arial"/>
              </a:rPr>
              <a:t>permanently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moves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5">
                <a:latin typeface="Arial"/>
                <a:cs typeface="Arial"/>
              </a:rPr>
              <a:t>Poor</a:t>
            </a:r>
            <a:r>
              <a:rPr dirty="0" sz="1000" spc="-5">
                <a:latin typeface="Arial"/>
                <a:cs typeface="Arial"/>
              </a:rPr>
              <a:t> geographical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scalability (entity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client)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2169894"/>
            <a:ext cx="3914140" cy="354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80"/>
              </a:lnSpc>
            </a:pPr>
            <a:r>
              <a:rPr dirty="0" sz="1000" spc="-10">
                <a:latin typeface="Arial"/>
                <a:cs typeface="Arial"/>
              </a:rPr>
              <a:t>Permanent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moves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tackled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(DNS)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11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45674" y="716"/>
            <a:ext cx="7956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6400" cy="25895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Illustrative:</a:t>
            </a:r>
            <a:r>
              <a:rPr dirty="0" sz="1400" spc="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45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Consider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many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into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0000FA"/>
                </a:solidFill>
                <a:latin typeface="Arial"/>
                <a:cs typeface="Arial"/>
              </a:rPr>
              <a:t>logical</a:t>
            </a:r>
            <a:r>
              <a:rPr dirty="0" sz="12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0000FA"/>
                </a:solidFill>
                <a:latin typeface="Arial"/>
                <a:cs typeface="Arial"/>
              </a:rPr>
              <a:t>ring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Each node is assigned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random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sz="1000">
                <a:latin typeface="Arial"/>
                <a:cs typeface="Arial"/>
              </a:rPr>
              <a:t>-bit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identifier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Every entity is assigned a unique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sz="1000">
                <a:latin typeface="Arial"/>
                <a:cs typeface="Arial"/>
              </a:rPr>
              <a:t>-bit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key</a:t>
            </a:r>
            <a:r>
              <a:rPr dirty="0" sz="1000" spc="-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Entity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key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falls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jurisdiction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smallest</a:t>
            </a:r>
            <a:endParaRPr sz="1000">
              <a:latin typeface="Arial"/>
              <a:cs typeface="Arial"/>
            </a:endParaRPr>
          </a:p>
          <a:p>
            <a:pPr marL="554355">
              <a:lnSpc>
                <a:spcPts val="1200"/>
              </a:lnSpc>
            </a:pPr>
            <a:r>
              <a:rPr dirty="0" sz="1000" spc="-5" i="1">
                <a:latin typeface="Arial"/>
                <a:cs typeface="Arial"/>
              </a:rPr>
              <a:t>id</a:t>
            </a:r>
            <a:r>
              <a:rPr dirty="0" sz="1000" spc="35" i="1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≥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(called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successor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succ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  <a:spcBef>
                <a:spcPts val="1540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Nonsolution</a:t>
            </a:r>
            <a:endParaRPr sz="1200">
              <a:latin typeface="Arial"/>
              <a:cs typeface="Arial"/>
            </a:endParaRPr>
          </a:p>
          <a:p>
            <a:pPr marL="276860" marR="5016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Let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linear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search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along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ring.</a:t>
            </a:r>
            <a:endParaRPr sz="1000">
              <a:latin typeface="Arial"/>
              <a:cs typeface="Arial"/>
            </a:endParaRPr>
          </a:p>
          <a:p>
            <a:pPr marL="276860">
              <a:lnSpc>
                <a:spcPts val="142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Notation</a:t>
            </a:r>
            <a:endParaRPr sz="1200">
              <a:latin typeface="Arial"/>
              <a:cs typeface="Arial"/>
            </a:endParaRPr>
          </a:p>
          <a:p>
            <a:pPr marL="271145">
              <a:lnSpc>
                <a:spcPts val="1180"/>
              </a:lnSpc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will speak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identifier </a:t>
            </a:r>
            <a:r>
              <a:rPr dirty="0" sz="1000" spc="-5" i="1">
                <a:latin typeface="Arial"/>
                <a:cs typeface="Arial"/>
              </a:rPr>
              <a:t>p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45674" y="716"/>
            <a:ext cx="7956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34180" cy="16706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finger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tables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5">
                <a:latin typeface="Arial"/>
                <a:cs typeface="Arial"/>
              </a:rPr>
              <a:t>Each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maintains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finger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table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FT</a:t>
            </a:r>
            <a:r>
              <a:rPr dirty="0" baseline="-11904" sz="1050" spc="7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[]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most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 i="1">
                <a:latin typeface="Arial"/>
                <a:cs typeface="Arial"/>
              </a:rPr>
              <a:t>m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entries:</a:t>
            </a:r>
            <a:endParaRPr sz="1000">
              <a:latin typeface="Arial"/>
              <a:cs typeface="Arial"/>
            </a:endParaRPr>
          </a:p>
          <a:p>
            <a:pPr marL="1720214">
              <a:lnSpc>
                <a:spcPct val="100000"/>
              </a:lnSpc>
              <a:spcBef>
                <a:spcPts val="1140"/>
              </a:spcBef>
            </a:pPr>
            <a:r>
              <a:rPr dirty="0" sz="1000" spc="-5" i="1">
                <a:latin typeface="Arial"/>
                <a:cs typeface="Arial"/>
              </a:rPr>
              <a:t>FT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succ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2</a:t>
            </a:r>
            <a:r>
              <a:rPr dirty="0" baseline="31746" sz="1050" spc="97" i="1">
                <a:latin typeface="Arial"/>
                <a:cs typeface="Arial"/>
              </a:rPr>
              <a:t>i</a:t>
            </a:r>
            <a:r>
              <a:rPr dirty="0" baseline="31746" sz="1050" spc="15" i="1">
                <a:latin typeface="メイリオ"/>
                <a:cs typeface="メイリオ"/>
              </a:rPr>
              <a:t>−</a:t>
            </a:r>
            <a:r>
              <a:rPr dirty="0" baseline="31746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554355" marR="236220">
              <a:lnSpc>
                <a:spcPct val="100000"/>
              </a:lnSpc>
              <a:spcBef>
                <a:spcPts val="99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r>
              <a:rPr dirty="0" sz="1000" spc="-5">
                <a:latin typeface="Arial"/>
                <a:cs typeface="Arial"/>
              </a:rPr>
              <a:t>: the </a:t>
            </a:r>
            <a:r>
              <a:rPr dirty="0" sz="1000" spc="-5" i="1">
                <a:latin typeface="Arial"/>
                <a:cs typeface="Arial"/>
              </a:rPr>
              <a:t>i </a:t>
            </a:r>
            <a:r>
              <a:rPr dirty="0" sz="1000" spc="-5">
                <a:latin typeface="Arial"/>
                <a:cs typeface="Arial"/>
              </a:rPr>
              <a:t>-th </a:t>
            </a:r>
            <a:r>
              <a:rPr dirty="0" sz="1000">
                <a:latin typeface="Arial"/>
                <a:cs typeface="Arial"/>
              </a:rPr>
              <a:t>entry </a:t>
            </a:r>
            <a:r>
              <a:rPr dirty="0" sz="1000" spc="-5">
                <a:latin typeface="Arial"/>
                <a:cs typeface="Arial"/>
              </a:rPr>
              <a:t>points to the first node succeeding </a:t>
            </a:r>
            <a:r>
              <a:rPr dirty="0" sz="1000" spc="-5" i="1">
                <a:latin typeface="Arial"/>
                <a:cs typeface="Arial"/>
              </a:rPr>
              <a:t>p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at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least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2</a:t>
            </a:r>
            <a:r>
              <a:rPr dirty="0" baseline="27777" sz="1050" spc="37" i="1">
                <a:latin typeface="Arial"/>
                <a:cs typeface="Arial"/>
              </a:rPr>
              <a:t>i</a:t>
            </a:r>
            <a:r>
              <a:rPr dirty="0" baseline="27777" sz="1050" spc="37" i="1">
                <a:latin typeface="メイリオ"/>
                <a:cs typeface="メイリオ"/>
              </a:rPr>
              <a:t>−</a:t>
            </a:r>
            <a:r>
              <a:rPr dirty="0" baseline="27777" sz="1050" spc="37">
                <a:latin typeface="Arial"/>
                <a:cs typeface="Arial"/>
              </a:rPr>
              <a:t>1</a:t>
            </a:r>
            <a:r>
              <a:rPr dirty="0" sz="1000" spc="2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45674" y="716"/>
            <a:ext cx="7956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34180" cy="23285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finger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tables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5">
                <a:latin typeface="Arial"/>
                <a:cs typeface="Arial"/>
              </a:rPr>
              <a:t>Each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maintains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finger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table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FT</a:t>
            </a:r>
            <a:r>
              <a:rPr dirty="0" baseline="-11904" sz="1050" spc="7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[]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most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 i="1">
                <a:latin typeface="Arial"/>
                <a:cs typeface="Arial"/>
              </a:rPr>
              <a:t>m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entries:</a:t>
            </a:r>
            <a:endParaRPr sz="1000">
              <a:latin typeface="Arial"/>
              <a:cs typeface="Arial"/>
            </a:endParaRPr>
          </a:p>
          <a:p>
            <a:pPr algn="ctr" marL="485775">
              <a:lnSpc>
                <a:spcPct val="100000"/>
              </a:lnSpc>
              <a:spcBef>
                <a:spcPts val="1140"/>
              </a:spcBef>
            </a:pPr>
            <a:r>
              <a:rPr dirty="0" sz="1000" spc="-5" i="1">
                <a:latin typeface="Arial"/>
                <a:cs typeface="Arial"/>
              </a:rPr>
              <a:t>FT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succ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2</a:t>
            </a:r>
            <a:r>
              <a:rPr dirty="0" baseline="31746" sz="1050" spc="97" i="1">
                <a:latin typeface="Arial"/>
                <a:cs typeface="Arial"/>
              </a:rPr>
              <a:t>i</a:t>
            </a:r>
            <a:r>
              <a:rPr dirty="0" baseline="31746" sz="1050" spc="15" i="1">
                <a:latin typeface="メイリオ"/>
                <a:cs typeface="メイリオ"/>
              </a:rPr>
              <a:t>−</a:t>
            </a:r>
            <a:r>
              <a:rPr dirty="0" baseline="31746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554355" marR="236220">
              <a:lnSpc>
                <a:spcPct val="100000"/>
              </a:lnSpc>
              <a:spcBef>
                <a:spcPts val="99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r>
              <a:rPr dirty="0" sz="1000" spc="-5">
                <a:latin typeface="Arial"/>
                <a:cs typeface="Arial"/>
              </a:rPr>
              <a:t>: the </a:t>
            </a:r>
            <a:r>
              <a:rPr dirty="0" sz="1000" spc="-5" i="1">
                <a:latin typeface="Arial"/>
                <a:cs typeface="Arial"/>
              </a:rPr>
              <a:t>i </a:t>
            </a:r>
            <a:r>
              <a:rPr dirty="0" sz="1000" spc="-5">
                <a:latin typeface="Arial"/>
                <a:cs typeface="Arial"/>
              </a:rPr>
              <a:t>-th </a:t>
            </a:r>
            <a:r>
              <a:rPr dirty="0" sz="1000">
                <a:latin typeface="Arial"/>
                <a:cs typeface="Arial"/>
              </a:rPr>
              <a:t>entry </a:t>
            </a:r>
            <a:r>
              <a:rPr dirty="0" sz="1000" spc="-5">
                <a:latin typeface="Arial"/>
                <a:cs typeface="Arial"/>
              </a:rPr>
              <a:t>points to the first node succeeding </a:t>
            </a:r>
            <a:r>
              <a:rPr dirty="0" sz="1000" spc="-5" i="1">
                <a:latin typeface="Arial"/>
                <a:cs typeface="Arial"/>
              </a:rPr>
              <a:t>p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at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least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2</a:t>
            </a:r>
            <a:r>
              <a:rPr dirty="0" baseline="27777" sz="1050" spc="37" i="1">
                <a:latin typeface="Arial"/>
                <a:cs typeface="Arial"/>
              </a:rPr>
              <a:t>i</a:t>
            </a:r>
            <a:r>
              <a:rPr dirty="0" baseline="27777" sz="1050" spc="37" i="1">
                <a:latin typeface="メイリオ"/>
                <a:cs typeface="メイリオ"/>
              </a:rPr>
              <a:t>−</a:t>
            </a:r>
            <a:r>
              <a:rPr dirty="0" baseline="27777" sz="1050" spc="37">
                <a:latin typeface="Arial"/>
                <a:cs typeface="Arial"/>
              </a:rPr>
              <a:t>1</a:t>
            </a:r>
            <a:r>
              <a:rPr dirty="0" sz="1000" spc="2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29146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6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look up a </a:t>
            </a:r>
            <a:r>
              <a:rPr dirty="0" sz="1000" spc="-20">
                <a:latin typeface="Arial"/>
                <a:cs typeface="Arial"/>
              </a:rPr>
              <a:t>key </a:t>
            </a:r>
            <a:r>
              <a:rPr dirty="0" sz="1000" spc="-5" i="1">
                <a:latin typeface="Arial"/>
                <a:cs typeface="Arial"/>
              </a:rPr>
              <a:t>k </a:t>
            </a:r>
            <a:r>
              <a:rPr dirty="0" sz="1000" spc="-5">
                <a:latin typeface="Arial"/>
                <a:cs typeface="Arial"/>
              </a:rPr>
              <a:t>, node </a:t>
            </a:r>
            <a:r>
              <a:rPr dirty="0" sz="1000" spc="-5" i="1">
                <a:latin typeface="Arial"/>
                <a:cs typeface="Arial"/>
              </a:rPr>
              <a:t>p </a:t>
            </a:r>
            <a:r>
              <a:rPr dirty="0" sz="1000" spc="-10">
                <a:latin typeface="Arial"/>
                <a:cs typeface="Arial"/>
              </a:rPr>
              <a:t>forwards </a:t>
            </a:r>
            <a:r>
              <a:rPr dirty="0" sz="1000" spc="-5">
                <a:latin typeface="Arial"/>
                <a:cs typeface="Arial"/>
              </a:rPr>
              <a:t>the request to node with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index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satisfying</a:t>
            </a:r>
            <a:endParaRPr sz="1000">
              <a:latin typeface="Arial"/>
              <a:cs typeface="Arial"/>
            </a:endParaRPr>
          </a:p>
          <a:p>
            <a:pPr algn="ctr" marL="485775">
              <a:lnSpc>
                <a:spcPct val="100000"/>
              </a:lnSpc>
              <a:spcBef>
                <a:spcPts val="990"/>
              </a:spcBef>
            </a:pP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FT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FT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">
                <a:latin typeface="Arial"/>
                <a:cs typeface="Arial"/>
              </a:rPr>
              <a:t>]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45674" y="716"/>
            <a:ext cx="7956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34180" cy="26447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finger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tables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5">
                <a:latin typeface="Arial"/>
                <a:cs typeface="Arial"/>
              </a:rPr>
              <a:t>Each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maintains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finger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table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FT</a:t>
            </a:r>
            <a:r>
              <a:rPr dirty="0" baseline="-11904" sz="1050" spc="7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[]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most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 i="1">
                <a:latin typeface="Arial"/>
                <a:cs typeface="Arial"/>
              </a:rPr>
              <a:t>m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entries:</a:t>
            </a:r>
            <a:endParaRPr sz="1000">
              <a:latin typeface="Arial"/>
              <a:cs typeface="Arial"/>
            </a:endParaRPr>
          </a:p>
          <a:p>
            <a:pPr algn="ctr" marL="485775">
              <a:lnSpc>
                <a:spcPct val="100000"/>
              </a:lnSpc>
              <a:spcBef>
                <a:spcPts val="1140"/>
              </a:spcBef>
            </a:pPr>
            <a:r>
              <a:rPr dirty="0" sz="1000" spc="-5" i="1">
                <a:latin typeface="Arial"/>
                <a:cs typeface="Arial"/>
              </a:rPr>
              <a:t>FT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succ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2</a:t>
            </a:r>
            <a:r>
              <a:rPr dirty="0" baseline="31746" sz="1050" spc="97" i="1">
                <a:latin typeface="Arial"/>
                <a:cs typeface="Arial"/>
              </a:rPr>
              <a:t>i</a:t>
            </a:r>
            <a:r>
              <a:rPr dirty="0" baseline="31746" sz="1050" spc="15" i="1">
                <a:latin typeface="メイリオ"/>
                <a:cs typeface="メイリオ"/>
              </a:rPr>
              <a:t>−</a:t>
            </a:r>
            <a:r>
              <a:rPr dirty="0" baseline="31746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554355" marR="236220">
              <a:lnSpc>
                <a:spcPct val="100000"/>
              </a:lnSpc>
              <a:spcBef>
                <a:spcPts val="995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r>
              <a:rPr dirty="0" sz="1000" spc="-5">
                <a:latin typeface="Arial"/>
                <a:cs typeface="Arial"/>
              </a:rPr>
              <a:t>: the </a:t>
            </a:r>
            <a:r>
              <a:rPr dirty="0" sz="1000" spc="-5" i="1">
                <a:latin typeface="Arial"/>
                <a:cs typeface="Arial"/>
              </a:rPr>
              <a:t>i </a:t>
            </a:r>
            <a:r>
              <a:rPr dirty="0" sz="1000" spc="-5">
                <a:latin typeface="Arial"/>
                <a:cs typeface="Arial"/>
              </a:rPr>
              <a:t>-th </a:t>
            </a:r>
            <a:r>
              <a:rPr dirty="0" sz="1000">
                <a:latin typeface="Arial"/>
                <a:cs typeface="Arial"/>
              </a:rPr>
              <a:t>entry </a:t>
            </a:r>
            <a:r>
              <a:rPr dirty="0" sz="1000" spc="-5">
                <a:latin typeface="Arial"/>
                <a:cs typeface="Arial"/>
              </a:rPr>
              <a:t>points to the first node succeeding </a:t>
            </a:r>
            <a:r>
              <a:rPr dirty="0" sz="1000" spc="-5" i="1">
                <a:latin typeface="Arial"/>
                <a:cs typeface="Arial"/>
              </a:rPr>
              <a:t>p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at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least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2</a:t>
            </a:r>
            <a:r>
              <a:rPr dirty="0" baseline="27777" sz="1050" spc="37" i="1">
                <a:latin typeface="Arial"/>
                <a:cs typeface="Arial"/>
              </a:rPr>
              <a:t>i</a:t>
            </a:r>
            <a:r>
              <a:rPr dirty="0" baseline="27777" sz="1050" spc="37" i="1">
                <a:latin typeface="メイリオ"/>
                <a:cs typeface="メイリオ"/>
              </a:rPr>
              <a:t>−</a:t>
            </a:r>
            <a:r>
              <a:rPr dirty="0" baseline="27777" sz="1050" spc="37">
                <a:latin typeface="Arial"/>
                <a:cs typeface="Arial"/>
              </a:rPr>
              <a:t>1</a:t>
            </a:r>
            <a:r>
              <a:rPr dirty="0" sz="1000" spc="2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29146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6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look up a </a:t>
            </a:r>
            <a:r>
              <a:rPr dirty="0" sz="1000" spc="-20">
                <a:latin typeface="Arial"/>
                <a:cs typeface="Arial"/>
              </a:rPr>
              <a:t>key </a:t>
            </a:r>
            <a:r>
              <a:rPr dirty="0" sz="1000" spc="-5" i="1">
                <a:latin typeface="Arial"/>
                <a:cs typeface="Arial"/>
              </a:rPr>
              <a:t>k </a:t>
            </a:r>
            <a:r>
              <a:rPr dirty="0" sz="1000" spc="-5">
                <a:latin typeface="Arial"/>
                <a:cs typeface="Arial"/>
              </a:rPr>
              <a:t>, node </a:t>
            </a:r>
            <a:r>
              <a:rPr dirty="0" sz="1000" spc="-5" i="1">
                <a:latin typeface="Arial"/>
                <a:cs typeface="Arial"/>
              </a:rPr>
              <a:t>p </a:t>
            </a:r>
            <a:r>
              <a:rPr dirty="0" sz="1000" spc="-10">
                <a:latin typeface="Arial"/>
                <a:cs typeface="Arial"/>
              </a:rPr>
              <a:t>forwards </a:t>
            </a:r>
            <a:r>
              <a:rPr dirty="0" sz="1000" spc="-5">
                <a:latin typeface="Arial"/>
                <a:cs typeface="Arial"/>
              </a:rPr>
              <a:t>the request to node with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index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satisfying</a:t>
            </a:r>
            <a:endParaRPr sz="1000">
              <a:latin typeface="Arial"/>
              <a:cs typeface="Arial"/>
            </a:endParaRPr>
          </a:p>
          <a:p>
            <a:pPr algn="ctr" marL="485775">
              <a:lnSpc>
                <a:spcPct val="100000"/>
              </a:lnSpc>
              <a:spcBef>
                <a:spcPts val="990"/>
              </a:spcBef>
            </a:pP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FT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FT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">
                <a:latin typeface="Arial"/>
                <a:cs typeface="Arial"/>
              </a:rPr>
              <a:t>]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12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30" i="1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FT</a:t>
            </a:r>
            <a:r>
              <a:rPr dirty="0" baseline="-11904" sz="1050" spc="7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[1],</a:t>
            </a:r>
            <a:r>
              <a:rPr dirty="0" sz="1000" spc="-5">
                <a:latin typeface="Arial"/>
                <a:cs typeface="Arial"/>
              </a:rPr>
              <a:t> the 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also </a:t>
            </a:r>
            <a:r>
              <a:rPr dirty="0" sz="1000" spc="-10">
                <a:latin typeface="Arial"/>
                <a:cs typeface="Arial"/>
              </a:rPr>
              <a:t>forwarded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5" i="1">
                <a:latin typeface="Arial"/>
                <a:cs typeface="Arial"/>
              </a:rPr>
              <a:t>FT</a:t>
            </a:r>
            <a:r>
              <a:rPr dirty="0" baseline="-11904" sz="1050" spc="7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[1]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91254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84277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Chord</a:t>
            </a:r>
            <a:r>
              <a:rPr dirty="0" spc="-20"/>
              <a:t> </a:t>
            </a:r>
            <a:r>
              <a:rPr dirty="0" spc="15"/>
              <a:t>lookup</a:t>
            </a:r>
            <a:r>
              <a:rPr dirty="0" spc="-20"/>
              <a:t> </a:t>
            </a:r>
            <a:r>
              <a:rPr dirty="0" spc="10"/>
              <a:t>example</a:t>
            </a:r>
          </a:p>
        </p:txBody>
      </p:sp>
      <p:pic>
        <p:nvPicPr>
          <p:cNvPr id="4" name="object 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845" y="754691"/>
            <a:ext cx="2394699" cy="245230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225495" y="1048221"/>
            <a:ext cx="61594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0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49" name="object 4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705555" y="1193647"/>
            <a:ext cx="61594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32768" y="1303661"/>
            <a:ext cx="61594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43585" y="1431677"/>
            <a:ext cx="61594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23992" y="1580896"/>
            <a:ext cx="61594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6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0604" y="1745563"/>
            <a:ext cx="61594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7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90000" y="1910537"/>
            <a:ext cx="61594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8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76170" y="2081502"/>
            <a:ext cx="61594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9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04999" y="2243778"/>
            <a:ext cx="83820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10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30990" y="2391797"/>
            <a:ext cx="83820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11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14975" y="2523813"/>
            <a:ext cx="83820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12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84959" y="2627827"/>
            <a:ext cx="83820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13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36940" y="2711837"/>
            <a:ext cx="8382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14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70813" y="2759037"/>
            <a:ext cx="8382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15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204899" y="2773845"/>
            <a:ext cx="8382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16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033981" y="2765637"/>
            <a:ext cx="8382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17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72857" y="2711837"/>
            <a:ext cx="8382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18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24839" y="2631827"/>
            <a:ext cx="8382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19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97223" y="2521813"/>
            <a:ext cx="90170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20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94810" y="2389797"/>
            <a:ext cx="83820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5">
                <a:solidFill>
                  <a:srgbClr val="231F20"/>
                </a:solidFill>
                <a:latin typeface="Helvetica"/>
                <a:cs typeface="Helvetica"/>
              </a:rPr>
              <a:t>21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409199" y="2239778"/>
            <a:ext cx="90170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22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61193" y="2077758"/>
            <a:ext cx="90170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23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45191" y="1911737"/>
            <a:ext cx="90170" cy="102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24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61193" y="1741716"/>
            <a:ext cx="9017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25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411200" y="1579695"/>
            <a:ext cx="9017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26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87209" y="1431677"/>
            <a:ext cx="9017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27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596223" y="1298160"/>
            <a:ext cx="9017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729239" y="1193647"/>
            <a:ext cx="90170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29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877258" y="1114034"/>
            <a:ext cx="741045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1515" algn="l"/>
              </a:tabLst>
            </a:pPr>
            <a:r>
              <a:rPr dirty="0" sz="500" spc="-3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0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	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041278" y="1066831"/>
            <a:ext cx="413384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3855" algn="l"/>
              </a:tabLst>
            </a:pPr>
            <a:r>
              <a:rPr dirty="0" baseline="5555" sz="750" spc="-44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baseline="5555" sz="75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baseline="5555" sz="750">
                <a:solidFill>
                  <a:srgbClr val="231F20"/>
                </a:solidFill>
                <a:latin typeface="Helvetica"/>
                <a:cs typeface="Helvetica"/>
              </a:rPr>
              <a:t>	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293453" y="1946309"/>
            <a:ext cx="187325" cy="3232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495"/>
              </a:lnSpc>
              <a:spcBef>
                <a:spcPts val="90"/>
              </a:spcBef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11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11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14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9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49435" y="2407171"/>
            <a:ext cx="187325" cy="3232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495"/>
              </a:lnSpc>
              <a:spcBef>
                <a:spcPts val="90"/>
              </a:spcBef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14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14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20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9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746184" y="2781614"/>
            <a:ext cx="187325" cy="3232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495"/>
              </a:lnSpc>
              <a:spcBef>
                <a:spcPts val="90"/>
              </a:spcBef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9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824471" y="2896829"/>
            <a:ext cx="187325" cy="3232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495"/>
              </a:lnSpc>
              <a:spcBef>
                <a:spcPts val="90"/>
              </a:spcBef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20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20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9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421221" y="2666400"/>
            <a:ext cx="187325" cy="3232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495"/>
              </a:lnSpc>
              <a:spcBef>
                <a:spcPts val="90"/>
              </a:spcBef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21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9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133185" y="2320756"/>
            <a:ext cx="187325" cy="3232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495"/>
              </a:lnSpc>
              <a:spcBef>
                <a:spcPts val="90"/>
              </a:spcBef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9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9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133185" y="1226219"/>
            <a:ext cx="187325" cy="3232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495"/>
              </a:lnSpc>
              <a:spcBef>
                <a:spcPts val="90"/>
              </a:spcBef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9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r>
              <a:rPr dirty="0" sz="450" spc="3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14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855497" y="2092431"/>
            <a:ext cx="448945" cy="178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3340" marR="5080" indent="-41275">
              <a:lnSpc>
                <a:spcPct val="100000"/>
              </a:lnSpc>
              <a:spcBef>
                <a:spcPts val="105"/>
              </a:spcBef>
            </a:pPr>
            <a:r>
              <a:rPr dirty="0" sz="500" spc="-5">
                <a:solidFill>
                  <a:srgbClr val="231F20"/>
                </a:solidFill>
                <a:latin typeface="Helvetica"/>
                <a:cs typeface="Helvetica"/>
              </a:rPr>
              <a:t>Resolve</a:t>
            </a:r>
            <a:r>
              <a:rPr dirty="0" sz="50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k</a:t>
            </a:r>
            <a:r>
              <a:rPr dirty="0" sz="50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=</a:t>
            </a:r>
            <a:r>
              <a:rPr dirty="0" sz="50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26 </a:t>
            </a:r>
            <a:r>
              <a:rPr dirty="0" sz="500" spc="-1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from</a:t>
            </a:r>
            <a:r>
              <a:rPr dirty="0" sz="50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node</a:t>
            </a:r>
            <a:r>
              <a:rPr dirty="0" sz="50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747483" y="1481683"/>
            <a:ext cx="448945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" marR="5080" indent="-23495">
              <a:lnSpc>
                <a:spcPct val="100000"/>
              </a:lnSpc>
              <a:spcBef>
                <a:spcPts val="100"/>
              </a:spcBef>
            </a:pPr>
            <a:r>
              <a:rPr dirty="0" sz="500" spc="-5">
                <a:solidFill>
                  <a:srgbClr val="231F20"/>
                </a:solidFill>
                <a:latin typeface="Helvetica"/>
                <a:cs typeface="Helvetica"/>
              </a:rPr>
              <a:t>Resolve</a:t>
            </a:r>
            <a:r>
              <a:rPr dirty="0" sz="50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k</a:t>
            </a:r>
            <a:r>
              <a:rPr dirty="0" sz="50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=</a:t>
            </a:r>
            <a:r>
              <a:rPr dirty="0" sz="50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12 </a:t>
            </a:r>
            <a:r>
              <a:rPr dirty="0" sz="500" spc="-1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from</a:t>
            </a:r>
            <a:r>
              <a:rPr dirty="0" sz="500" spc="-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node</a:t>
            </a:r>
            <a:r>
              <a:rPr dirty="0" sz="500" spc="-2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28</a:t>
            </a:r>
            <a:endParaRPr sz="500">
              <a:latin typeface="Helvetica"/>
              <a:cs typeface="Helvetic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090227" y="1037218"/>
            <a:ext cx="179070" cy="426084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229"/>
              </a:spcBef>
            </a:pPr>
            <a:r>
              <a:rPr dirty="0" sz="450" spc="-5">
                <a:solidFill>
                  <a:srgbClr val="231F20"/>
                </a:solidFill>
                <a:latin typeface="Helvetica"/>
                <a:cs typeface="Helvetica"/>
              </a:rPr>
              <a:t>i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95"/>
              </a:lnSpc>
              <a:spcBef>
                <a:spcPts val="130"/>
              </a:spcBef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9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9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9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sz="450" spc="1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1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55">
                <a:solidFill>
                  <a:srgbClr val="231F20"/>
                </a:solidFill>
                <a:latin typeface="Helvetica"/>
                <a:cs typeface="Helvetica"/>
              </a:rPr>
              <a:t>14</a:t>
            </a:r>
            <a:endParaRPr sz="450">
              <a:latin typeface="Helvetica"/>
              <a:cs typeface="Helvetica"/>
            </a:endParaRPr>
          </a:p>
          <a:p>
            <a:pPr marL="12700">
              <a:lnSpc>
                <a:spcPts val="49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r>
              <a:rPr dirty="0" sz="450" spc="1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1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55">
                <a:solidFill>
                  <a:srgbClr val="231F20"/>
                </a:solidFill>
                <a:latin typeface="Helvetica"/>
                <a:cs typeface="Helvetica"/>
              </a:rPr>
              <a:t>20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45" name="object 45"/>
          <p:cNvSpPr txBox="1"/>
          <p:nvPr/>
        </p:nvSpPr>
        <p:spPr>
          <a:xfrm rot="19080000">
            <a:off x="3178233" y="974867"/>
            <a:ext cx="346273" cy="57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40"/>
              </a:lnSpc>
            </a:pPr>
            <a:r>
              <a:rPr dirty="0" sz="450" spc="-5">
                <a:solidFill>
                  <a:srgbClr val="231F20"/>
                </a:solidFill>
                <a:latin typeface="Helvetica"/>
                <a:cs typeface="Helvetica"/>
              </a:rPr>
              <a:t>succ(p</a:t>
            </a:r>
            <a:r>
              <a:rPr dirty="0" sz="450" spc="-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+</a:t>
            </a:r>
            <a:r>
              <a:rPr dirty="0" sz="450" spc="-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15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baseline="31746" sz="525" spc="15">
                <a:solidFill>
                  <a:srgbClr val="231F20"/>
                </a:solidFill>
                <a:latin typeface="Helvetica"/>
                <a:cs typeface="Helvetica"/>
              </a:rPr>
              <a:t>i-1</a:t>
            </a:r>
            <a:r>
              <a:rPr dirty="0" baseline="31746" sz="525" spc="-89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5">
                <a:solidFill>
                  <a:srgbClr val="231F20"/>
                </a:solidFill>
                <a:latin typeface="Helvetica"/>
                <a:cs typeface="Helvetica"/>
              </a:rPr>
              <a:t>)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34594" y="429321"/>
            <a:ext cx="3778250" cy="6305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Resolving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26 from node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1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12</a:t>
            </a:r>
            <a:r>
              <a:rPr dirty="0" sz="1200" spc="7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28</a:t>
            </a:r>
            <a:endParaRPr sz="1200">
              <a:latin typeface="Arial"/>
              <a:cs typeface="Arial"/>
            </a:endParaRPr>
          </a:p>
          <a:p>
            <a:pPr marL="2251075">
              <a:lnSpc>
                <a:spcPts val="495"/>
              </a:lnSpc>
              <a:spcBef>
                <a:spcPts val="1035"/>
              </a:spcBef>
            </a:pPr>
            <a:r>
              <a:rPr dirty="0" baseline="12345" sz="675" spc="-15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baseline="12345" sz="675" spc="307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12345" sz="675" spc="307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12345" sz="675" spc="-15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baseline="12345" sz="675" spc="187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12345" sz="675" spc="19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Finger</a:t>
            </a:r>
            <a:r>
              <a:rPr dirty="0" sz="500" spc="-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Helvetica"/>
                <a:cs typeface="Helvetica"/>
              </a:rPr>
              <a:t>table</a:t>
            </a:r>
            <a:endParaRPr sz="500">
              <a:latin typeface="Helvetica"/>
              <a:cs typeface="Helvetica"/>
            </a:endParaRPr>
          </a:p>
          <a:p>
            <a:pPr algn="ctr" marL="871219">
              <a:lnSpc>
                <a:spcPts val="390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endParaRPr sz="450">
              <a:latin typeface="Helvetica"/>
              <a:cs typeface="Helvetica"/>
            </a:endParaRPr>
          </a:p>
          <a:p>
            <a:pPr algn="ctr" marL="871219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3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9</a:t>
            </a:r>
            <a:endParaRPr sz="450">
              <a:latin typeface="Helvetica"/>
              <a:cs typeface="Helvetica"/>
            </a:endParaRPr>
          </a:p>
          <a:p>
            <a:pPr algn="ctr" marL="871219">
              <a:lnSpc>
                <a:spcPts val="45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4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204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9</a:t>
            </a:r>
            <a:endParaRPr sz="450">
              <a:latin typeface="Helvetica"/>
              <a:cs typeface="Helvetica"/>
            </a:endParaRPr>
          </a:p>
          <a:p>
            <a:pPr algn="ctr" marL="878205">
              <a:lnSpc>
                <a:spcPts val="495"/>
              </a:lnSpc>
            </a:pPr>
            <a:r>
              <a:rPr dirty="0" sz="450" spc="-10">
                <a:solidFill>
                  <a:srgbClr val="231F20"/>
                </a:solidFill>
                <a:latin typeface="Helvetica"/>
                <a:cs typeface="Helvetica"/>
              </a:rPr>
              <a:t>5</a:t>
            </a:r>
            <a:r>
              <a:rPr dirty="0" sz="450" spc="1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1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450" spc="-55">
                <a:solidFill>
                  <a:srgbClr val="231F20"/>
                </a:solidFill>
                <a:latin typeface="Helvetica"/>
                <a:cs typeface="Helvetica"/>
              </a:rPr>
              <a:t>18</a:t>
            </a:r>
            <a:endParaRPr sz="450">
              <a:latin typeface="Helvetica"/>
              <a:cs typeface="Helvetica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322182" y="1030963"/>
            <a:ext cx="363855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Actual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500">
                <a:solidFill>
                  <a:srgbClr val="231F20"/>
                </a:solidFill>
                <a:latin typeface="Helvetica"/>
                <a:cs typeface="Helvetica"/>
              </a:rPr>
              <a:t>node</a:t>
            </a:r>
            <a:endParaRPr sz="50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45674" y="716"/>
            <a:ext cx="7956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322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Python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2361" y="701419"/>
            <a:ext cx="9620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30">
                <a:latin typeface="Times New Roman"/>
                <a:cs typeface="Times New Roman"/>
              </a:rPr>
              <a:t> </a:t>
            </a:r>
            <a:r>
              <a:rPr dirty="0" sz="800" spc="100" b="1">
                <a:solidFill>
                  <a:srgbClr val="FF0059"/>
                </a:solidFill>
                <a:latin typeface="Times New Roman"/>
                <a:cs typeface="Times New Roman"/>
              </a:rPr>
              <a:t>class</a:t>
            </a:r>
            <a:r>
              <a:rPr dirty="0" sz="800" spc="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10">
                <a:latin typeface="Times New Roman"/>
                <a:cs typeface="Times New Roman"/>
              </a:rPr>
              <a:t>ChordNode: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53549" y="917777"/>
            <a:ext cx="899794" cy="36322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algn="just" marL="12700" marR="5080">
              <a:lnSpc>
                <a:spcPts val="850"/>
              </a:lnSpc>
              <a:spcBef>
                <a:spcPts val="21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succ(p+2ˆ(i-1)) </a:t>
            </a:r>
            <a:r>
              <a:rPr dirty="0" sz="800" spc="-1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50" i="1">
                <a:solidFill>
                  <a:srgbClr val="009600"/>
                </a:solidFill>
                <a:latin typeface="Times New Roman"/>
                <a:cs typeface="Times New Roman"/>
              </a:rPr>
              <a:t>self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nodeset </a:t>
            </a:r>
            <a:r>
              <a:rPr dirty="0" sz="800" spc="-1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next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neighbor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8680" y="1242312"/>
            <a:ext cx="3635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97480" algn="l"/>
              </a:tabLst>
            </a:pPr>
            <a:r>
              <a:rPr dirty="0" sz="800" spc="95" b="1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dirty="0" sz="800" spc="12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k</a:t>
            </a:r>
            <a:r>
              <a:rPr dirty="0" sz="800" spc="130"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800" spc="9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range</a:t>
            </a:r>
            <a:r>
              <a:rPr dirty="0" sz="800" spc="70">
                <a:latin typeface="Times New Roman"/>
                <a:cs typeface="Times New Roman"/>
              </a:rPr>
              <a:t>(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dirty="0" sz="800" spc="70">
                <a:latin typeface="Times New Roman"/>
                <a:cs typeface="Times New Roman"/>
              </a:rPr>
              <a:t>(self.nodeSet)):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process</a:t>
            </a:r>
            <a:r>
              <a:rPr dirty="0" sz="800" spc="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segments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0737" y="1350491"/>
            <a:ext cx="3482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11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self.inbetween(succ,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self.nodeSet[lwbi]+1,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self.nodeSet[upbi]+1):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0026" y="1458669"/>
            <a:ext cx="3383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495550" algn="l"/>
              </a:tabLst>
            </a:pP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dirty="0" sz="8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self.nodeSet[upbi]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found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successor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2426" y="1566848"/>
            <a:ext cx="332930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75">
                <a:latin typeface="Times New Roman"/>
                <a:cs typeface="Times New Roman"/>
              </a:rPr>
              <a:t>(lwbi,upbi)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25"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(upbi,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(upbi+1)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-190">
                <a:latin typeface="Times New Roman"/>
                <a:cs typeface="Times New Roman"/>
              </a:rPr>
              <a:t>%</a:t>
            </a:r>
            <a:r>
              <a:rPr dirty="0" sz="800" spc="-5">
                <a:latin typeface="Times New Roman"/>
                <a:cs typeface="Times New Roman"/>
              </a:rPr>
              <a:t> 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dirty="0" sz="800" spc="80">
                <a:latin typeface="Times New Roman"/>
                <a:cs typeface="Times New Roman"/>
              </a:rPr>
              <a:t>(self.nodeSet))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next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segment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8807" y="2432277"/>
            <a:ext cx="35344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97150" algn="l"/>
              </a:tabLst>
            </a:pP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65">
                <a:latin typeface="Times New Roman"/>
                <a:cs typeface="Times New Roman"/>
              </a:rPr>
              <a:t>self.nodeID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responsible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node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8172" y="2540455"/>
            <a:ext cx="35845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60" b="1">
                <a:solidFill>
                  <a:srgbClr val="FF0059"/>
                </a:solidFill>
                <a:latin typeface="Times New Roman"/>
                <a:cs typeface="Times New Roman"/>
              </a:rPr>
              <a:t>elif</a:t>
            </a:r>
            <a:r>
              <a:rPr dirty="0" sz="8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self.inbetween(key,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60">
                <a:latin typeface="Times New Roman"/>
                <a:cs typeface="Times New Roman"/>
              </a:rPr>
              <a:t>self.nodeID+1,</a:t>
            </a:r>
            <a:r>
              <a:rPr dirty="0" sz="800" spc="95">
                <a:latin typeface="Times New Roman"/>
                <a:cs typeface="Times New Roman"/>
              </a:rPr>
              <a:t> self.FT[1]):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(self,FT[1]]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8807" y="2648634"/>
            <a:ext cx="358647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97150" algn="l"/>
              </a:tabLst>
            </a:pP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85">
                <a:latin typeface="Times New Roman"/>
                <a:cs typeface="Times New Roman"/>
              </a:rPr>
              <a:t>self.FT[1]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succ.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responsible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8680" y="2756813"/>
            <a:ext cx="33299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97480" algn="l"/>
              </a:tabLst>
            </a:pPr>
            <a:r>
              <a:rPr dirty="0" sz="800" spc="95" b="1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dirty="0" sz="800" spc="10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254">
                <a:latin typeface="Times New Roman"/>
                <a:cs typeface="Times New Roman"/>
              </a:rPr>
              <a:t>i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55" b="1">
                <a:solidFill>
                  <a:srgbClr val="FF0059"/>
                </a:solidFill>
                <a:latin typeface="Times New Roman"/>
                <a:cs typeface="Times New Roman"/>
              </a:rPr>
              <a:t>range</a:t>
            </a:r>
            <a:r>
              <a:rPr dirty="0" sz="800" spc="55">
                <a:latin typeface="Times New Roman"/>
                <a:cs typeface="Times New Roman"/>
              </a:rPr>
              <a:t>(1,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90">
                <a:latin typeface="Times New Roman"/>
                <a:cs typeface="Times New Roman"/>
              </a:rPr>
              <a:t>self.nBits+1):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</a:t>
            </a:r>
            <a:r>
              <a:rPr dirty="0" sz="800" spc="125" i="1">
                <a:solidFill>
                  <a:srgbClr val="009600"/>
                </a:solidFill>
                <a:latin typeface="Times New Roman"/>
                <a:cs typeface="Times New Roman"/>
              </a:rPr>
              <a:t>rest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of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20" i="1">
                <a:solidFill>
                  <a:srgbClr val="009600"/>
                </a:solidFill>
                <a:latin typeface="Times New Roman"/>
                <a:cs typeface="Times New Roman"/>
              </a:rPr>
              <a:t>FT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70737" y="2864991"/>
            <a:ext cx="3482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self.inbetween(key,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110">
                <a:latin typeface="Times New Roman"/>
                <a:cs typeface="Times New Roman"/>
              </a:rPr>
              <a:t>self.FT[i],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85">
                <a:latin typeface="Times New Roman"/>
                <a:cs typeface="Times New Roman"/>
              </a:rPr>
              <a:t>self.FT[(i+1)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-190">
                <a:latin typeface="Times New Roman"/>
                <a:cs typeface="Times New Roman"/>
              </a:rPr>
              <a:t>%</a:t>
            </a:r>
            <a:r>
              <a:rPr dirty="0" sz="800" spc="-30">
                <a:latin typeface="Times New Roman"/>
                <a:cs typeface="Times New Roman"/>
              </a:rPr>
              <a:t> </a:t>
            </a:r>
            <a:r>
              <a:rPr dirty="0" sz="800" spc="100">
                <a:latin typeface="Times New Roman"/>
                <a:cs typeface="Times New Roman"/>
              </a:rPr>
              <a:t>self.nBits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+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140">
                <a:latin typeface="Times New Roman"/>
                <a:cs typeface="Times New Roman"/>
              </a:rPr>
              <a:t>1]):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6806" y="809598"/>
            <a:ext cx="3942715" cy="23056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7785">
              <a:lnSpc>
                <a:spcPts val="905"/>
              </a:lnSpc>
              <a:spcBef>
                <a:spcPts val="95"/>
              </a:spcBef>
              <a:tabLst>
                <a:tab pos="273050" algn="l"/>
              </a:tabLst>
            </a:pPr>
            <a:r>
              <a:rPr dirty="0" sz="600" spc="55">
                <a:latin typeface="Times New Roman"/>
                <a:cs typeface="Times New Roman"/>
              </a:rPr>
              <a:t>2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110">
                <a:latin typeface="Times New Roman"/>
                <a:cs typeface="Times New Roman"/>
              </a:rPr>
              <a:t>finger(self,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190">
                <a:latin typeface="Times New Roman"/>
                <a:cs typeface="Times New Roman"/>
              </a:rPr>
              <a:t>i):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3</a:t>
            </a:r>
            <a:r>
              <a:rPr dirty="0" sz="600" spc="55">
                <a:latin typeface="Times New Roman"/>
                <a:cs typeface="Times New Roman"/>
              </a:rPr>
              <a:t>	</a:t>
            </a:r>
            <a:r>
              <a:rPr dirty="0" sz="800" spc="100">
                <a:latin typeface="Times New Roman"/>
                <a:cs typeface="Times New Roman"/>
              </a:rPr>
              <a:t>s</a:t>
            </a:r>
            <a:r>
              <a:rPr dirty="0" sz="800" spc="10">
                <a:latin typeface="Times New Roman"/>
                <a:cs typeface="Times New Roman"/>
              </a:rPr>
              <a:t>u</a:t>
            </a:r>
            <a:r>
              <a:rPr dirty="0" sz="800" spc="55">
                <a:latin typeface="Times New Roman"/>
                <a:cs typeface="Times New Roman"/>
              </a:rPr>
              <a:t>c</a:t>
            </a:r>
            <a:r>
              <a:rPr dirty="0" sz="800" spc="120">
                <a:latin typeface="Times New Roman"/>
                <a:cs typeface="Times New Roman"/>
              </a:rPr>
              <a:t>c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>
                <a:latin typeface="Times New Roman"/>
                <a:cs typeface="Times New Roman"/>
              </a:rPr>
              <a:t> </a:t>
            </a:r>
            <a:r>
              <a:rPr dirty="0" sz="800" spc="-85">
                <a:latin typeface="Times New Roman"/>
                <a:cs typeface="Times New Roman"/>
              </a:rPr>
              <a:t> </a:t>
            </a:r>
            <a:r>
              <a:rPr dirty="0" sz="800" spc="105">
                <a:latin typeface="Times New Roman"/>
                <a:cs typeface="Times New Roman"/>
              </a:rPr>
              <a:t>(</a:t>
            </a:r>
            <a:r>
              <a:rPr dirty="0" sz="800" spc="100">
                <a:latin typeface="Times New Roman"/>
                <a:cs typeface="Times New Roman"/>
              </a:rPr>
              <a:t>s</a:t>
            </a:r>
            <a:r>
              <a:rPr dirty="0" sz="800" spc="55">
                <a:latin typeface="Times New Roman"/>
                <a:cs typeface="Times New Roman"/>
              </a:rPr>
              <a:t>e</a:t>
            </a:r>
            <a:r>
              <a:rPr dirty="0" sz="800" spc="190">
                <a:latin typeface="Times New Roman"/>
                <a:cs typeface="Times New Roman"/>
              </a:rPr>
              <a:t>l</a:t>
            </a:r>
            <a:r>
              <a:rPr dirty="0" sz="800" spc="105">
                <a:latin typeface="Times New Roman"/>
                <a:cs typeface="Times New Roman"/>
              </a:rPr>
              <a:t>f</a:t>
            </a:r>
            <a:r>
              <a:rPr dirty="0" sz="800" spc="165">
                <a:latin typeface="Times New Roman"/>
                <a:cs typeface="Times New Roman"/>
              </a:rPr>
              <a:t>.</a:t>
            </a:r>
            <a:r>
              <a:rPr dirty="0" sz="800" spc="5">
                <a:latin typeface="Times New Roman"/>
                <a:cs typeface="Times New Roman"/>
              </a:rPr>
              <a:t>nod</a:t>
            </a:r>
            <a:r>
              <a:rPr dirty="0" sz="800" spc="50">
                <a:latin typeface="Times New Roman"/>
                <a:cs typeface="Times New Roman"/>
              </a:rPr>
              <a:t>e</a:t>
            </a:r>
            <a:r>
              <a:rPr dirty="0" sz="800" spc="140">
                <a:latin typeface="Times New Roman"/>
                <a:cs typeface="Times New Roman"/>
              </a:rPr>
              <a:t>I</a:t>
            </a:r>
            <a:r>
              <a:rPr dirty="0" sz="800" spc="-100">
                <a:latin typeface="Times New Roman"/>
                <a:cs typeface="Times New Roman"/>
              </a:rPr>
              <a:t>D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+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-30" b="1">
                <a:solidFill>
                  <a:srgbClr val="FF0059"/>
                </a:solidFill>
                <a:latin typeface="Times New Roman"/>
                <a:cs typeface="Times New Roman"/>
              </a:rPr>
              <a:t>p</a:t>
            </a:r>
            <a:r>
              <a:rPr dirty="0" sz="800" spc="15" b="1">
                <a:solidFill>
                  <a:srgbClr val="FF0059"/>
                </a:solidFill>
                <a:latin typeface="Times New Roman"/>
                <a:cs typeface="Times New Roman"/>
              </a:rPr>
              <a:t>o</a:t>
            </a:r>
            <a:r>
              <a:rPr dirty="0" sz="800" spc="-210" b="1">
                <a:solidFill>
                  <a:srgbClr val="FF0059"/>
                </a:solidFill>
                <a:latin typeface="Times New Roman"/>
                <a:cs typeface="Times New Roman"/>
              </a:rPr>
              <a:t>w</a:t>
            </a:r>
            <a:r>
              <a:rPr dirty="0" sz="800" spc="160">
                <a:latin typeface="Times New Roman"/>
                <a:cs typeface="Times New Roman"/>
              </a:rPr>
              <a:t>(</a:t>
            </a:r>
            <a:r>
              <a:rPr dirty="0" sz="800" spc="-25">
                <a:latin typeface="Times New Roman"/>
                <a:cs typeface="Times New Roman"/>
              </a:rPr>
              <a:t>2</a:t>
            </a:r>
            <a:r>
              <a:rPr dirty="0" sz="800" spc="275">
                <a:latin typeface="Times New Roman"/>
                <a:cs typeface="Times New Roman"/>
              </a:rPr>
              <a:t>,</a:t>
            </a:r>
            <a:r>
              <a:rPr dirty="0" sz="800">
                <a:latin typeface="Times New Roman"/>
                <a:cs typeface="Times New Roman"/>
              </a:rPr>
              <a:t> </a:t>
            </a:r>
            <a:r>
              <a:rPr dirty="0" sz="800" spc="-80">
                <a:latin typeface="Times New Roman"/>
                <a:cs typeface="Times New Roman"/>
              </a:rPr>
              <a:t> </a:t>
            </a:r>
            <a:r>
              <a:rPr dirty="0" sz="800" spc="135">
                <a:latin typeface="Times New Roman"/>
                <a:cs typeface="Times New Roman"/>
              </a:rPr>
              <a:t>i</a:t>
            </a:r>
            <a:r>
              <a:rPr dirty="0" sz="800" spc="145">
                <a:latin typeface="Times New Roman"/>
                <a:cs typeface="Times New Roman"/>
              </a:rPr>
              <a:t>-</a:t>
            </a:r>
            <a:r>
              <a:rPr dirty="0" sz="800" spc="10">
                <a:latin typeface="Times New Roman"/>
                <a:cs typeface="Times New Roman"/>
              </a:rPr>
              <a:t>1</a:t>
            </a:r>
            <a:r>
              <a:rPr dirty="0" sz="800" spc="145">
                <a:latin typeface="Times New Roman"/>
                <a:cs typeface="Times New Roman"/>
              </a:rPr>
              <a:t>)</a:t>
            </a:r>
            <a:r>
              <a:rPr dirty="0" sz="800" spc="210">
                <a:latin typeface="Times New Roman"/>
                <a:cs typeface="Times New Roman"/>
              </a:rPr>
              <a:t>)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-190">
                <a:latin typeface="Times New Roman"/>
                <a:cs typeface="Times New Roman"/>
              </a:rPr>
              <a:t>%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100">
                <a:latin typeface="Times New Roman"/>
                <a:cs typeface="Times New Roman"/>
              </a:rPr>
              <a:t>s</a:t>
            </a:r>
            <a:r>
              <a:rPr dirty="0" sz="800" spc="55">
                <a:latin typeface="Times New Roman"/>
                <a:cs typeface="Times New Roman"/>
              </a:rPr>
              <a:t>e</a:t>
            </a:r>
            <a:r>
              <a:rPr dirty="0" sz="800" spc="190">
                <a:latin typeface="Times New Roman"/>
                <a:cs typeface="Times New Roman"/>
              </a:rPr>
              <a:t>l</a:t>
            </a:r>
            <a:r>
              <a:rPr dirty="0" sz="800" spc="105">
                <a:latin typeface="Times New Roman"/>
                <a:cs typeface="Times New Roman"/>
              </a:rPr>
              <a:t>f</a:t>
            </a:r>
            <a:r>
              <a:rPr dirty="0" sz="800" spc="165">
                <a:latin typeface="Times New Roman"/>
                <a:cs typeface="Times New Roman"/>
              </a:rPr>
              <a:t>.</a:t>
            </a:r>
            <a:r>
              <a:rPr dirty="0" sz="800" spc="-305">
                <a:latin typeface="Times New Roman"/>
                <a:cs typeface="Times New Roman"/>
              </a:rPr>
              <a:t>M</a:t>
            </a:r>
            <a:r>
              <a:rPr dirty="0" sz="800" spc="-175">
                <a:latin typeface="Times New Roman"/>
                <a:cs typeface="Times New Roman"/>
              </a:rPr>
              <a:t>A</a:t>
            </a:r>
            <a:r>
              <a:rPr dirty="0" sz="800" spc="-170">
                <a:latin typeface="Times New Roman"/>
                <a:cs typeface="Times New Roman"/>
              </a:rPr>
              <a:t>X</a:t>
            </a:r>
            <a:r>
              <a:rPr dirty="0" sz="800" spc="-45">
                <a:latin typeface="Times New Roman"/>
                <a:cs typeface="Times New Roman"/>
              </a:rPr>
              <a:t>P</a:t>
            </a:r>
            <a:r>
              <a:rPr dirty="0" sz="800" spc="-130">
                <a:latin typeface="Times New Roman"/>
                <a:cs typeface="Times New Roman"/>
              </a:rPr>
              <a:t>R</a:t>
            </a:r>
            <a:r>
              <a:rPr dirty="0" sz="800" spc="-175">
                <a:latin typeface="Times New Roman"/>
                <a:cs typeface="Times New Roman"/>
              </a:rPr>
              <a:t>O</a:t>
            </a:r>
            <a:r>
              <a:rPr dirty="0" sz="800" spc="-60">
                <a:latin typeface="Times New Roman"/>
                <a:cs typeface="Times New Roman"/>
              </a:rPr>
              <a:t>C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4	</a:t>
            </a:r>
            <a:r>
              <a:rPr dirty="0" sz="800" spc="70">
                <a:latin typeface="Times New Roman"/>
                <a:cs typeface="Times New Roman"/>
              </a:rPr>
              <a:t>lwbi</a:t>
            </a:r>
            <a:r>
              <a:rPr dirty="0" sz="800" spc="6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70">
                <a:latin typeface="Times New Roman"/>
                <a:cs typeface="Times New Roman"/>
              </a:rPr>
              <a:t> self.nodeSet.index(self.nodeID)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905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5</a:t>
            </a:r>
            <a:r>
              <a:rPr dirty="0" sz="600" spc="55">
                <a:latin typeface="Times New Roman"/>
                <a:cs typeface="Times New Roman"/>
              </a:rPr>
              <a:t>	</a:t>
            </a:r>
            <a:r>
              <a:rPr dirty="0" sz="800" spc="10">
                <a:latin typeface="Times New Roman"/>
                <a:cs typeface="Times New Roman"/>
              </a:rPr>
              <a:t>upb</a:t>
            </a:r>
            <a:r>
              <a:rPr dirty="0" sz="800" spc="254">
                <a:latin typeface="Times New Roman"/>
                <a:cs typeface="Times New Roman"/>
              </a:rPr>
              <a:t>i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>
                <a:latin typeface="Times New Roman"/>
                <a:cs typeface="Times New Roman"/>
              </a:rPr>
              <a:t> </a:t>
            </a:r>
            <a:r>
              <a:rPr dirty="0" sz="800" spc="-85">
                <a:latin typeface="Times New Roman"/>
                <a:cs typeface="Times New Roman"/>
              </a:rPr>
              <a:t> </a:t>
            </a:r>
            <a:r>
              <a:rPr dirty="0" sz="800" spc="105">
                <a:latin typeface="Times New Roman"/>
                <a:cs typeface="Times New Roman"/>
              </a:rPr>
              <a:t>(</a:t>
            </a:r>
            <a:r>
              <a:rPr dirty="0" sz="800" spc="190">
                <a:latin typeface="Times New Roman"/>
                <a:cs typeface="Times New Roman"/>
              </a:rPr>
              <a:t>l</a:t>
            </a:r>
            <a:r>
              <a:rPr dirty="0" sz="800" spc="-165">
                <a:latin typeface="Times New Roman"/>
                <a:cs typeface="Times New Roman"/>
              </a:rPr>
              <a:t>w</a:t>
            </a:r>
            <a:r>
              <a:rPr dirty="0" sz="800" spc="10">
                <a:latin typeface="Times New Roman"/>
                <a:cs typeface="Times New Roman"/>
              </a:rPr>
              <a:t>b</a:t>
            </a:r>
            <a:r>
              <a:rPr dirty="0" sz="800" spc="254">
                <a:latin typeface="Times New Roman"/>
                <a:cs typeface="Times New Roman"/>
              </a:rPr>
              <a:t>i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+</a:t>
            </a:r>
            <a:r>
              <a:rPr dirty="0" sz="800">
                <a:latin typeface="Times New Roman"/>
                <a:cs typeface="Times New Roman"/>
              </a:rPr>
              <a:t> </a:t>
            </a:r>
            <a:r>
              <a:rPr dirty="0" sz="800" spc="-95">
                <a:latin typeface="Times New Roman"/>
                <a:cs typeface="Times New Roman"/>
              </a:rPr>
              <a:t> </a:t>
            </a:r>
            <a:r>
              <a:rPr dirty="0" sz="800" spc="20">
                <a:latin typeface="Times New Roman"/>
                <a:cs typeface="Times New Roman"/>
              </a:rPr>
              <a:t>1</a:t>
            </a:r>
            <a:r>
              <a:rPr dirty="0" sz="800" spc="210">
                <a:latin typeface="Times New Roman"/>
                <a:cs typeface="Times New Roman"/>
              </a:rPr>
              <a:t>)</a:t>
            </a:r>
            <a:r>
              <a:rPr dirty="0" sz="800">
                <a:latin typeface="Times New Roman"/>
                <a:cs typeface="Times New Roman"/>
              </a:rPr>
              <a:t> </a:t>
            </a:r>
            <a:r>
              <a:rPr dirty="0" sz="800" spc="-95">
                <a:latin typeface="Times New Roman"/>
                <a:cs typeface="Times New Roman"/>
              </a:rPr>
              <a:t> </a:t>
            </a:r>
            <a:r>
              <a:rPr dirty="0" sz="800" spc="-190">
                <a:latin typeface="Times New Roman"/>
                <a:cs typeface="Times New Roman"/>
              </a:rPr>
              <a:t>%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195" b="1">
                <a:solidFill>
                  <a:srgbClr val="FF0059"/>
                </a:solidFill>
                <a:latin typeface="Times New Roman"/>
                <a:cs typeface="Times New Roman"/>
              </a:rPr>
              <a:t>l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e</a:t>
            </a:r>
            <a:r>
              <a:rPr dirty="0" sz="800" spc="-70" b="1">
                <a:solidFill>
                  <a:srgbClr val="FF0059"/>
                </a:solidFill>
                <a:latin typeface="Times New Roman"/>
                <a:cs typeface="Times New Roman"/>
              </a:rPr>
              <a:t>n</a:t>
            </a:r>
            <a:r>
              <a:rPr dirty="0" sz="800" spc="105">
                <a:latin typeface="Times New Roman"/>
                <a:cs typeface="Times New Roman"/>
              </a:rPr>
              <a:t>(</a:t>
            </a:r>
            <a:r>
              <a:rPr dirty="0" sz="800" spc="100">
                <a:latin typeface="Times New Roman"/>
                <a:cs typeface="Times New Roman"/>
              </a:rPr>
              <a:t>s</a:t>
            </a:r>
            <a:r>
              <a:rPr dirty="0" sz="800" spc="55">
                <a:latin typeface="Times New Roman"/>
                <a:cs typeface="Times New Roman"/>
              </a:rPr>
              <a:t>e</a:t>
            </a:r>
            <a:r>
              <a:rPr dirty="0" sz="800" spc="190">
                <a:latin typeface="Times New Roman"/>
                <a:cs typeface="Times New Roman"/>
              </a:rPr>
              <a:t>l</a:t>
            </a:r>
            <a:r>
              <a:rPr dirty="0" sz="800" spc="105">
                <a:latin typeface="Times New Roman"/>
                <a:cs typeface="Times New Roman"/>
              </a:rPr>
              <a:t>f</a:t>
            </a:r>
            <a:r>
              <a:rPr dirty="0" sz="800" spc="165">
                <a:latin typeface="Times New Roman"/>
                <a:cs typeface="Times New Roman"/>
              </a:rPr>
              <a:t>.</a:t>
            </a:r>
            <a:r>
              <a:rPr dirty="0" sz="800">
                <a:latin typeface="Times New Roman"/>
                <a:cs typeface="Times New Roman"/>
              </a:rPr>
              <a:t>n</a:t>
            </a:r>
            <a:r>
              <a:rPr dirty="0" sz="800" spc="5">
                <a:latin typeface="Times New Roman"/>
                <a:cs typeface="Times New Roman"/>
              </a:rPr>
              <a:t>o</a:t>
            </a:r>
            <a:r>
              <a:rPr dirty="0" sz="800">
                <a:latin typeface="Times New Roman"/>
                <a:cs typeface="Times New Roman"/>
              </a:rPr>
              <a:t>d</a:t>
            </a:r>
            <a:r>
              <a:rPr dirty="0" sz="800" spc="50">
                <a:latin typeface="Times New Roman"/>
                <a:cs typeface="Times New Roman"/>
              </a:rPr>
              <a:t>e</a:t>
            </a:r>
            <a:r>
              <a:rPr dirty="0" sz="800" spc="-45">
                <a:latin typeface="Times New Roman"/>
                <a:cs typeface="Times New Roman"/>
              </a:rPr>
              <a:t>S</a:t>
            </a:r>
            <a:r>
              <a:rPr dirty="0" sz="800" spc="50">
                <a:latin typeface="Times New Roman"/>
                <a:cs typeface="Times New Roman"/>
              </a:rPr>
              <a:t>e</a:t>
            </a:r>
            <a:r>
              <a:rPr dirty="0" sz="800" spc="145">
                <a:latin typeface="Times New Roman"/>
                <a:cs typeface="Times New Roman"/>
              </a:rPr>
              <a:t>t</a:t>
            </a:r>
            <a:r>
              <a:rPr dirty="0" sz="800" spc="210">
                <a:latin typeface="Times New Roman"/>
                <a:cs typeface="Times New Roman"/>
              </a:rPr>
              <a:t>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ct val="100000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6</a:t>
            </a:r>
            <a:endParaRPr sz="600">
              <a:latin typeface="Times New Roman"/>
              <a:cs typeface="Times New Roman"/>
            </a:endParaRPr>
          </a:p>
          <a:p>
            <a:pPr marL="57785">
              <a:lnSpc>
                <a:spcPct val="100000"/>
              </a:lnSpc>
              <a:spcBef>
                <a:spcPts val="135"/>
              </a:spcBef>
            </a:pPr>
            <a:r>
              <a:rPr dirty="0" sz="600" spc="55">
                <a:latin typeface="Times New Roman"/>
                <a:cs typeface="Times New Roman"/>
              </a:rPr>
              <a:t>7</a:t>
            </a:r>
            <a:endParaRPr sz="600">
              <a:latin typeface="Times New Roman"/>
              <a:cs typeface="Times New Roman"/>
            </a:endParaRPr>
          </a:p>
          <a:p>
            <a:pPr marL="57785">
              <a:lnSpc>
                <a:spcPct val="100000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8</a:t>
            </a:r>
            <a:endParaRPr sz="600">
              <a:latin typeface="Times New Roman"/>
              <a:cs typeface="Times New Roman"/>
            </a:endParaRPr>
          </a:p>
          <a:p>
            <a:pPr marL="57785">
              <a:lnSpc>
                <a:spcPct val="100000"/>
              </a:lnSpc>
              <a:spcBef>
                <a:spcPts val="135"/>
              </a:spcBef>
            </a:pPr>
            <a:r>
              <a:rPr dirty="0" sz="600" spc="55">
                <a:latin typeface="Times New Roman"/>
                <a:cs typeface="Times New Roman"/>
              </a:rPr>
              <a:t>9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5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10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869"/>
              </a:lnSpc>
              <a:tabLst>
                <a:tab pos="273050" algn="l"/>
              </a:tabLst>
            </a:pPr>
            <a:r>
              <a:rPr dirty="0" sz="600" spc="55">
                <a:latin typeface="Times New Roman"/>
                <a:cs typeface="Times New Roman"/>
              </a:rPr>
              <a:t>11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55">
                <a:latin typeface="Times New Roman"/>
                <a:cs typeface="Times New Roman"/>
              </a:rPr>
              <a:t>recomputeFingerTable(self):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12	</a:t>
            </a:r>
            <a:r>
              <a:rPr dirty="0" sz="800" spc="85">
                <a:latin typeface="Times New Roman"/>
                <a:cs typeface="Times New Roman"/>
              </a:rPr>
              <a:t>self.FT[0] </a:t>
            </a:r>
            <a:r>
              <a:rPr dirty="0" sz="800" spc="24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self.nodeSet[self.nodeSet.index(self.nodeID)-1]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Pred.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13	</a:t>
            </a:r>
            <a:r>
              <a:rPr dirty="0" sz="800" spc="95">
                <a:latin typeface="Times New Roman"/>
                <a:cs typeface="Times New Roman"/>
              </a:rPr>
              <a:t>self.FT[1:]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[self.finger(i)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95" b="1">
                <a:solidFill>
                  <a:srgbClr val="FF0059"/>
                </a:solidFill>
                <a:latin typeface="Times New Roman"/>
                <a:cs typeface="Times New Roman"/>
              </a:rPr>
              <a:t>for </a:t>
            </a:r>
            <a:r>
              <a:rPr dirty="0" sz="800" spc="254">
                <a:latin typeface="Times New Roman"/>
                <a:cs typeface="Times New Roman"/>
              </a:rPr>
              <a:t>i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 b="1">
                <a:solidFill>
                  <a:srgbClr val="FF0059"/>
                </a:solidFill>
                <a:latin typeface="Times New Roman"/>
                <a:cs typeface="Times New Roman"/>
              </a:rPr>
              <a:t>range</a:t>
            </a:r>
            <a:r>
              <a:rPr dirty="0" sz="800" spc="70">
                <a:latin typeface="Times New Roman"/>
                <a:cs typeface="Times New Roman"/>
              </a:rPr>
              <a:t>(1,self.nBits+1)]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Succ.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14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869"/>
              </a:lnSpc>
              <a:tabLst>
                <a:tab pos="273050" algn="l"/>
              </a:tabLst>
            </a:pPr>
            <a:r>
              <a:rPr dirty="0" sz="600" spc="55">
                <a:latin typeface="Times New Roman"/>
                <a:cs typeface="Times New Roman"/>
              </a:rPr>
              <a:t>15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800" spc="5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60">
                <a:latin typeface="Times New Roman"/>
                <a:cs typeface="Times New Roman"/>
              </a:rPr>
              <a:t>localSuccNode(self,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90">
                <a:latin typeface="Times New Roman"/>
                <a:cs typeface="Times New Roman"/>
              </a:rPr>
              <a:t>key):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  <a:tabLst>
                <a:tab pos="375285" algn="l"/>
              </a:tabLst>
            </a:pPr>
            <a:r>
              <a:rPr dirty="0" sz="600" spc="55">
                <a:latin typeface="Times New Roman"/>
                <a:cs typeface="Times New Roman"/>
              </a:rPr>
              <a:t>16	</a:t>
            </a: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self.inbetween(key,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self.FT[0]+1,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65">
                <a:latin typeface="Times New Roman"/>
                <a:cs typeface="Times New Roman"/>
              </a:rPr>
              <a:t>self.nodeID+1):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(FT[0],self]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17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18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19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600" spc="55">
                <a:latin typeface="Times New Roman"/>
                <a:cs typeface="Times New Roman"/>
              </a:rPr>
              <a:t>20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21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22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0026" y="2973170"/>
            <a:ext cx="35344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495550" algn="l"/>
              </a:tabLst>
            </a:pP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dirty="0" sz="8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100">
                <a:latin typeface="Times New Roman"/>
                <a:cs typeface="Times New Roman"/>
              </a:rPr>
              <a:t>self.FT[i]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[FT[i],FT[i+1])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91254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2790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Exploiting</a:t>
            </a:r>
            <a:r>
              <a:rPr dirty="0" spc="-10"/>
              <a:t> </a:t>
            </a:r>
            <a:r>
              <a:rPr dirty="0" spc="15"/>
              <a:t>network</a:t>
            </a:r>
            <a:r>
              <a:rPr dirty="0" spc="-5"/>
              <a:t> </a:t>
            </a:r>
            <a:r>
              <a:rPr dirty="0" spc="10"/>
              <a:t>proximity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382" y="469745"/>
            <a:ext cx="3733800" cy="9277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overlay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erratic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transfers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underlying</a:t>
            </a:r>
            <a:r>
              <a:rPr dirty="0" sz="1000">
                <a:latin typeface="Arial"/>
                <a:cs typeface="Arial"/>
              </a:rPr>
              <a:t> Internet: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succ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</a:t>
            </a:r>
            <a:r>
              <a:rPr dirty="0" sz="1000" spc="-3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ar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apa</a:t>
            </a:r>
            <a:r>
              <a:rPr dirty="0" sz="1000" spc="3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t.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91254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2790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Exploiting</a:t>
            </a:r>
            <a:r>
              <a:rPr dirty="0" spc="-10"/>
              <a:t> </a:t>
            </a:r>
            <a:r>
              <a:rPr dirty="0" spc="15"/>
              <a:t>network</a:t>
            </a:r>
            <a:r>
              <a:rPr dirty="0" spc="-5"/>
              <a:t> </a:t>
            </a:r>
            <a:r>
              <a:rPr dirty="0" spc="10"/>
              <a:t>proximity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469745"/>
            <a:ext cx="3921125" cy="14528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209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9209" marR="17970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overlay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erratic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transfers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underlying</a:t>
            </a:r>
            <a:r>
              <a:rPr dirty="0" sz="1000">
                <a:latin typeface="Arial"/>
                <a:cs typeface="Arial"/>
              </a:rPr>
              <a:t> Internet: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succ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</a:t>
            </a:r>
            <a:r>
              <a:rPr dirty="0" sz="1000" spc="-3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ar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apa</a:t>
            </a:r>
            <a:r>
              <a:rPr dirty="0" sz="1000" spc="3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t.</a:t>
            </a:r>
            <a:endParaRPr sz="100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  <a:p>
            <a:pPr marL="306070" marR="1778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06705" algn="l"/>
              </a:tabLst>
            </a:pP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Topology-aware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node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assignment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assigning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node,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space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 network.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Can be very difficult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91254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2790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Exploiting</a:t>
            </a:r>
            <a:r>
              <a:rPr dirty="0" spc="-10"/>
              <a:t> </a:t>
            </a:r>
            <a:r>
              <a:rPr dirty="0" spc="15"/>
              <a:t>network</a:t>
            </a:r>
            <a:r>
              <a:rPr dirty="0" spc="-5"/>
              <a:t> </a:t>
            </a:r>
            <a:r>
              <a:rPr dirty="0" spc="10"/>
              <a:t>proximity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5282" y="469745"/>
            <a:ext cx="3971925" cy="23006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461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54610" marR="205104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overlay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erratic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transfers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underlying</a:t>
            </a:r>
            <a:r>
              <a:rPr dirty="0" sz="1000">
                <a:latin typeface="Arial"/>
                <a:cs typeface="Arial"/>
              </a:rPr>
              <a:t> Internet: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succ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</a:t>
            </a:r>
            <a:r>
              <a:rPr dirty="0" sz="1000" spc="-3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ar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apa</a:t>
            </a:r>
            <a:r>
              <a:rPr dirty="0" sz="1000" spc="3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t.</a:t>
            </a:r>
            <a:endParaRPr sz="1000">
              <a:latin typeface="Arial"/>
              <a:cs typeface="Arial"/>
            </a:endParaRPr>
          </a:p>
          <a:p>
            <a:pPr marL="5461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  <a:p>
            <a:pPr marL="331470" marR="4318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32105" algn="l"/>
              </a:tabLst>
            </a:pP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Topology-aware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node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assignment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assigning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node,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space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 network.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Can be very difficult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31470" marR="15557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32105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Proximity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routing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successor,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forward</a:t>
            </a:r>
            <a:r>
              <a:rPr dirty="0" sz="1000" spc="-5">
                <a:latin typeface="Arial"/>
                <a:cs typeface="Arial"/>
              </a:rPr>
              <a:t> to the closest.</a:t>
            </a:r>
            <a:endParaRPr sz="1000">
              <a:latin typeface="Arial"/>
              <a:cs typeface="Arial"/>
            </a:endParaRPr>
          </a:p>
          <a:p>
            <a:pPr marL="331470">
              <a:lnSpc>
                <a:spcPts val="1190"/>
              </a:lnSpc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Example:</a:t>
            </a:r>
            <a:r>
              <a:rPr dirty="0" sz="1000" spc="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Chord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FT</a:t>
            </a:r>
            <a:r>
              <a:rPr dirty="0" baseline="-11904" sz="1050" spc="7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points to first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in</a:t>
            </a:r>
            <a:endParaRPr sz="1000">
              <a:latin typeface="Arial"/>
              <a:cs typeface="Arial"/>
            </a:endParaRPr>
          </a:p>
          <a:p>
            <a:pPr marL="331470" marR="240665">
              <a:lnSpc>
                <a:spcPct val="100000"/>
              </a:lnSpc>
              <a:spcBef>
                <a:spcPts val="100"/>
              </a:spcBef>
            </a:pP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sz="1000" spc="-11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2</a:t>
            </a:r>
            <a:r>
              <a:rPr dirty="0" baseline="27777" sz="1050" spc="37" i="1">
                <a:latin typeface="Arial"/>
                <a:cs typeface="Arial"/>
              </a:rPr>
              <a:t>i</a:t>
            </a:r>
            <a:r>
              <a:rPr dirty="0" baseline="27777" sz="1050" spc="37" i="1">
                <a:latin typeface="メイリオ"/>
                <a:cs typeface="メイリオ"/>
              </a:rPr>
              <a:t>−</a:t>
            </a:r>
            <a:r>
              <a:rPr dirty="0" baseline="27777" sz="1050" spc="37">
                <a:latin typeface="Arial"/>
                <a:cs typeface="Arial"/>
              </a:rPr>
              <a:t>1</a:t>
            </a:r>
            <a:r>
              <a:rPr dirty="0" sz="1000" spc="2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2</a:t>
            </a:r>
            <a:r>
              <a:rPr dirty="0" baseline="27777" sz="1050" i="1">
                <a:latin typeface="Arial"/>
                <a:cs typeface="Arial"/>
              </a:rPr>
              <a:t>i</a:t>
            </a:r>
            <a:r>
              <a:rPr dirty="0" baseline="27777" sz="1050" spc="82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>
                <a:latin typeface="Arial"/>
                <a:cs typeface="Arial"/>
              </a:rPr>
              <a:t>1].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 pointers to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 in </a:t>
            </a: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sz="1000" spc="-1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935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Names,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identifiers,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addresses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6534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Naming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1082659"/>
            <a:ext cx="3917315" cy="12249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651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Names are used to denote entities in a 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operate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entity,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access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point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entities that are named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means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an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address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ts val="1410"/>
              </a:lnSpc>
              <a:spcBef>
                <a:spcPts val="64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6510" marR="3365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location-independent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independent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addresses of the access points </a:t>
            </a:r>
            <a:r>
              <a:rPr dirty="0" sz="1000" spc="-10">
                <a:latin typeface="Arial"/>
                <a:cs typeface="Arial"/>
              </a:rPr>
              <a:t>offered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6713" y="3331252"/>
            <a:ext cx="7042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General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91254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hash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tables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2790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Exploiting</a:t>
            </a:r>
            <a:r>
              <a:rPr dirty="0" spc="-10"/>
              <a:t> </a:t>
            </a:r>
            <a:r>
              <a:rPr dirty="0" spc="15"/>
              <a:t>network</a:t>
            </a:r>
            <a:r>
              <a:rPr dirty="0" spc="-5"/>
              <a:t> </a:t>
            </a:r>
            <a:r>
              <a:rPr dirty="0" spc="10"/>
              <a:t>proximity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469745"/>
            <a:ext cx="3921125" cy="19843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209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9209" marR="17970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overlay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erratic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transfers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underlying</a:t>
            </a:r>
            <a:r>
              <a:rPr dirty="0" sz="1000">
                <a:latin typeface="Arial"/>
                <a:cs typeface="Arial"/>
              </a:rPr>
              <a:t> Internet: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succ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</a:t>
            </a:r>
            <a:r>
              <a:rPr dirty="0" sz="1000" spc="-3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ar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apa</a:t>
            </a:r>
            <a:r>
              <a:rPr dirty="0" sz="1000" spc="30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t.</a:t>
            </a:r>
            <a:endParaRPr sz="100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  <a:p>
            <a:pPr marL="306070" marR="1778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06705" algn="l"/>
              </a:tabLst>
            </a:pP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Topology-aware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node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assignment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assigning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node,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space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 network.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Can be very difficult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06070" marR="13017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06705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Proximity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routing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successor,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forward</a:t>
            </a:r>
            <a:r>
              <a:rPr dirty="0" sz="1000" spc="-5">
                <a:latin typeface="Arial"/>
                <a:cs typeface="Arial"/>
              </a:rPr>
              <a:t> to the closest.</a:t>
            </a:r>
            <a:endParaRPr sz="1000">
              <a:latin typeface="Arial"/>
              <a:cs typeface="Arial"/>
            </a:endParaRPr>
          </a:p>
          <a:p>
            <a:pPr marL="306070">
              <a:lnSpc>
                <a:spcPts val="1190"/>
              </a:lnSpc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Example:</a:t>
            </a:r>
            <a:r>
              <a:rPr dirty="0" sz="1000" spc="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Chord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FT</a:t>
            </a:r>
            <a:r>
              <a:rPr dirty="0" baseline="-11904" sz="1050" spc="7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points to first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8995" y="2441021"/>
            <a:ext cx="34683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sz="1000" spc="-11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2</a:t>
            </a:r>
            <a:r>
              <a:rPr dirty="0" baseline="27777" sz="1050" spc="37" i="1">
                <a:latin typeface="Arial"/>
                <a:cs typeface="Arial"/>
              </a:rPr>
              <a:t>i</a:t>
            </a:r>
            <a:r>
              <a:rPr dirty="0" baseline="27777" sz="1050" spc="37" i="1">
                <a:latin typeface="メイリオ"/>
                <a:cs typeface="メイリオ"/>
              </a:rPr>
              <a:t>−</a:t>
            </a:r>
            <a:r>
              <a:rPr dirty="0" baseline="27777" sz="1050" spc="37">
                <a:latin typeface="Arial"/>
                <a:cs typeface="Arial"/>
              </a:rPr>
              <a:t>1</a:t>
            </a:r>
            <a:r>
              <a:rPr dirty="0" sz="1000" spc="2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11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2</a:t>
            </a:r>
            <a:r>
              <a:rPr dirty="0" baseline="27777" sz="1050" i="1">
                <a:latin typeface="Arial"/>
                <a:cs typeface="Arial"/>
              </a:rPr>
              <a:t>i</a:t>
            </a:r>
            <a:r>
              <a:rPr dirty="0" baseline="27777" sz="1050" spc="89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>
                <a:latin typeface="Arial"/>
                <a:cs typeface="Arial"/>
              </a:rPr>
              <a:t>1].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 store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pointers to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2516930"/>
            <a:ext cx="3855085" cy="63309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INT</a:t>
            </a:r>
            <a:r>
              <a:rPr dirty="0" sz="1000" spc="-1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0660" marR="30480" indent="-16319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Proximity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neighbor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selection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choice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selecting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who </a:t>
            </a: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Chord), </a:t>
            </a:r>
            <a:r>
              <a:rPr dirty="0" sz="1000" spc="-10">
                <a:latin typeface="Arial"/>
                <a:cs typeface="Arial"/>
              </a:rPr>
              <a:t>pick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436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00609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Hierarchical</a:t>
            </a:r>
            <a:r>
              <a:rPr dirty="0" spc="-5"/>
              <a:t> </a:t>
            </a:r>
            <a:r>
              <a:rPr dirty="0" spc="15"/>
              <a:t>Location</a:t>
            </a:r>
            <a:r>
              <a:rPr dirty="0"/>
              <a:t> </a:t>
            </a:r>
            <a:r>
              <a:rPr dirty="0" spc="20"/>
              <a:t>Services</a:t>
            </a:r>
            <a:r>
              <a:rPr dirty="0"/>
              <a:t> </a:t>
            </a:r>
            <a:r>
              <a:rPr dirty="0" spc="15"/>
              <a:t>(HLS)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93207" y="2814834"/>
            <a:ext cx="11176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A</a:t>
            </a:r>
            <a:r>
              <a:rPr dirty="0" sz="650" spc="-4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leaf</a:t>
            </a:r>
            <a:r>
              <a:rPr dirty="0" sz="650" spc="-1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domain,</a:t>
            </a:r>
            <a:r>
              <a:rPr dirty="0" sz="650" spc="-1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contained</a:t>
            </a:r>
            <a:r>
              <a:rPr dirty="0" sz="650" spc="-1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in</a:t>
            </a:r>
            <a:r>
              <a:rPr dirty="0" sz="650" spc="-1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S</a:t>
            </a:r>
            <a:endParaRPr sz="65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37514" y="1670741"/>
            <a:ext cx="2523336" cy="113934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010716" y="1844131"/>
            <a:ext cx="976630" cy="554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27559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latin typeface="Arial"/>
                <a:cs typeface="Arial"/>
              </a:rPr>
              <a:t>Directory node </a:t>
            </a:r>
            <a:r>
              <a:rPr dirty="0" sz="650" spc="1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dir(S)</a:t>
            </a:r>
            <a:r>
              <a:rPr dirty="0" sz="650" spc="-2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of</a:t>
            </a:r>
            <a:r>
              <a:rPr dirty="0" sz="650" spc="-2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domain</a:t>
            </a:r>
            <a:r>
              <a:rPr dirty="0" sz="650" spc="-2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S</a:t>
            </a:r>
            <a:endParaRPr sz="650">
              <a:latin typeface="Arial"/>
              <a:cs typeface="Arial"/>
            </a:endParaRPr>
          </a:p>
          <a:p>
            <a:pPr marL="177165">
              <a:lnSpc>
                <a:spcPts val="760"/>
              </a:lnSpc>
              <a:spcBef>
                <a:spcPts val="345"/>
              </a:spcBef>
            </a:pPr>
            <a:r>
              <a:rPr dirty="0" sz="650" spc="5">
                <a:latin typeface="Arial"/>
                <a:cs typeface="Arial"/>
              </a:rPr>
              <a:t>A</a:t>
            </a:r>
            <a:r>
              <a:rPr dirty="0" sz="650" spc="-3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subdomain</a:t>
            </a:r>
            <a:r>
              <a:rPr dirty="0" sz="65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S</a:t>
            </a:r>
            <a:endParaRPr sz="650">
              <a:latin typeface="Arial"/>
              <a:cs typeface="Arial"/>
            </a:endParaRPr>
          </a:p>
          <a:p>
            <a:pPr marL="177165" marR="5080">
              <a:lnSpc>
                <a:spcPts val="740"/>
              </a:lnSpc>
              <a:spcBef>
                <a:spcPts val="40"/>
              </a:spcBef>
            </a:pPr>
            <a:r>
              <a:rPr dirty="0" sz="650" spc="5">
                <a:latin typeface="Arial"/>
                <a:cs typeface="Arial"/>
              </a:rPr>
              <a:t>of</a:t>
            </a:r>
            <a:r>
              <a:rPr dirty="0" sz="650" spc="-2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top-level</a:t>
            </a:r>
            <a:r>
              <a:rPr dirty="0" sz="650" spc="-2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domain</a:t>
            </a:r>
            <a:r>
              <a:rPr dirty="0" sz="650" spc="-3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T </a:t>
            </a:r>
            <a:r>
              <a:rPr dirty="0" sz="650" spc="-16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(S</a:t>
            </a:r>
            <a:r>
              <a:rPr dirty="0" sz="650" spc="-1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is</a:t>
            </a:r>
            <a:r>
              <a:rPr dirty="0" sz="650" spc="-1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contained</a:t>
            </a:r>
            <a:r>
              <a:rPr dirty="0" sz="650" spc="-1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in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T)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697268" y="1560286"/>
            <a:ext cx="37592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-5">
                <a:latin typeface="Arial"/>
                <a:cs typeface="Arial"/>
              </a:rPr>
              <a:t>Top-level </a:t>
            </a:r>
            <a:r>
              <a:rPr dirty="0" sz="650" spc="-17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domain</a:t>
            </a:r>
            <a:r>
              <a:rPr dirty="0" sz="650" spc="-1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T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509242"/>
            <a:ext cx="3783329" cy="11334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Build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large-scale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search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tree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underlying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divided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hierarchical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domains.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domain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represented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separate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directory</a:t>
            </a:r>
            <a:r>
              <a:rPr dirty="0" sz="1000" spc="-5">
                <a:latin typeface="Arial"/>
                <a:cs typeface="Arial"/>
              </a:rPr>
              <a:t> node.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657860">
              <a:lnSpc>
                <a:spcPct val="100000"/>
              </a:lnSpc>
              <a:spcBef>
                <a:spcPts val="835"/>
              </a:spcBef>
            </a:pPr>
            <a:r>
              <a:rPr dirty="0" sz="650" spc="5">
                <a:latin typeface="Arial"/>
                <a:cs typeface="Arial"/>
              </a:rPr>
              <a:t>The</a:t>
            </a:r>
            <a:r>
              <a:rPr dirty="0" sz="650" spc="-2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root</a:t>
            </a:r>
            <a:r>
              <a:rPr dirty="0" sz="650" spc="-2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directory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16370" y="1609623"/>
            <a:ext cx="4381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node</a:t>
            </a:r>
            <a:r>
              <a:rPr dirty="0" sz="650" spc="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dir(T)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8214" y="716"/>
            <a:ext cx="843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770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HLS: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Tree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835016" y="2009437"/>
            <a:ext cx="1691639" cy="1216025"/>
            <a:chOff x="1835016" y="2009437"/>
            <a:chExt cx="1691639" cy="1216025"/>
          </a:xfrm>
        </p:grpSpPr>
        <p:sp>
          <p:nvSpPr>
            <p:cNvPr id="6" name="object 6"/>
            <p:cNvSpPr/>
            <p:nvPr/>
          </p:nvSpPr>
          <p:spPr>
            <a:xfrm>
              <a:off x="2346117" y="2340983"/>
              <a:ext cx="259079" cy="146050"/>
            </a:xfrm>
            <a:custGeom>
              <a:avLst/>
              <a:gdLst/>
              <a:ahLst/>
              <a:cxnLst/>
              <a:rect l="l" t="t" r="r" b="b"/>
              <a:pathLst>
                <a:path w="259080" h="146050">
                  <a:moveTo>
                    <a:pt x="258781" y="0"/>
                  </a:moveTo>
                  <a:lnTo>
                    <a:pt x="0" y="14597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13577" y="2441011"/>
              <a:ext cx="80438" cy="64308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11679" y="2335713"/>
              <a:ext cx="184552" cy="16960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767894" y="2101945"/>
              <a:ext cx="606425" cy="169545"/>
            </a:xfrm>
            <a:custGeom>
              <a:avLst/>
              <a:gdLst/>
              <a:ahLst/>
              <a:cxnLst/>
              <a:rect l="l" t="t" r="r" b="b"/>
              <a:pathLst>
                <a:path w="606425" h="169544">
                  <a:moveTo>
                    <a:pt x="606413" y="0"/>
                  </a:moveTo>
                  <a:lnTo>
                    <a:pt x="0" y="169225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91471" y="2230524"/>
              <a:ext cx="367161" cy="15791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374307" y="2012294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704" y="0"/>
                  </a:moveTo>
                  <a:lnTo>
                    <a:pt x="103731" y="5886"/>
                  </a:lnTo>
                  <a:lnTo>
                    <a:pt x="127478" y="21923"/>
                  </a:lnTo>
                  <a:lnTo>
                    <a:pt x="143512" y="45674"/>
                  </a:lnTo>
                  <a:lnTo>
                    <a:pt x="149397" y="74704"/>
                  </a:lnTo>
                  <a:lnTo>
                    <a:pt x="143512" y="103733"/>
                  </a:lnTo>
                  <a:lnTo>
                    <a:pt x="127478" y="127484"/>
                  </a:lnTo>
                  <a:lnTo>
                    <a:pt x="103731" y="143521"/>
                  </a:lnTo>
                  <a:lnTo>
                    <a:pt x="74704" y="149408"/>
                  </a:lnTo>
                  <a:lnTo>
                    <a:pt x="45674" y="143521"/>
                  </a:lnTo>
                  <a:lnTo>
                    <a:pt x="21923" y="127484"/>
                  </a:lnTo>
                  <a:lnTo>
                    <a:pt x="5886" y="103733"/>
                  </a:lnTo>
                  <a:lnTo>
                    <a:pt x="0" y="74704"/>
                  </a:lnTo>
                  <a:lnTo>
                    <a:pt x="5886" y="45676"/>
                  </a:lnTo>
                  <a:lnTo>
                    <a:pt x="21923" y="21929"/>
                  </a:lnTo>
                  <a:lnTo>
                    <a:pt x="45674" y="5895"/>
                  </a:lnTo>
                  <a:lnTo>
                    <a:pt x="74704" y="10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194053" y="249038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693" y="0"/>
                  </a:moveTo>
                  <a:lnTo>
                    <a:pt x="45665" y="5886"/>
                  </a:lnTo>
                  <a:lnTo>
                    <a:pt x="21917" y="21922"/>
                  </a:lnTo>
                  <a:lnTo>
                    <a:pt x="5884" y="45673"/>
                  </a:lnTo>
                  <a:lnTo>
                    <a:pt x="0" y="74705"/>
                  </a:lnTo>
                  <a:lnTo>
                    <a:pt x="5885" y="103732"/>
                  </a:lnTo>
                  <a:lnTo>
                    <a:pt x="21918" y="127481"/>
                  </a:lnTo>
                  <a:lnTo>
                    <a:pt x="45666" y="143516"/>
                  </a:lnTo>
                  <a:lnTo>
                    <a:pt x="74693" y="149402"/>
                  </a:lnTo>
                  <a:lnTo>
                    <a:pt x="103722" y="143516"/>
                  </a:lnTo>
                  <a:lnTo>
                    <a:pt x="127473" y="127481"/>
                  </a:lnTo>
                  <a:lnTo>
                    <a:pt x="143510" y="103732"/>
                  </a:lnTo>
                  <a:lnTo>
                    <a:pt x="149397" y="74705"/>
                  </a:lnTo>
                  <a:lnTo>
                    <a:pt x="143509" y="45671"/>
                  </a:lnTo>
                  <a:lnTo>
                    <a:pt x="127471" y="21920"/>
                  </a:lnTo>
                  <a:lnTo>
                    <a:pt x="103719" y="5885"/>
                  </a:lnTo>
                  <a:lnTo>
                    <a:pt x="746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94053" y="249038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693" y="0"/>
                  </a:moveTo>
                  <a:lnTo>
                    <a:pt x="103722" y="5886"/>
                  </a:lnTo>
                  <a:lnTo>
                    <a:pt x="127473" y="21922"/>
                  </a:lnTo>
                  <a:lnTo>
                    <a:pt x="143510" y="45673"/>
                  </a:lnTo>
                  <a:lnTo>
                    <a:pt x="149397" y="74705"/>
                  </a:lnTo>
                  <a:lnTo>
                    <a:pt x="143510" y="103732"/>
                  </a:lnTo>
                  <a:lnTo>
                    <a:pt x="127473" y="127481"/>
                  </a:lnTo>
                  <a:lnTo>
                    <a:pt x="103722" y="143516"/>
                  </a:lnTo>
                  <a:lnTo>
                    <a:pt x="74693" y="149402"/>
                  </a:lnTo>
                  <a:lnTo>
                    <a:pt x="45666" y="143516"/>
                  </a:lnTo>
                  <a:lnTo>
                    <a:pt x="21918" y="127481"/>
                  </a:lnTo>
                  <a:lnTo>
                    <a:pt x="5885" y="103732"/>
                  </a:lnTo>
                  <a:lnTo>
                    <a:pt x="0" y="74705"/>
                  </a:lnTo>
                  <a:lnTo>
                    <a:pt x="5885" y="45671"/>
                  </a:lnTo>
                  <a:lnTo>
                    <a:pt x="21918" y="21920"/>
                  </a:lnTo>
                  <a:lnTo>
                    <a:pt x="45666" y="5885"/>
                  </a:lnTo>
                  <a:lnTo>
                    <a:pt x="74693" y="0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881284" y="2475438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714" y="4"/>
                  </a:moveTo>
                  <a:lnTo>
                    <a:pt x="45679" y="5889"/>
                  </a:lnTo>
                  <a:lnTo>
                    <a:pt x="21925" y="21924"/>
                  </a:lnTo>
                  <a:lnTo>
                    <a:pt x="5887" y="45674"/>
                  </a:lnTo>
                  <a:lnTo>
                    <a:pt x="0" y="74705"/>
                  </a:lnTo>
                  <a:lnTo>
                    <a:pt x="5887" y="103732"/>
                  </a:lnTo>
                  <a:lnTo>
                    <a:pt x="21925" y="127481"/>
                  </a:lnTo>
                  <a:lnTo>
                    <a:pt x="45679" y="143516"/>
                  </a:lnTo>
                  <a:lnTo>
                    <a:pt x="74714" y="149402"/>
                  </a:lnTo>
                  <a:lnTo>
                    <a:pt x="103737" y="143516"/>
                  </a:lnTo>
                  <a:lnTo>
                    <a:pt x="127485" y="127481"/>
                  </a:lnTo>
                  <a:lnTo>
                    <a:pt x="143521" y="103732"/>
                  </a:lnTo>
                  <a:lnTo>
                    <a:pt x="149408" y="74705"/>
                  </a:lnTo>
                  <a:lnTo>
                    <a:pt x="143521" y="45675"/>
                  </a:lnTo>
                  <a:lnTo>
                    <a:pt x="127485" y="21924"/>
                  </a:lnTo>
                  <a:lnTo>
                    <a:pt x="103737" y="5887"/>
                  </a:lnTo>
                  <a:lnTo>
                    <a:pt x="747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94053" y="2475438"/>
              <a:ext cx="836930" cy="508000"/>
            </a:xfrm>
            <a:custGeom>
              <a:avLst/>
              <a:gdLst/>
              <a:ahLst/>
              <a:cxnLst/>
              <a:rect l="l" t="t" r="r" b="b"/>
              <a:pathLst>
                <a:path w="836930" h="508000">
                  <a:moveTo>
                    <a:pt x="761945" y="0"/>
                  </a:moveTo>
                  <a:lnTo>
                    <a:pt x="790968" y="5887"/>
                  </a:lnTo>
                  <a:lnTo>
                    <a:pt x="814716" y="21924"/>
                  </a:lnTo>
                  <a:lnTo>
                    <a:pt x="830752" y="45675"/>
                  </a:lnTo>
                  <a:lnTo>
                    <a:pt x="836639" y="74705"/>
                  </a:lnTo>
                  <a:lnTo>
                    <a:pt x="830752" y="103732"/>
                  </a:lnTo>
                  <a:lnTo>
                    <a:pt x="814716" y="127481"/>
                  </a:lnTo>
                  <a:lnTo>
                    <a:pt x="790968" y="143516"/>
                  </a:lnTo>
                  <a:lnTo>
                    <a:pt x="761945" y="149402"/>
                  </a:lnTo>
                  <a:lnTo>
                    <a:pt x="732910" y="143516"/>
                  </a:lnTo>
                  <a:lnTo>
                    <a:pt x="709156" y="127481"/>
                  </a:lnTo>
                  <a:lnTo>
                    <a:pt x="693118" y="103732"/>
                  </a:lnTo>
                  <a:lnTo>
                    <a:pt x="687231" y="74705"/>
                  </a:lnTo>
                  <a:lnTo>
                    <a:pt x="693118" y="45674"/>
                  </a:lnTo>
                  <a:lnTo>
                    <a:pt x="709156" y="21924"/>
                  </a:lnTo>
                  <a:lnTo>
                    <a:pt x="732910" y="5889"/>
                  </a:lnTo>
                  <a:lnTo>
                    <a:pt x="761945" y="4"/>
                  </a:lnTo>
                  <a:close/>
                </a:path>
                <a:path w="836930" h="508000">
                  <a:moveTo>
                    <a:pt x="74693" y="358563"/>
                  </a:moveTo>
                  <a:lnTo>
                    <a:pt x="103722" y="364450"/>
                  </a:lnTo>
                  <a:lnTo>
                    <a:pt x="127473" y="380486"/>
                  </a:lnTo>
                  <a:lnTo>
                    <a:pt x="143510" y="404236"/>
                  </a:lnTo>
                  <a:lnTo>
                    <a:pt x="149397" y="433264"/>
                  </a:lnTo>
                  <a:lnTo>
                    <a:pt x="143510" y="462291"/>
                  </a:lnTo>
                  <a:lnTo>
                    <a:pt x="127473" y="486041"/>
                  </a:lnTo>
                  <a:lnTo>
                    <a:pt x="103722" y="502078"/>
                  </a:lnTo>
                  <a:lnTo>
                    <a:pt x="74693" y="507965"/>
                  </a:lnTo>
                  <a:lnTo>
                    <a:pt x="45666" y="502079"/>
                  </a:lnTo>
                  <a:lnTo>
                    <a:pt x="21918" y="486043"/>
                  </a:lnTo>
                  <a:lnTo>
                    <a:pt x="5885" y="462293"/>
                  </a:lnTo>
                  <a:lnTo>
                    <a:pt x="0" y="433264"/>
                  </a:lnTo>
                  <a:lnTo>
                    <a:pt x="5885" y="404235"/>
                  </a:lnTo>
                  <a:lnTo>
                    <a:pt x="21918" y="380486"/>
                  </a:lnTo>
                  <a:lnTo>
                    <a:pt x="45666" y="364452"/>
                  </a:lnTo>
                  <a:lnTo>
                    <a:pt x="74693" y="358566"/>
                  </a:lnTo>
                  <a:close/>
                </a:path>
                <a:path w="836930" h="508000">
                  <a:moveTo>
                    <a:pt x="74693" y="164345"/>
                  </a:moveTo>
                  <a:lnTo>
                    <a:pt x="74693" y="358563"/>
                  </a:lnTo>
                </a:path>
                <a:path w="836930" h="508000">
                  <a:moveTo>
                    <a:pt x="134460" y="134459"/>
                  </a:moveTo>
                  <a:lnTo>
                    <a:pt x="343615" y="37350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37556" y="2776310"/>
              <a:ext cx="269240" cy="269240"/>
            </a:xfrm>
            <a:custGeom>
              <a:avLst/>
              <a:gdLst/>
              <a:ahLst/>
              <a:cxnLst/>
              <a:rect l="l" t="t" r="r" b="b"/>
              <a:pathLst>
                <a:path w="269239" h="269239">
                  <a:moveTo>
                    <a:pt x="134460" y="4"/>
                  </a:moveTo>
                  <a:lnTo>
                    <a:pt x="92039" y="6878"/>
                  </a:lnTo>
                  <a:lnTo>
                    <a:pt x="55138" y="26005"/>
                  </a:lnTo>
                  <a:lnTo>
                    <a:pt x="26002" y="55140"/>
                  </a:lnTo>
                  <a:lnTo>
                    <a:pt x="6874" y="92041"/>
                  </a:lnTo>
                  <a:lnTo>
                    <a:pt x="0" y="134464"/>
                  </a:lnTo>
                  <a:lnTo>
                    <a:pt x="6874" y="176884"/>
                  </a:lnTo>
                  <a:lnTo>
                    <a:pt x="26002" y="213785"/>
                  </a:lnTo>
                  <a:lnTo>
                    <a:pt x="55138" y="242921"/>
                  </a:lnTo>
                  <a:lnTo>
                    <a:pt x="92039" y="262050"/>
                  </a:lnTo>
                  <a:lnTo>
                    <a:pt x="134460" y="268927"/>
                  </a:lnTo>
                  <a:lnTo>
                    <a:pt x="176884" y="262052"/>
                  </a:lnTo>
                  <a:lnTo>
                    <a:pt x="213785" y="242923"/>
                  </a:lnTo>
                  <a:lnTo>
                    <a:pt x="242921" y="213786"/>
                  </a:lnTo>
                  <a:lnTo>
                    <a:pt x="262047" y="176884"/>
                  </a:lnTo>
                  <a:lnTo>
                    <a:pt x="268921" y="134464"/>
                  </a:lnTo>
                  <a:lnTo>
                    <a:pt x="262047" y="92041"/>
                  </a:lnTo>
                  <a:lnTo>
                    <a:pt x="242921" y="55139"/>
                  </a:lnTo>
                  <a:lnTo>
                    <a:pt x="213785" y="26002"/>
                  </a:lnTo>
                  <a:lnTo>
                    <a:pt x="176884" y="6874"/>
                  </a:lnTo>
                  <a:lnTo>
                    <a:pt x="134460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37556" y="2776311"/>
              <a:ext cx="269240" cy="269240"/>
            </a:xfrm>
            <a:custGeom>
              <a:avLst/>
              <a:gdLst/>
              <a:ahLst/>
              <a:cxnLst/>
              <a:rect l="l" t="t" r="r" b="b"/>
              <a:pathLst>
                <a:path w="269239" h="269239">
                  <a:moveTo>
                    <a:pt x="134458" y="0"/>
                  </a:moveTo>
                  <a:lnTo>
                    <a:pt x="176881" y="6874"/>
                  </a:lnTo>
                  <a:lnTo>
                    <a:pt x="213783" y="26002"/>
                  </a:lnTo>
                  <a:lnTo>
                    <a:pt x="242918" y="55139"/>
                  </a:lnTo>
                  <a:lnTo>
                    <a:pt x="262045" y="92041"/>
                  </a:lnTo>
                  <a:lnTo>
                    <a:pt x="268919" y="134464"/>
                  </a:lnTo>
                  <a:lnTo>
                    <a:pt x="262045" y="176884"/>
                  </a:lnTo>
                  <a:lnTo>
                    <a:pt x="242918" y="213786"/>
                  </a:lnTo>
                  <a:lnTo>
                    <a:pt x="213783" y="242923"/>
                  </a:lnTo>
                  <a:lnTo>
                    <a:pt x="176881" y="262052"/>
                  </a:lnTo>
                  <a:lnTo>
                    <a:pt x="134458" y="268927"/>
                  </a:lnTo>
                  <a:lnTo>
                    <a:pt x="92038" y="262050"/>
                  </a:lnTo>
                  <a:lnTo>
                    <a:pt x="55138" y="242921"/>
                  </a:lnTo>
                  <a:lnTo>
                    <a:pt x="26002" y="213785"/>
                  </a:lnTo>
                  <a:lnTo>
                    <a:pt x="6874" y="176884"/>
                  </a:lnTo>
                  <a:lnTo>
                    <a:pt x="0" y="134464"/>
                  </a:lnTo>
                  <a:lnTo>
                    <a:pt x="6874" y="92041"/>
                  </a:lnTo>
                  <a:lnTo>
                    <a:pt x="26002" y="55140"/>
                  </a:lnTo>
                  <a:lnTo>
                    <a:pt x="55138" y="26005"/>
                  </a:lnTo>
                  <a:lnTo>
                    <a:pt x="92038" y="6878"/>
                  </a:lnTo>
                  <a:lnTo>
                    <a:pt x="134458" y="4"/>
                  </a:lnTo>
                  <a:close/>
                </a:path>
              </a:pathLst>
            </a:custGeom>
            <a:ln w="4741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95251" y="2834002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699" y="3"/>
                  </a:moveTo>
                  <a:lnTo>
                    <a:pt x="45671" y="5888"/>
                  </a:lnTo>
                  <a:lnTo>
                    <a:pt x="21921" y="21923"/>
                  </a:lnTo>
                  <a:lnTo>
                    <a:pt x="5886" y="45671"/>
                  </a:lnTo>
                  <a:lnTo>
                    <a:pt x="0" y="74700"/>
                  </a:lnTo>
                  <a:lnTo>
                    <a:pt x="5886" y="103729"/>
                  </a:lnTo>
                  <a:lnTo>
                    <a:pt x="21921" y="127479"/>
                  </a:lnTo>
                  <a:lnTo>
                    <a:pt x="45671" y="143515"/>
                  </a:lnTo>
                  <a:lnTo>
                    <a:pt x="74699" y="149401"/>
                  </a:lnTo>
                  <a:lnTo>
                    <a:pt x="103727" y="143514"/>
                  </a:lnTo>
                  <a:lnTo>
                    <a:pt x="127474" y="127478"/>
                  </a:lnTo>
                  <a:lnTo>
                    <a:pt x="143508" y="103728"/>
                  </a:lnTo>
                  <a:lnTo>
                    <a:pt x="149393" y="74700"/>
                  </a:lnTo>
                  <a:lnTo>
                    <a:pt x="143508" y="45673"/>
                  </a:lnTo>
                  <a:lnTo>
                    <a:pt x="127474" y="21923"/>
                  </a:lnTo>
                  <a:lnTo>
                    <a:pt x="103727" y="5886"/>
                  </a:lnTo>
                  <a:lnTo>
                    <a:pt x="746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95251" y="2834002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699" y="0"/>
                  </a:moveTo>
                  <a:lnTo>
                    <a:pt x="103727" y="5886"/>
                  </a:lnTo>
                  <a:lnTo>
                    <a:pt x="127474" y="21923"/>
                  </a:lnTo>
                  <a:lnTo>
                    <a:pt x="143508" y="45673"/>
                  </a:lnTo>
                  <a:lnTo>
                    <a:pt x="149393" y="74700"/>
                  </a:lnTo>
                  <a:lnTo>
                    <a:pt x="143508" y="103728"/>
                  </a:lnTo>
                  <a:lnTo>
                    <a:pt x="127474" y="127478"/>
                  </a:lnTo>
                  <a:lnTo>
                    <a:pt x="103727" y="143514"/>
                  </a:lnTo>
                  <a:lnTo>
                    <a:pt x="74699" y="149401"/>
                  </a:lnTo>
                  <a:lnTo>
                    <a:pt x="45671" y="143515"/>
                  </a:lnTo>
                  <a:lnTo>
                    <a:pt x="21921" y="127479"/>
                  </a:lnTo>
                  <a:lnTo>
                    <a:pt x="5886" y="103729"/>
                  </a:lnTo>
                  <a:lnTo>
                    <a:pt x="0" y="74700"/>
                  </a:lnTo>
                  <a:lnTo>
                    <a:pt x="5886" y="45671"/>
                  </a:lnTo>
                  <a:lnTo>
                    <a:pt x="21921" y="21923"/>
                  </a:lnTo>
                  <a:lnTo>
                    <a:pt x="45671" y="5888"/>
                  </a:lnTo>
                  <a:lnTo>
                    <a:pt x="74699" y="3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36338" y="2609898"/>
              <a:ext cx="172720" cy="208915"/>
            </a:xfrm>
            <a:custGeom>
              <a:avLst/>
              <a:gdLst/>
              <a:ahLst/>
              <a:cxnLst/>
              <a:rect l="l" t="t" r="r" b="b"/>
              <a:pathLst>
                <a:path w="172719" h="208914">
                  <a:moveTo>
                    <a:pt x="172651" y="0"/>
                  </a:moveTo>
                  <a:lnTo>
                    <a:pt x="0" y="208674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12516" y="2769746"/>
              <a:ext cx="72390" cy="78105"/>
            </a:xfrm>
            <a:custGeom>
              <a:avLst/>
              <a:gdLst/>
              <a:ahLst/>
              <a:cxnLst/>
              <a:rect l="l" t="t" r="r" b="b"/>
              <a:pathLst>
                <a:path w="72389" h="78105">
                  <a:moveTo>
                    <a:pt x="22852" y="0"/>
                  </a:moveTo>
                  <a:lnTo>
                    <a:pt x="0" y="77624"/>
                  </a:lnTo>
                  <a:lnTo>
                    <a:pt x="71963" y="40636"/>
                  </a:lnTo>
                  <a:lnTo>
                    <a:pt x="55877" y="35082"/>
                  </a:lnTo>
                  <a:lnTo>
                    <a:pt x="42328" y="26457"/>
                  </a:lnTo>
                  <a:lnTo>
                    <a:pt x="31319" y="14763"/>
                  </a:lnTo>
                  <a:lnTo>
                    <a:pt x="2285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92848" y="2834002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704" y="3"/>
                  </a:moveTo>
                  <a:lnTo>
                    <a:pt x="45674" y="5888"/>
                  </a:lnTo>
                  <a:lnTo>
                    <a:pt x="21923" y="21923"/>
                  </a:lnTo>
                  <a:lnTo>
                    <a:pt x="5886" y="45671"/>
                  </a:lnTo>
                  <a:lnTo>
                    <a:pt x="0" y="74700"/>
                  </a:lnTo>
                  <a:lnTo>
                    <a:pt x="5886" y="103729"/>
                  </a:lnTo>
                  <a:lnTo>
                    <a:pt x="21923" y="127479"/>
                  </a:lnTo>
                  <a:lnTo>
                    <a:pt x="45674" y="143515"/>
                  </a:lnTo>
                  <a:lnTo>
                    <a:pt x="74704" y="149401"/>
                  </a:lnTo>
                  <a:lnTo>
                    <a:pt x="103727" y="143514"/>
                  </a:lnTo>
                  <a:lnTo>
                    <a:pt x="127474" y="127478"/>
                  </a:lnTo>
                  <a:lnTo>
                    <a:pt x="143510" y="103728"/>
                  </a:lnTo>
                  <a:lnTo>
                    <a:pt x="149397" y="74700"/>
                  </a:lnTo>
                  <a:lnTo>
                    <a:pt x="143512" y="45673"/>
                  </a:lnTo>
                  <a:lnTo>
                    <a:pt x="127478" y="21923"/>
                  </a:lnTo>
                  <a:lnTo>
                    <a:pt x="103731" y="5886"/>
                  </a:lnTo>
                  <a:lnTo>
                    <a:pt x="747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492848" y="2834002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704" y="0"/>
                  </a:moveTo>
                  <a:lnTo>
                    <a:pt x="103731" y="5886"/>
                  </a:lnTo>
                  <a:lnTo>
                    <a:pt x="127478" y="21923"/>
                  </a:lnTo>
                  <a:lnTo>
                    <a:pt x="143512" y="45673"/>
                  </a:lnTo>
                  <a:lnTo>
                    <a:pt x="149397" y="74700"/>
                  </a:lnTo>
                  <a:lnTo>
                    <a:pt x="143510" y="103728"/>
                  </a:lnTo>
                  <a:lnTo>
                    <a:pt x="127474" y="127478"/>
                  </a:lnTo>
                  <a:lnTo>
                    <a:pt x="103727" y="143514"/>
                  </a:lnTo>
                  <a:lnTo>
                    <a:pt x="74704" y="149401"/>
                  </a:lnTo>
                  <a:lnTo>
                    <a:pt x="45674" y="143515"/>
                  </a:lnTo>
                  <a:lnTo>
                    <a:pt x="21923" y="127479"/>
                  </a:lnTo>
                  <a:lnTo>
                    <a:pt x="5886" y="103729"/>
                  </a:lnTo>
                  <a:lnTo>
                    <a:pt x="0" y="74700"/>
                  </a:lnTo>
                  <a:lnTo>
                    <a:pt x="5886" y="45671"/>
                  </a:lnTo>
                  <a:lnTo>
                    <a:pt x="21923" y="21923"/>
                  </a:lnTo>
                  <a:lnTo>
                    <a:pt x="45674" y="5888"/>
                  </a:lnTo>
                  <a:lnTo>
                    <a:pt x="74704" y="3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955998" y="2385799"/>
              <a:ext cx="209550" cy="60325"/>
            </a:xfrm>
            <a:custGeom>
              <a:avLst/>
              <a:gdLst/>
              <a:ahLst/>
              <a:cxnLst/>
              <a:rect l="l" t="t" r="r" b="b"/>
              <a:pathLst>
                <a:path w="209550" h="60325">
                  <a:moveTo>
                    <a:pt x="0" y="0"/>
                  </a:moveTo>
                  <a:lnTo>
                    <a:pt x="209154" y="59763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731886" y="2609898"/>
              <a:ext cx="179705" cy="374015"/>
            </a:xfrm>
            <a:custGeom>
              <a:avLst/>
              <a:gdLst/>
              <a:ahLst/>
              <a:cxnLst/>
              <a:rect l="l" t="t" r="r" b="b"/>
              <a:pathLst>
                <a:path w="179705" h="374014">
                  <a:moveTo>
                    <a:pt x="74704" y="224103"/>
                  </a:moveTo>
                  <a:lnTo>
                    <a:pt x="103731" y="229990"/>
                  </a:lnTo>
                  <a:lnTo>
                    <a:pt x="127478" y="246026"/>
                  </a:lnTo>
                  <a:lnTo>
                    <a:pt x="143512" y="269776"/>
                  </a:lnTo>
                  <a:lnTo>
                    <a:pt x="149397" y="298804"/>
                  </a:lnTo>
                  <a:lnTo>
                    <a:pt x="143512" y="327831"/>
                  </a:lnTo>
                  <a:lnTo>
                    <a:pt x="127478" y="351581"/>
                  </a:lnTo>
                  <a:lnTo>
                    <a:pt x="103731" y="367618"/>
                  </a:lnTo>
                  <a:lnTo>
                    <a:pt x="74704" y="373505"/>
                  </a:lnTo>
                  <a:lnTo>
                    <a:pt x="45674" y="367619"/>
                  </a:lnTo>
                  <a:lnTo>
                    <a:pt x="21923" y="351583"/>
                  </a:lnTo>
                  <a:lnTo>
                    <a:pt x="5886" y="327833"/>
                  </a:lnTo>
                  <a:lnTo>
                    <a:pt x="0" y="298804"/>
                  </a:lnTo>
                  <a:lnTo>
                    <a:pt x="5886" y="269775"/>
                  </a:lnTo>
                  <a:lnTo>
                    <a:pt x="21923" y="246026"/>
                  </a:lnTo>
                  <a:lnTo>
                    <a:pt x="45674" y="229992"/>
                  </a:lnTo>
                  <a:lnTo>
                    <a:pt x="74704" y="224106"/>
                  </a:lnTo>
                  <a:close/>
                </a:path>
                <a:path w="179705" h="374014">
                  <a:moveTo>
                    <a:pt x="179281" y="0"/>
                  </a:moveTo>
                  <a:lnTo>
                    <a:pt x="89640" y="22410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970935" y="2774234"/>
              <a:ext cx="269240" cy="269240"/>
            </a:xfrm>
            <a:custGeom>
              <a:avLst/>
              <a:gdLst/>
              <a:ahLst/>
              <a:cxnLst/>
              <a:rect l="l" t="t" r="r" b="b"/>
              <a:pathLst>
                <a:path w="269239" h="269239">
                  <a:moveTo>
                    <a:pt x="134450" y="4"/>
                  </a:moveTo>
                  <a:lnTo>
                    <a:pt x="92032" y="6878"/>
                  </a:lnTo>
                  <a:lnTo>
                    <a:pt x="55134" y="26006"/>
                  </a:lnTo>
                  <a:lnTo>
                    <a:pt x="26000" y="55143"/>
                  </a:lnTo>
                  <a:lnTo>
                    <a:pt x="6873" y="92045"/>
                  </a:lnTo>
                  <a:lnTo>
                    <a:pt x="0" y="134468"/>
                  </a:lnTo>
                  <a:lnTo>
                    <a:pt x="6873" y="176891"/>
                  </a:lnTo>
                  <a:lnTo>
                    <a:pt x="26000" y="213792"/>
                  </a:lnTo>
                  <a:lnTo>
                    <a:pt x="55134" y="242929"/>
                  </a:lnTo>
                  <a:lnTo>
                    <a:pt x="92032" y="262056"/>
                  </a:lnTo>
                  <a:lnTo>
                    <a:pt x="134450" y="268931"/>
                  </a:lnTo>
                  <a:lnTo>
                    <a:pt x="176873" y="262056"/>
                  </a:lnTo>
                  <a:lnTo>
                    <a:pt x="213775" y="242929"/>
                  </a:lnTo>
                  <a:lnTo>
                    <a:pt x="242910" y="213792"/>
                  </a:lnTo>
                  <a:lnTo>
                    <a:pt x="262037" y="176891"/>
                  </a:lnTo>
                  <a:lnTo>
                    <a:pt x="268911" y="134468"/>
                  </a:lnTo>
                  <a:lnTo>
                    <a:pt x="262037" y="92045"/>
                  </a:lnTo>
                  <a:lnTo>
                    <a:pt x="242911" y="55142"/>
                  </a:lnTo>
                  <a:lnTo>
                    <a:pt x="213777" y="26003"/>
                  </a:lnTo>
                  <a:lnTo>
                    <a:pt x="176879" y="6875"/>
                  </a:lnTo>
                  <a:lnTo>
                    <a:pt x="134460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970931" y="2774235"/>
              <a:ext cx="269240" cy="269240"/>
            </a:xfrm>
            <a:custGeom>
              <a:avLst/>
              <a:gdLst/>
              <a:ahLst/>
              <a:cxnLst/>
              <a:rect l="l" t="t" r="r" b="b"/>
              <a:pathLst>
                <a:path w="269239" h="269239">
                  <a:moveTo>
                    <a:pt x="134460" y="0"/>
                  </a:moveTo>
                  <a:lnTo>
                    <a:pt x="176884" y="6875"/>
                  </a:lnTo>
                  <a:lnTo>
                    <a:pt x="213785" y="26003"/>
                  </a:lnTo>
                  <a:lnTo>
                    <a:pt x="242920" y="55141"/>
                  </a:lnTo>
                  <a:lnTo>
                    <a:pt x="262047" y="92044"/>
                  </a:lnTo>
                  <a:lnTo>
                    <a:pt x="268921" y="134467"/>
                  </a:lnTo>
                  <a:lnTo>
                    <a:pt x="262047" y="176890"/>
                  </a:lnTo>
                  <a:lnTo>
                    <a:pt x="242920" y="213792"/>
                  </a:lnTo>
                  <a:lnTo>
                    <a:pt x="213785" y="242929"/>
                  </a:lnTo>
                  <a:lnTo>
                    <a:pt x="176884" y="262056"/>
                  </a:lnTo>
                  <a:lnTo>
                    <a:pt x="134460" y="268931"/>
                  </a:lnTo>
                  <a:lnTo>
                    <a:pt x="92037" y="262056"/>
                  </a:lnTo>
                  <a:lnTo>
                    <a:pt x="55136" y="242929"/>
                  </a:lnTo>
                  <a:lnTo>
                    <a:pt x="26000" y="213792"/>
                  </a:lnTo>
                  <a:lnTo>
                    <a:pt x="6874" y="176890"/>
                  </a:lnTo>
                  <a:lnTo>
                    <a:pt x="0" y="134467"/>
                  </a:lnTo>
                  <a:lnTo>
                    <a:pt x="6874" y="92044"/>
                  </a:lnTo>
                  <a:lnTo>
                    <a:pt x="26000" y="55143"/>
                  </a:lnTo>
                  <a:lnTo>
                    <a:pt x="55136" y="26006"/>
                  </a:lnTo>
                  <a:lnTo>
                    <a:pt x="92037" y="6878"/>
                  </a:lnTo>
                  <a:lnTo>
                    <a:pt x="134460" y="4"/>
                  </a:lnTo>
                  <a:close/>
                </a:path>
              </a:pathLst>
            </a:custGeom>
            <a:ln w="4741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030692" y="2834002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693" y="3"/>
                  </a:moveTo>
                  <a:lnTo>
                    <a:pt x="45666" y="5888"/>
                  </a:lnTo>
                  <a:lnTo>
                    <a:pt x="21918" y="21923"/>
                  </a:lnTo>
                  <a:lnTo>
                    <a:pt x="5885" y="45671"/>
                  </a:lnTo>
                  <a:lnTo>
                    <a:pt x="0" y="74700"/>
                  </a:lnTo>
                  <a:lnTo>
                    <a:pt x="5886" y="103729"/>
                  </a:lnTo>
                  <a:lnTo>
                    <a:pt x="21922" y="127479"/>
                  </a:lnTo>
                  <a:lnTo>
                    <a:pt x="45670" y="143515"/>
                  </a:lnTo>
                  <a:lnTo>
                    <a:pt x="74693" y="149401"/>
                  </a:lnTo>
                  <a:lnTo>
                    <a:pt x="103722" y="143514"/>
                  </a:lnTo>
                  <a:lnTo>
                    <a:pt x="127473" y="127478"/>
                  </a:lnTo>
                  <a:lnTo>
                    <a:pt x="143510" y="103728"/>
                  </a:lnTo>
                  <a:lnTo>
                    <a:pt x="149397" y="74700"/>
                  </a:lnTo>
                  <a:lnTo>
                    <a:pt x="143512" y="45673"/>
                  </a:lnTo>
                  <a:lnTo>
                    <a:pt x="127478" y="21923"/>
                  </a:lnTo>
                  <a:lnTo>
                    <a:pt x="103731" y="5886"/>
                  </a:lnTo>
                  <a:lnTo>
                    <a:pt x="747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030692" y="2834002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704" y="0"/>
                  </a:moveTo>
                  <a:lnTo>
                    <a:pt x="103731" y="5886"/>
                  </a:lnTo>
                  <a:lnTo>
                    <a:pt x="127478" y="21923"/>
                  </a:lnTo>
                  <a:lnTo>
                    <a:pt x="143512" y="45673"/>
                  </a:lnTo>
                  <a:lnTo>
                    <a:pt x="149397" y="74700"/>
                  </a:lnTo>
                  <a:lnTo>
                    <a:pt x="143510" y="103728"/>
                  </a:lnTo>
                  <a:lnTo>
                    <a:pt x="127473" y="127478"/>
                  </a:lnTo>
                  <a:lnTo>
                    <a:pt x="103722" y="143514"/>
                  </a:lnTo>
                  <a:lnTo>
                    <a:pt x="74693" y="149401"/>
                  </a:lnTo>
                  <a:lnTo>
                    <a:pt x="45670" y="143515"/>
                  </a:lnTo>
                  <a:lnTo>
                    <a:pt x="21922" y="127479"/>
                  </a:lnTo>
                  <a:lnTo>
                    <a:pt x="5886" y="103729"/>
                  </a:lnTo>
                  <a:lnTo>
                    <a:pt x="0" y="74700"/>
                  </a:lnTo>
                  <a:lnTo>
                    <a:pt x="5885" y="45671"/>
                  </a:lnTo>
                  <a:lnTo>
                    <a:pt x="21918" y="21923"/>
                  </a:lnTo>
                  <a:lnTo>
                    <a:pt x="45666" y="5888"/>
                  </a:lnTo>
                  <a:lnTo>
                    <a:pt x="74693" y="3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00808" y="2609898"/>
              <a:ext cx="76200" cy="189865"/>
            </a:xfrm>
            <a:custGeom>
              <a:avLst/>
              <a:gdLst/>
              <a:ahLst/>
              <a:cxnLst/>
              <a:rect l="l" t="t" r="r" b="b"/>
              <a:pathLst>
                <a:path w="76200" h="189864">
                  <a:moveTo>
                    <a:pt x="0" y="0"/>
                  </a:moveTo>
                  <a:lnTo>
                    <a:pt x="75768" y="189400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033232" y="2753103"/>
              <a:ext cx="59690" cy="81280"/>
            </a:xfrm>
            <a:custGeom>
              <a:avLst/>
              <a:gdLst/>
              <a:ahLst/>
              <a:cxnLst/>
              <a:rect l="l" t="t" r="r" b="b"/>
              <a:pathLst>
                <a:path w="59689" h="81280">
                  <a:moveTo>
                    <a:pt x="59187" y="0"/>
                  </a:moveTo>
                  <a:lnTo>
                    <a:pt x="46607" y="11467"/>
                  </a:lnTo>
                  <a:lnTo>
                    <a:pt x="32550" y="19237"/>
                  </a:lnTo>
                  <a:lnTo>
                    <a:pt x="17015" y="23307"/>
                  </a:lnTo>
                  <a:lnTo>
                    <a:pt x="0" y="23676"/>
                  </a:lnTo>
                  <a:lnTo>
                    <a:pt x="57216" y="80899"/>
                  </a:lnTo>
                  <a:lnTo>
                    <a:pt x="591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147929" y="3048626"/>
              <a:ext cx="47625" cy="173990"/>
            </a:xfrm>
            <a:custGeom>
              <a:avLst/>
              <a:gdLst/>
              <a:ahLst/>
              <a:cxnLst/>
              <a:rect l="l" t="t" r="r" b="b"/>
              <a:pathLst>
                <a:path w="47625" h="173989">
                  <a:moveTo>
                    <a:pt x="47107" y="173814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3063128" y="3244837"/>
            <a:ext cx="4476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Domain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D2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957335" y="3184881"/>
            <a:ext cx="4476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Domain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D1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947171" y="2099088"/>
            <a:ext cx="1814830" cy="1096645"/>
            <a:chOff x="1947171" y="2099088"/>
            <a:chExt cx="1814830" cy="1096645"/>
          </a:xfrm>
        </p:grpSpPr>
        <p:sp>
          <p:nvSpPr>
            <p:cNvPr id="36" name="object 36"/>
            <p:cNvSpPr/>
            <p:nvPr/>
          </p:nvSpPr>
          <p:spPr>
            <a:xfrm>
              <a:off x="2051665" y="3031056"/>
              <a:ext cx="97790" cy="161925"/>
            </a:xfrm>
            <a:custGeom>
              <a:avLst/>
              <a:gdLst/>
              <a:ahLst/>
              <a:cxnLst/>
              <a:rect l="l" t="t" r="r" b="b"/>
              <a:pathLst>
                <a:path w="97789" h="161925">
                  <a:moveTo>
                    <a:pt x="97567" y="161503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950029" y="2878821"/>
              <a:ext cx="40005" cy="60325"/>
            </a:xfrm>
            <a:custGeom>
              <a:avLst/>
              <a:gdLst/>
              <a:ahLst/>
              <a:cxnLst/>
              <a:rect l="l" t="t" r="r" b="b"/>
              <a:pathLst>
                <a:path w="40005" h="60325">
                  <a:moveTo>
                    <a:pt x="39837" y="0"/>
                  </a:moveTo>
                  <a:lnTo>
                    <a:pt x="0" y="0"/>
                  </a:lnTo>
                  <a:lnTo>
                    <a:pt x="0" y="59758"/>
                  </a:lnTo>
                  <a:lnTo>
                    <a:pt x="39837" y="59758"/>
                  </a:lnTo>
                  <a:lnTo>
                    <a:pt x="398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50029" y="2878821"/>
              <a:ext cx="40005" cy="60325"/>
            </a:xfrm>
            <a:custGeom>
              <a:avLst/>
              <a:gdLst/>
              <a:ahLst/>
              <a:cxnLst/>
              <a:rect l="l" t="t" r="r" b="b"/>
              <a:pathLst>
                <a:path w="40005" h="60325">
                  <a:moveTo>
                    <a:pt x="0" y="59758"/>
                  </a:moveTo>
                  <a:lnTo>
                    <a:pt x="39837" y="59758"/>
                  </a:lnTo>
                  <a:lnTo>
                    <a:pt x="39837" y="0"/>
                  </a:lnTo>
                  <a:lnTo>
                    <a:pt x="0" y="0"/>
                  </a:lnTo>
                  <a:lnTo>
                    <a:pt x="0" y="59758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085473" y="2878821"/>
              <a:ext cx="40005" cy="60325"/>
            </a:xfrm>
            <a:custGeom>
              <a:avLst/>
              <a:gdLst/>
              <a:ahLst/>
              <a:cxnLst/>
              <a:rect l="l" t="t" r="r" b="b"/>
              <a:pathLst>
                <a:path w="40005" h="60325">
                  <a:moveTo>
                    <a:pt x="39837" y="0"/>
                  </a:moveTo>
                  <a:lnTo>
                    <a:pt x="0" y="0"/>
                  </a:lnTo>
                  <a:lnTo>
                    <a:pt x="0" y="59758"/>
                  </a:lnTo>
                  <a:lnTo>
                    <a:pt x="39837" y="59758"/>
                  </a:lnTo>
                  <a:lnTo>
                    <a:pt x="398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085473" y="2101945"/>
              <a:ext cx="558165" cy="836930"/>
            </a:xfrm>
            <a:custGeom>
              <a:avLst/>
              <a:gdLst/>
              <a:ahLst/>
              <a:cxnLst/>
              <a:rect l="l" t="t" r="r" b="b"/>
              <a:pathLst>
                <a:path w="558164" h="836930">
                  <a:moveTo>
                    <a:pt x="0" y="836633"/>
                  </a:moveTo>
                  <a:lnTo>
                    <a:pt x="39837" y="836633"/>
                  </a:lnTo>
                  <a:lnTo>
                    <a:pt x="39837" y="776875"/>
                  </a:lnTo>
                  <a:lnTo>
                    <a:pt x="0" y="776875"/>
                  </a:lnTo>
                  <a:lnTo>
                    <a:pt x="0" y="836633"/>
                  </a:lnTo>
                  <a:close/>
                </a:path>
                <a:path w="558164" h="836930">
                  <a:moveTo>
                    <a:pt x="438231" y="0"/>
                  </a:moveTo>
                  <a:lnTo>
                    <a:pt x="557755" y="2987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643229" y="2131819"/>
              <a:ext cx="115570" cy="29209"/>
            </a:xfrm>
            <a:custGeom>
              <a:avLst/>
              <a:gdLst/>
              <a:ahLst/>
              <a:cxnLst/>
              <a:rect l="l" t="t" r="r" b="b"/>
              <a:pathLst>
                <a:path w="115570" h="29210">
                  <a:moveTo>
                    <a:pt x="0" y="0"/>
                  </a:moveTo>
                  <a:lnTo>
                    <a:pt x="115423" y="28858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449011" y="2161702"/>
              <a:ext cx="0" cy="90170"/>
            </a:xfrm>
            <a:custGeom>
              <a:avLst/>
              <a:gdLst/>
              <a:ahLst/>
              <a:cxnLst/>
              <a:rect l="l" t="t" r="r" b="b"/>
              <a:pathLst>
                <a:path w="0" h="90169">
                  <a:moveTo>
                    <a:pt x="0" y="0"/>
                  </a:moveTo>
                  <a:lnTo>
                    <a:pt x="0" y="8964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449011" y="2251343"/>
              <a:ext cx="0" cy="90170"/>
            </a:xfrm>
            <a:custGeom>
              <a:avLst/>
              <a:gdLst/>
              <a:ahLst/>
              <a:cxnLst/>
              <a:rect l="l" t="t" r="r" b="b"/>
              <a:pathLst>
                <a:path w="0" h="90169">
                  <a:moveTo>
                    <a:pt x="0" y="0"/>
                  </a:moveTo>
                  <a:lnTo>
                    <a:pt x="0" y="89640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851539" y="2617184"/>
            <a:ext cx="850900" cy="31559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13589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Location record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with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only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one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field,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3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containing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1476935" y="2009439"/>
            <a:ext cx="511175" cy="433705"/>
            <a:chOff x="1476935" y="2009439"/>
            <a:chExt cx="511175" cy="433705"/>
          </a:xfrm>
        </p:grpSpPr>
        <p:pic>
          <p:nvPicPr>
            <p:cNvPr id="46" name="object 4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76935" y="2009662"/>
              <a:ext cx="406008" cy="361201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1820547" y="2131816"/>
              <a:ext cx="0" cy="273685"/>
            </a:xfrm>
            <a:custGeom>
              <a:avLst/>
              <a:gdLst/>
              <a:ahLst/>
              <a:cxnLst/>
              <a:rect l="l" t="t" r="r" b="b"/>
              <a:pathLst>
                <a:path w="0" h="273685">
                  <a:moveTo>
                    <a:pt x="0" y="0"/>
                  </a:moveTo>
                  <a:lnTo>
                    <a:pt x="0" y="27343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88672" y="2368254"/>
              <a:ext cx="63751" cy="74375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1799295" y="2110568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4" h="42544">
                  <a:moveTo>
                    <a:pt x="21254" y="0"/>
                  </a:moveTo>
                  <a:lnTo>
                    <a:pt x="12993" y="1678"/>
                  </a:lnTo>
                  <a:lnTo>
                    <a:pt x="6236" y="6246"/>
                  </a:lnTo>
                  <a:lnTo>
                    <a:pt x="1674" y="13007"/>
                  </a:lnTo>
                  <a:lnTo>
                    <a:pt x="0" y="21261"/>
                  </a:lnTo>
                  <a:lnTo>
                    <a:pt x="1674" y="29507"/>
                  </a:lnTo>
                  <a:lnTo>
                    <a:pt x="6236" y="36261"/>
                  </a:lnTo>
                  <a:lnTo>
                    <a:pt x="12993" y="40824"/>
                  </a:lnTo>
                  <a:lnTo>
                    <a:pt x="21254" y="42501"/>
                  </a:lnTo>
                  <a:lnTo>
                    <a:pt x="29515" y="40824"/>
                  </a:lnTo>
                  <a:lnTo>
                    <a:pt x="36271" y="36261"/>
                  </a:lnTo>
                  <a:lnTo>
                    <a:pt x="40831" y="29507"/>
                  </a:lnTo>
                  <a:lnTo>
                    <a:pt x="42505" y="21250"/>
                  </a:lnTo>
                  <a:lnTo>
                    <a:pt x="40831" y="13002"/>
                  </a:lnTo>
                  <a:lnTo>
                    <a:pt x="36270" y="6245"/>
                  </a:lnTo>
                  <a:lnTo>
                    <a:pt x="29514" y="1677"/>
                  </a:lnTo>
                  <a:lnTo>
                    <a:pt x="2125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880309" y="2012296"/>
              <a:ext cx="104775" cy="179705"/>
            </a:xfrm>
            <a:custGeom>
              <a:avLst/>
              <a:gdLst/>
              <a:ahLst/>
              <a:cxnLst/>
              <a:rect l="l" t="t" r="r" b="b"/>
              <a:pathLst>
                <a:path w="104775" h="179705">
                  <a:moveTo>
                    <a:pt x="0" y="179279"/>
                  </a:moveTo>
                  <a:lnTo>
                    <a:pt x="104582" y="179279"/>
                  </a:lnTo>
                  <a:lnTo>
                    <a:pt x="104582" y="0"/>
                  </a:lnTo>
                  <a:lnTo>
                    <a:pt x="0" y="0"/>
                  </a:lnTo>
                  <a:lnTo>
                    <a:pt x="0" y="179279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/>
          <p:cNvSpPr txBox="1"/>
          <p:nvPr/>
        </p:nvSpPr>
        <p:spPr>
          <a:xfrm>
            <a:off x="321894" y="270059"/>
            <a:ext cx="3873500" cy="169735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Invariants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Address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intermediate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endParaRPr sz="1000">
              <a:latin typeface="Arial"/>
              <a:cs typeface="Arial"/>
            </a:endParaRPr>
          </a:p>
          <a:p>
            <a:pPr marL="314960" marR="3048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Intermediate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child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subtree rooted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child stores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entity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root </a:t>
            </a:r>
            <a:r>
              <a:rPr dirty="0" sz="1000" spc="-10">
                <a:latin typeface="Arial"/>
                <a:cs typeface="Arial"/>
              </a:rPr>
              <a:t>knows</a:t>
            </a:r>
            <a:r>
              <a:rPr dirty="0" sz="1000" spc="-5">
                <a:latin typeface="Arial"/>
                <a:cs typeface="Arial"/>
              </a:rPr>
              <a:t> about all entities</a:t>
            </a:r>
            <a:endParaRPr sz="1000">
              <a:latin typeface="Arial"/>
              <a:cs typeface="Arial"/>
            </a:endParaRPr>
          </a:p>
          <a:p>
            <a:pPr marL="38100" marR="99695">
              <a:lnSpc>
                <a:spcPts val="1390"/>
              </a:lnSpc>
              <a:spcBef>
                <a:spcPts val="880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Storing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information of an entity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having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addresses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leaf domains</a:t>
            </a:r>
            <a:endParaRPr sz="1200">
              <a:latin typeface="Arial"/>
              <a:cs typeface="Arial"/>
            </a:endParaRPr>
          </a:p>
          <a:p>
            <a:pPr algn="ctr" marR="266065">
              <a:lnSpc>
                <a:spcPts val="745"/>
              </a:lnSpc>
              <a:spcBef>
                <a:spcPts val="5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Field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with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endParaRPr sz="650">
              <a:latin typeface="Arial"/>
              <a:cs typeface="Arial"/>
            </a:endParaRPr>
          </a:p>
          <a:p>
            <a:pPr algn="ctr" marR="2204720">
              <a:lnSpc>
                <a:spcPts val="74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Field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domain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37119" y="1934886"/>
            <a:ext cx="480059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dom(N)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with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pointer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1461988" y="1922653"/>
            <a:ext cx="1136015" cy="433705"/>
          </a:xfrm>
          <a:custGeom>
            <a:avLst/>
            <a:gdLst/>
            <a:ahLst/>
            <a:cxnLst/>
            <a:rect l="l" t="t" r="r" b="b"/>
            <a:pathLst>
              <a:path w="1136014" h="433705">
                <a:moveTo>
                  <a:pt x="328682" y="0"/>
                </a:moveTo>
                <a:lnTo>
                  <a:pt x="387632" y="3501"/>
                </a:lnTo>
                <a:lnTo>
                  <a:pt x="443169" y="13591"/>
                </a:lnTo>
                <a:lnTo>
                  <a:pt x="494353" y="29651"/>
                </a:lnTo>
                <a:lnTo>
                  <a:pt x="540242" y="51060"/>
                </a:lnTo>
                <a:lnTo>
                  <a:pt x="579897" y="77198"/>
                </a:lnTo>
                <a:lnTo>
                  <a:pt x="612377" y="107444"/>
                </a:lnTo>
                <a:lnTo>
                  <a:pt x="636741" y="141180"/>
                </a:lnTo>
                <a:lnTo>
                  <a:pt x="652049" y="177785"/>
                </a:lnTo>
                <a:lnTo>
                  <a:pt x="657360" y="216638"/>
                </a:lnTo>
                <a:lnTo>
                  <a:pt x="652049" y="255491"/>
                </a:lnTo>
                <a:lnTo>
                  <a:pt x="636741" y="292096"/>
                </a:lnTo>
                <a:lnTo>
                  <a:pt x="612377" y="325831"/>
                </a:lnTo>
                <a:lnTo>
                  <a:pt x="579897" y="356077"/>
                </a:lnTo>
                <a:lnTo>
                  <a:pt x="540242" y="382213"/>
                </a:lnTo>
                <a:lnTo>
                  <a:pt x="494353" y="403621"/>
                </a:lnTo>
                <a:lnTo>
                  <a:pt x="443169" y="419680"/>
                </a:lnTo>
                <a:lnTo>
                  <a:pt x="387632" y="429770"/>
                </a:lnTo>
                <a:lnTo>
                  <a:pt x="328682" y="433271"/>
                </a:lnTo>
                <a:lnTo>
                  <a:pt x="269731" y="429770"/>
                </a:lnTo>
                <a:lnTo>
                  <a:pt x="214194" y="419679"/>
                </a:lnTo>
                <a:lnTo>
                  <a:pt x="163010" y="403620"/>
                </a:lnTo>
                <a:lnTo>
                  <a:pt x="117120" y="382212"/>
                </a:lnTo>
                <a:lnTo>
                  <a:pt x="77465" y="356076"/>
                </a:lnTo>
                <a:lnTo>
                  <a:pt x="44984" y="325830"/>
                </a:lnTo>
                <a:lnTo>
                  <a:pt x="20620" y="292095"/>
                </a:lnTo>
                <a:lnTo>
                  <a:pt x="5311" y="255491"/>
                </a:lnTo>
                <a:lnTo>
                  <a:pt x="0" y="216638"/>
                </a:lnTo>
                <a:lnTo>
                  <a:pt x="5311" y="177782"/>
                </a:lnTo>
                <a:lnTo>
                  <a:pt x="20620" y="141177"/>
                </a:lnTo>
                <a:lnTo>
                  <a:pt x="44984" y="107442"/>
                </a:lnTo>
                <a:lnTo>
                  <a:pt x="77465" y="77198"/>
                </a:lnTo>
                <a:lnTo>
                  <a:pt x="117120" y="51062"/>
                </a:lnTo>
                <a:lnTo>
                  <a:pt x="163010" y="29656"/>
                </a:lnTo>
                <a:lnTo>
                  <a:pt x="214194" y="13599"/>
                </a:lnTo>
                <a:lnTo>
                  <a:pt x="269731" y="3511"/>
                </a:lnTo>
                <a:lnTo>
                  <a:pt x="328682" y="10"/>
                </a:lnTo>
                <a:close/>
              </a:path>
              <a:path w="1136014" h="433705">
                <a:moveTo>
                  <a:pt x="657360" y="253995"/>
                </a:moveTo>
                <a:lnTo>
                  <a:pt x="1135448" y="343626"/>
                </a:lnTo>
              </a:path>
            </a:pathLst>
          </a:custGeom>
          <a:ln w="5267">
            <a:solidFill>
              <a:srgbClr val="231F2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 txBox="1"/>
          <p:nvPr/>
        </p:nvSpPr>
        <p:spPr>
          <a:xfrm>
            <a:off x="2241183" y="1899973"/>
            <a:ext cx="607060" cy="34417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750"/>
              </a:lnSpc>
              <a:spcBef>
                <a:spcPts val="1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Location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record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marL="390525">
              <a:lnSpc>
                <a:spcPct val="100000"/>
              </a:lnSpc>
              <a:spcBef>
                <a:spcPts val="16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387287" y="1877833"/>
            <a:ext cx="2106930" cy="1023619"/>
          </a:xfrm>
          <a:custGeom>
            <a:avLst/>
            <a:gdLst/>
            <a:ahLst/>
            <a:cxnLst/>
            <a:rect l="l" t="t" r="r" b="b"/>
            <a:pathLst>
              <a:path w="2106929" h="1023619">
                <a:moveTo>
                  <a:pt x="0" y="209165"/>
                </a:moveTo>
                <a:lnTo>
                  <a:pt x="253275" y="208047"/>
                </a:lnTo>
              </a:path>
              <a:path w="2106929" h="1023619">
                <a:moveTo>
                  <a:pt x="672304" y="0"/>
                </a:moveTo>
                <a:lnTo>
                  <a:pt x="555457" y="130740"/>
                </a:lnTo>
              </a:path>
              <a:path w="2106929" h="1023619">
                <a:moveTo>
                  <a:pt x="283861" y="926287"/>
                </a:moveTo>
                <a:lnTo>
                  <a:pt x="558968" y="1023223"/>
                </a:lnTo>
              </a:path>
              <a:path w="2106929" h="1023619">
                <a:moveTo>
                  <a:pt x="851586" y="134460"/>
                </a:moveTo>
                <a:lnTo>
                  <a:pt x="710052" y="186965"/>
                </a:lnTo>
              </a:path>
              <a:path w="2106929" h="1023619">
                <a:moveTo>
                  <a:pt x="1240022" y="463150"/>
                </a:moveTo>
                <a:lnTo>
                  <a:pt x="1329661" y="463150"/>
                </a:lnTo>
                <a:lnTo>
                  <a:pt x="1329661" y="403383"/>
                </a:lnTo>
                <a:lnTo>
                  <a:pt x="1240022" y="403383"/>
                </a:lnTo>
                <a:lnTo>
                  <a:pt x="1240022" y="463150"/>
                </a:lnTo>
                <a:close/>
              </a:path>
              <a:path w="2106929" h="1023619">
                <a:moveTo>
                  <a:pt x="1269905" y="403382"/>
                </a:moveTo>
                <a:lnTo>
                  <a:pt x="1269905" y="463150"/>
                </a:lnTo>
              </a:path>
              <a:path w="2106929" h="1023619">
                <a:moveTo>
                  <a:pt x="1299779" y="403382"/>
                </a:moveTo>
                <a:lnTo>
                  <a:pt x="1299779" y="463150"/>
                </a:lnTo>
              </a:path>
              <a:path w="2106929" h="1023619">
                <a:moveTo>
                  <a:pt x="836639" y="717130"/>
                </a:moveTo>
                <a:lnTo>
                  <a:pt x="926287" y="717130"/>
                </a:lnTo>
                <a:lnTo>
                  <a:pt x="926287" y="657368"/>
                </a:lnTo>
                <a:lnTo>
                  <a:pt x="836639" y="657368"/>
                </a:lnTo>
                <a:lnTo>
                  <a:pt x="836639" y="717130"/>
                </a:lnTo>
                <a:close/>
              </a:path>
              <a:path w="2106929" h="1023619">
                <a:moveTo>
                  <a:pt x="866522" y="657368"/>
                </a:moveTo>
                <a:lnTo>
                  <a:pt x="866522" y="717130"/>
                </a:lnTo>
              </a:path>
              <a:path w="2106929" h="1023619">
                <a:moveTo>
                  <a:pt x="896396" y="657368"/>
                </a:moveTo>
                <a:lnTo>
                  <a:pt x="896396" y="717130"/>
                </a:lnTo>
              </a:path>
              <a:path w="2106929" h="1023619">
                <a:moveTo>
                  <a:pt x="2016904" y="239048"/>
                </a:moveTo>
                <a:lnTo>
                  <a:pt x="2106544" y="239048"/>
                </a:lnTo>
                <a:lnTo>
                  <a:pt x="2106544" y="179290"/>
                </a:lnTo>
                <a:lnTo>
                  <a:pt x="2016904" y="179290"/>
                </a:lnTo>
                <a:lnTo>
                  <a:pt x="2016904" y="239048"/>
                </a:lnTo>
                <a:close/>
              </a:path>
              <a:path w="2106929" h="1023619">
                <a:moveTo>
                  <a:pt x="2046777" y="179291"/>
                </a:moveTo>
                <a:lnTo>
                  <a:pt x="2046777" y="239048"/>
                </a:lnTo>
              </a:path>
              <a:path w="2106929" h="1023619">
                <a:moveTo>
                  <a:pt x="2076671" y="179291"/>
                </a:moveTo>
                <a:lnTo>
                  <a:pt x="2076671" y="239048"/>
                </a:lnTo>
              </a:path>
              <a:path w="2106929" h="1023619">
                <a:moveTo>
                  <a:pt x="1538817" y="702187"/>
                </a:moveTo>
                <a:lnTo>
                  <a:pt x="1598579" y="702187"/>
                </a:lnTo>
                <a:lnTo>
                  <a:pt x="1598579" y="642425"/>
                </a:lnTo>
                <a:lnTo>
                  <a:pt x="1538817" y="642425"/>
                </a:lnTo>
                <a:lnTo>
                  <a:pt x="1538817" y="702187"/>
                </a:lnTo>
                <a:close/>
              </a:path>
              <a:path w="2106929" h="1023619">
                <a:moveTo>
                  <a:pt x="1568711" y="642425"/>
                </a:moveTo>
                <a:lnTo>
                  <a:pt x="1568711" y="702187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2226005" y="2363693"/>
            <a:ext cx="863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650">
              <a:latin typeface="Arial"/>
              <a:cs typeface="Arial"/>
            </a:endParaRPr>
          </a:p>
        </p:txBody>
      </p:sp>
      <p:sp>
        <p:nvSpPr>
          <p:cNvPr id="57" name="object 5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8214" y="716"/>
            <a:ext cx="843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800" y="148132"/>
            <a:ext cx="4026535" cy="140906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45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HLS: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Lookup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400">
              <a:latin typeface="Arial"/>
              <a:cs typeface="Arial"/>
            </a:endParaRPr>
          </a:p>
          <a:p>
            <a:pPr marL="327660">
              <a:lnSpc>
                <a:spcPct val="100000"/>
              </a:lnSpc>
              <a:spcBef>
                <a:spcPts val="27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principles</a:t>
            </a:r>
            <a:endParaRPr sz="1200">
              <a:latin typeface="Arial"/>
              <a:cs typeface="Arial"/>
            </a:endParaRPr>
          </a:p>
          <a:p>
            <a:pPr marL="605155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605790" algn="l"/>
              </a:tabLst>
            </a:pP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lookup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endParaRPr sz="1000">
              <a:latin typeface="Arial"/>
              <a:cs typeface="Arial"/>
            </a:endParaRPr>
          </a:p>
          <a:p>
            <a:pPr marL="6051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605790" algn="l"/>
              </a:tabLst>
            </a:pP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 spc="-10">
                <a:latin typeface="Arial"/>
                <a:cs typeface="Arial"/>
              </a:rPr>
              <a:t>knows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about 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follow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downward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pointer,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else go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endParaRPr sz="1000">
              <a:latin typeface="Arial"/>
              <a:cs typeface="Arial"/>
            </a:endParaRPr>
          </a:p>
          <a:p>
            <a:pPr marL="6051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605790" algn="l"/>
              </a:tabLst>
            </a:pPr>
            <a:r>
              <a:rPr dirty="0" sz="1000" spc="-5">
                <a:latin typeface="Arial"/>
                <a:cs typeface="Arial"/>
              </a:rPr>
              <a:t>Upward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lookup</a:t>
            </a:r>
            <a:r>
              <a:rPr dirty="0" sz="1000" spc="-10">
                <a:latin typeface="Arial"/>
                <a:cs typeface="Arial"/>
              </a:rPr>
              <a:t> always </a:t>
            </a:r>
            <a:r>
              <a:rPr dirty="0" sz="1000" spc="-5">
                <a:latin typeface="Arial"/>
                <a:cs typeface="Arial"/>
              </a:rPr>
              <a:t>stops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root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50">
              <a:latin typeface="Arial"/>
              <a:cs typeface="Arial"/>
            </a:endParaRPr>
          </a:p>
          <a:p>
            <a:pPr marL="3276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Looking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up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location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606457" y="1902940"/>
            <a:ext cx="1653539" cy="1010919"/>
            <a:chOff x="1606457" y="1902940"/>
            <a:chExt cx="1653539" cy="1010919"/>
          </a:xfrm>
        </p:grpSpPr>
        <p:sp>
          <p:nvSpPr>
            <p:cNvPr id="6" name="object 6"/>
            <p:cNvSpPr/>
            <p:nvPr/>
          </p:nvSpPr>
          <p:spPr>
            <a:xfrm>
              <a:off x="2075556" y="2226561"/>
              <a:ext cx="284480" cy="160655"/>
            </a:xfrm>
            <a:custGeom>
              <a:avLst/>
              <a:gdLst/>
              <a:ahLst/>
              <a:cxnLst/>
              <a:rect l="l" t="t" r="r" b="b"/>
              <a:pathLst>
                <a:path w="284480" h="160655">
                  <a:moveTo>
                    <a:pt x="284310" y="0"/>
                  </a:moveTo>
                  <a:lnTo>
                    <a:pt x="0" y="160376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64074" y="2221417"/>
              <a:ext cx="180105" cy="16552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518934" y="1993278"/>
              <a:ext cx="591820" cy="165735"/>
            </a:xfrm>
            <a:custGeom>
              <a:avLst/>
              <a:gdLst/>
              <a:ahLst/>
              <a:cxnLst/>
              <a:rect l="l" t="t" r="r" b="b"/>
              <a:pathLst>
                <a:path w="591819" h="165735">
                  <a:moveTo>
                    <a:pt x="591800" y="0"/>
                  </a:moveTo>
                  <a:lnTo>
                    <a:pt x="0" y="165154"/>
                  </a:lnTo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483804" y="2118769"/>
              <a:ext cx="78740" cy="60325"/>
            </a:xfrm>
            <a:custGeom>
              <a:avLst/>
              <a:gdLst/>
              <a:ahLst/>
              <a:cxnLst/>
              <a:rect l="l" t="t" r="r" b="b"/>
              <a:pathLst>
                <a:path w="78739" h="60325">
                  <a:moveTo>
                    <a:pt x="61547" y="0"/>
                  </a:moveTo>
                  <a:lnTo>
                    <a:pt x="0" y="49474"/>
                  </a:lnTo>
                  <a:lnTo>
                    <a:pt x="78273" y="59917"/>
                  </a:lnTo>
                  <a:lnTo>
                    <a:pt x="68473" y="46509"/>
                  </a:lnTo>
                  <a:lnTo>
                    <a:pt x="62418" y="32053"/>
                  </a:lnTo>
                  <a:lnTo>
                    <a:pt x="60110" y="16550"/>
                  </a:lnTo>
                  <a:lnTo>
                    <a:pt x="6154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3804" y="2211978"/>
              <a:ext cx="219075" cy="58419"/>
            </a:xfrm>
            <a:custGeom>
              <a:avLst/>
              <a:gdLst/>
              <a:ahLst/>
              <a:cxnLst/>
              <a:rect l="l" t="t" r="r" b="b"/>
              <a:pathLst>
                <a:path w="219075" h="58419">
                  <a:moveTo>
                    <a:pt x="0" y="0"/>
                  </a:moveTo>
                  <a:lnTo>
                    <a:pt x="218691" y="58323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46761" y="2121927"/>
              <a:ext cx="150941" cy="15094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110735" y="1905798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3" y="0"/>
                  </a:moveTo>
                  <a:lnTo>
                    <a:pt x="101231" y="5745"/>
                  </a:lnTo>
                  <a:lnTo>
                    <a:pt x="124407" y="21395"/>
                  </a:lnTo>
                  <a:lnTo>
                    <a:pt x="140054" y="44574"/>
                  </a:lnTo>
                  <a:lnTo>
                    <a:pt x="145797" y="72903"/>
                  </a:lnTo>
                  <a:lnTo>
                    <a:pt x="140054" y="101231"/>
                  </a:lnTo>
                  <a:lnTo>
                    <a:pt x="124407" y="124407"/>
                  </a:lnTo>
                  <a:lnTo>
                    <a:pt x="101231" y="140054"/>
                  </a:lnTo>
                  <a:lnTo>
                    <a:pt x="72903" y="145797"/>
                  </a:lnTo>
                  <a:lnTo>
                    <a:pt x="44574" y="140054"/>
                  </a:lnTo>
                  <a:lnTo>
                    <a:pt x="21395" y="124407"/>
                  </a:lnTo>
                  <a:lnTo>
                    <a:pt x="5745" y="101231"/>
                  </a:lnTo>
                  <a:lnTo>
                    <a:pt x="0" y="72903"/>
                  </a:lnTo>
                  <a:lnTo>
                    <a:pt x="5745" y="44574"/>
                  </a:lnTo>
                  <a:lnTo>
                    <a:pt x="21395" y="21395"/>
                  </a:lnTo>
                  <a:lnTo>
                    <a:pt x="44574" y="5745"/>
                  </a:lnTo>
                  <a:lnTo>
                    <a:pt x="72903" y="0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958915" y="237235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6" y="0"/>
                  </a:moveTo>
                  <a:lnTo>
                    <a:pt x="44569" y="5744"/>
                  </a:lnTo>
                  <a:lnTo>
                    <a:pt x="21393" y="21394"/>
                  </a:lnTo>
                  <a:lnTo>
                    <a:pt x="5744" y="44573"/>
                  </a:lnTo>
                  <a:lnTo>
                    <a:pt x="0" y="72904"/>
                  </a:lnTo>
                  <a:lnTo>
                    <a:pt x="5744" y="101234"/>
                  </a:lnTo>
                  <a:lnTo>
                    <a:pt x="21393" y="124412"/>
                  </a:lnTo>
                  <a:lnTo>
                    <a:pt x="44569" y="140061"/>
                  </a:lnTo>
                  <a:lnTo>
                    <a:pt x="72896" y="145805"/>
                  </a:lnTo>
                  <a:lnTo>
                    <a:pt x="101229" y="140061"/>
                  </a:lnTo>
                  <a:lnTo>
                    <a:pt x="124408" y="124412"/>
                  </a:lnTo>
                  <a:lnTo>
                    <a:pt x="140058" y="101234"/>
                  </a:lnTo>
                  <a:lnTo>
                    <a:pt x="145802" y="72904"/>
                  </a:lnTo>
                  <a:lnTo>
                    <a:pt x="140058" y="44573"/>
                  </a:lnTo>
                  <a:lnTo>
                    <a:pt x="124408" y="21394"/>
                  </a:lnTo>
                  <a:lnTo>
                    <a:pt x="101229" y="5744"/>
                  </a:lnTo>
                  <a:lnTo>
                    <a:pt x="728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58915" y="237235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6" y="0"/>
                  </a:moveTo>
                  <a:lnTo>
                    <a:pt x="101229" y="5744"/>
                  </a:lnTo>
                  <a:lnTo>
                    <a:pt x="124408" y="21394"/>
                  </a:lnTo>
                  <a:lnTo>
                    <a:pt x="140058" y="44573"/>
                  </a:lnTo>
                  <a:lnTo>
                    <a:pt x="145802" y="72904"/>
                  </a:lnTo>
                  <a:lnTo>
                    <a:pt x="140058" y="101234"/>
                  </a:lnTo>
                  <a:lnTo>
                    <a:pt x="124408" y="124412"/>
                  </a:lnTo>
                  <a:lnTo>
                    <a:pt x="101229" y="140061"/>
                  </a:lnTo>
                  <a:lnTo>
                    <a:pt x="72896" y="145805"/>
                  </a:lnTo>
                  <a:lnTo>
                    <a:pt x="44569" y="140061"/>
                  </a:lnTo>
                  <a:lnTo>
                    <a:pt x="21393" y="124412"/>
                  </a:lnTo>
                  <a:lnTo>
                    <a:pt x="5744" y="101234"/>
                  </a:lnTo>
                  <a:lnTo>
                    <a:pt x="0" y="72904"/>
                  </a:lnTo>
                  <a:lnTo>
                    <a:pt x="5744" y="44573"/>
                  </a:lnTo>
                  <a:lnTo>
                    <a:pt x="21393" y="21394"/>
                  </a:lnTo>
                  <a:lnTo>
                    <a:pt x="44569" y="5744"/>
                  </a:lnTo>
                  <a:lnTo>
                    <a:pt x="72896" y="0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629602" y="2357781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3" y="0"/>
                  </a:moveTo>
                  <a:lnTo>
                    <a:pt x="44565" y="5744"/>
                  </a:lnTo>
                  <a:lnTo>
                    <a:pt x="21390" y="21393"/>
                  </a:lnTo>
                  <a:lnTo>
                    <a:pt x="5743" y="44569"/>
                  </a:lnTo>
                  <a:lnTo>
                    <a:pt x="0" y="72896"/>
                  </a:lnTo>
                  <a:lnTo>
                    <a:pt x="5743" y="101226"/>
                  </a:lnTo>
                  <a:lnTo>
                    <a:pt x="21390" y="124403"/>
                  </a:lnTo>
                  <a:lnTo>
                    <a:pt x="44565" y="140053"/>
                  </a:lnTo>
                  <a:lnTo>
                    <a:pt x="72893" y="145797"/>
                  </a:lnTo>
                  <a:lnTo>
                    <a:pt x="101223" y="140053"/>
                  </a:lnTo>
                  <a:lnTo>
                    <a:pt x="124401" y="124403"/>
                  </a:lnTo>
                  <a:lnTo>
                    <a:pt x="140052" y="101226"/>
                  </a:lnTo>
                  <a:lnTo>
                    <a:pt x="145797" y="72896"/>
                  </a:lnTo>
                  <a:lnTo>
                    <a:pt x="140052" y="44569"/>
                  </a:lnTo>
                  <a:lnTo>
                    <a:pt x="124401" y="21393"/>
                  </a:lnTo>
                  <a:lnTo>
                    <a:pt x="101223" y="5744"/>
                  </a:lnTo>
                  <a:lnTo>
                    <a:pt x="728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58915" y="2357781"/>
              <a:ext cx="816610" cy="495934"/>
            </a:xfrm>
            <a:custGeom>
              <a:avLst/>
              <a:gdLst/>
              <a:ahLst/>
              <a:cxnLst/>
              <a:rect l="l" t="t" r="r" b="b"/>
              <a:pathLst>
                <a:path w="816610" h="495935">
                  <a:moveTo>
                    <a:pt x="743580" y="0"/>
                  </a:moveTo>
                  <a:lnTo>
                    <a:pt x="771909" y="5744"/>
                  </a:lnTo>
                  <a:lnTo>
                    <a:pt x="795088" y="21393"/>
                  </a:lnTo>
                  <a:lnTo>
                    <a:pt x="810739" y="44569"/>
                  </a:lnTo>
                  <a:lnTo>
                    <a:pt x="816484" y="72896"/>
                  </a:lnTo>
                  <a:lnTo>
                    <a:pt x="810739" y="101226"/>
                  </a:lnTo>
                  <a:lnTo>
                    <a:pt x="795088" y="124403"/>
                  </a:lnTo>
                  <a:lnTo>
                    <a:pt x="771909" y="140053"/>
                  </a:lnTo>
                  <a:lnTo>
                    <a:pt x="743580" y="145797"/>
                  </a:lnTo>
                  <a:lnTo>
                    <a:pt x="715252" y="140053"/>
                  </a:lnTo>
                  <a:lnTo>
                    <a:pt x="692077" y="124403"/>
                  </a:lnTo>
                  <a:lnTo>
                    <a:pt x="676430" y="101226"/>
                  </a:lnTo>
                  <a:lnTo>
                    <a:pt x="670686" y="72896"/>
                  </a:lnTo>
                  <a:lnTo>
                    <a:pt x="676430" y="44569"/>
                  </a:lnTo>
                  <a:lnTo>
                    <a:pt x="692077" y="21393"/>
                  </a:lnTo>
                  <a:lnTo>
                    <a:pt x="715252" y="5744"/>
                  </a:lnTo>
                  <a:lnTo>
                    <a:pt x="743580" y="0"/>
                  </a:lnTo>
                  <a:close/>
                </a:path>
                <a:path w="816610" h="495935">
                  <a:moveTo>
                    <a:pt x="72896" y="349922"/>
                  </a:moveTo>
                  <a:lnTo>
                    <a:pt x="101229" y="355667"/>
                  </a:lnTo>
                  <a:lnTo>
                    <a:pt x="124408" y="371315"/>
                  </a:lnTo>
                  <a:lnTo>
                    <a:pt x="140058" y="394492"/>
                  </a:lnTo>
                  <a:lnTo>
                    <a:pt x="145802" y="422819"/>
                  </a:lnTo>
                  <a:lnTo>
                    <a:pt x="140058" y="451148"/>
                  </a:lnTo>
                  <a:lnTo>
                    <a:pt x="124408" y="474326"/>
                  </a:lnTo>
                  <a:lnTo>
                    <a:pt x="101229" y="489975"/>
                  </a:lnTo>
                  <a:lnTo>
                    <a:pt x="72896" y="495720"/>
                  </a:lnTo>
                  <a:lnTo>
                    <a:pt x="44569" y="489975"/>
                  </a:lnTo>
                  <a:lnTo>
                    <a:pt x="21393" y="474326"/>
                  </a:lnTo>
                  <a:lnTo>
                    <a:pt x="5744" y="451148"/>
                  </a:lnTo>
                  <a:lnTo>
                    <a:pt x="0" y="422819"/>
                  </a:lnTo>
                  <a:lnTo>
                    <a:pt x="5744" y="394492"/>
                  </a:lnTo>
                  <a:lnTo>
                    <a:pt x="21393" y="371315"/>
                  </a:lnTo>
                  <a:lnTo>
                    <a:pt x="44569" y="355667"/>
                  </a:lnTo>
                  <a:lnTo>
                    <a:pt x="72896" y="349922"/>
                  </a:lnTo>
                  <a:close/>
                </a:path>
                <a:path w="816610" h="495935">
                  <a:moveTo>
                    <a:pt x="72896" y="160380"/>
                  </a:moveTo>
                  <a:lnTo>
                    <a:pt x="72896" y="349922"/>
                  </a:lnTo>
                </a:path>
                <a:path w="816610" h="495935">
                  <a:moveTo>
                    <a:pt x="364504" y="349922"/>
                  </a:moveTo>
                  <a:lnTo>
                    <a:pt x="392834" y="355667"/>
                  </a:lnTo>
                  <a:lnTo>
                    <a:pt x="416012" y="371315"/>
                  </a:lnTo>
                  <a:lnTo>
                    <a:pt x="431663" y="394492"/>
                  </a:lnTo>
                  <a:lnTo>
                    <a:pt x="437408" y="422819"/>
                  </a:lnTo>
                  <a:lnTo>
                    <a:pt x="431663" y="451148"/>
                  </a:lnTo>
                  <a:lnTo>
                    <a:pt x="416012" y="474326"/>
                  </a:lnTo>
                  <a:lnTo>
                    <a:pt x="392834" y="489975"/>
                  </a:lnTo>
                  <a:lnTo>
                    <a:pt x="364504" y="495720"/>
                  </a:lnTo>
                  <a:lnTo>
                    <a:pt x="336174" y="489975"/>
                  </a:lnTo>
                  <a:lnTo>
                    <a:pt x="312996" y="474326"/>
                  </a:lnTo>
                  <a:lnTo>
                    <a:pt x="297345" y="451148"/>
                  </a:lnTo>
                  <a:lnTo>
                    <a:pt x="291600" y="422819"/>
                  </a:lnTo>
                  <a:lnTo>
                    <a:pt x="297345" y="394492"/>
                  </a:lnTo>
                  <a:lnTo>
                    <a:pt x="312996" y="371315"/>
                  </a:lnTo>
                  <a:lnTo>
                    <a:pt x="336174" y="355667"/>
                  </a:lnTo>
                  <a:lnTo>
                    <a:pt x="364504" y="349922"/>
                  </a:lnTo>
                  <a:close/>
                </a:path>
                <a:path w="816610" h="495935">
                  <a:moveTo>
                    <a:pt x="131219" y="131223"/>
                  </a:moveTo>
                  <a:lnTo>
                    <a:pt x="335340" y="364505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08997" y="2648794"/>
              <a:ext cx="262890" cy="262890"/>
            </a:xfrm>
            <a:custGeom>
              <a:avLst/>
              <a:gdLst/>
              <a:ahLst/>
              <a:cxnLst/>
              <a:rect l="l" t="t" r="r" b="b"/>
              <a:pathLst>
                <a:path w="262889" h="262889">
                  <a:moveTo>
                    <a:pt x="131219" y="0"/>
                  </a:moveTo>
                  <a:lnTo>
                    <a:pt x="80227" y="10339"/>
                  </a:lnTo>
                  <a:lnTo>
                    <a:pt x="38508" y="38507"/>
                  </a:lnTo>
                  <a:lnTo>
                    <a:pt x="10340" y="80226"/>
                  </a:lnTo>
                  <a:lnTo>
                    <a:pt x="0" y="131219"/>
                  </a:lnTo>
                  <a:lnTo>
                    <a:pt x="10340" y="182211"/>
                  </a:lnTo>
                  <a:lnTo>
                    <a:pt x="38508" y="223928"/>
                  </a:lnTo>
                  <a:lnTo>
                    <a:pt x="80227" y="252095"/>
                  </a:lnTo>
                  <a:lnTo>
                    <a:pt x="131219" y="262434"/>
                  </a:lnTo>
                  <a:lnTo>
                    <a:pt x="182212" y="252095"/>
                  </a:lnTo>
                  <a:lnTo>
                    <a:pt x="223932" y="223928"/>
                  </a:lnTo>
                  <a:lnTo>
                    <a:pt x="252102" y="182211"/>
                  </a:lnTo>
                  <a:lnTo>
                    <a:pt x="262442" y="131219"/>
                  </a:lnTo>
                  <a:lnTo>
                    <a:pt x="252102" y="80226"/>
                  </a:lnTo>
                  <a:lnTo>
                    <a:pt x="223932" y="38507"/>
                  </a:lnTo>
                  <a:lnTo>
                    <a:pt x="182212" y="10339"/>
                  </a:lnTo>
                  <a:lnTo>
                    <a:pt x="131219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08997" y="2648794"/>
              <a:ext cx="262890" cy="262890"/>
            </a:xfrm>
            <a:custGeom>
              <a:avLst/>
              <a:gdLst/>
              <a:ahLst/>
              <a:cxnLst/>
              <a:rect l="l" t="t" r="r" b="b"/>
              <a:pathLst>
                <a:path w="262889" h="262889">
                  <a:moveTo>
                    <a:pt x="131218" y="0"/>
                  </a:moveTo>
                  <a:lnTo>
                    <a:pt x="182211" y="10339"/>
                  </a:lnTo>
                  <a:lnTo>
                    <a:pt x="223932" y="38507"/>
                  </a:lnTo>
                  <a:lnTo>
                    <a:pt x="252102" y="80225"/>
                  </a:lnTo>
                  <a:lnTo>
                    <a:pt x="262442" y="131219"/>
                  </a:lnTo>
                  <a:lnTo>
                    <a:pt x="252102" y="182211"/>
                  </a:lnTo>
                  <a:lnTo>
                    <a:pt x="223932" y="223928"/>
                  </a:lnTo>
                  <a:lnTo>
                    <a:pt x="182211" y="252095"/>
                  </a:lnTo>
                  <a:lnTo>
                    <a:pt x="131218" y="262434"/>
                  </a:lnTo>
                  <a:lnTo>
                    <a:pt x="80226" y="252095"/>
                  </a:lnTo>
                  <a:lnTo>
                    <a:pt x="38508" y="223928"/>
                  </a:lnTo>
                  <a:lnTo>
                    <a:pt x="10339" y="182211"/>
                  </a:lnTo>
                  <a:lnTo>
                    <a:pt x="0" y="131219"/>
                  </a:lnTo>
                  <a:lnTo>
                    <a:pt x="10339" y="80225"/>
                  </a:lnTo>
                  <a:lnTo>
                    <a:pt x="38508" y="38507"/>
                  </a:lnTo>
                  <a:lnTo>
                    <a:pt x="80226" y="10339"/>
                  </a:lnTo>
                  <a:lnTo>
                    <a:pt x="131218" y="0"/>
                  </a:lnTo>
                  <a:close/>
                </a:path>
              </a:pathLst>
            </a:custGeom>
            <a:ln w="4629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67319" y="2707703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7" y="0"/>
                  </a:moveTo>
                  <a:lnTo>
                    <a:pt x="44570" y="5744"/>
                  </a:lnTo>
                  <a:lnTo>
                    <a:pt x="21393" y="21393"/>
                  </a:lnTo>
                  <a:lnTo>
                    <a:pt x="5744" y="44569"/>
                  </a:lnTo>
                  <a:lnTo>
                    <a:pt x="0" y="72896"/>
                  </a:lnTo>
                  <a:lnTo>
                    <a:pt x="5744" y="101226"/>
                  </a:lnTo>
                  <a:lnTo>
                    <a:pt x="21393" y="124403"/>
                  </a:lnTo>
                  <a:lnTo>
                    <a:pt x="44570" y="140053"/>
                  </a:lnTo>
                  <a:lnTo>
                    <a:pt x="72897" y="145797"/>
                  </a:lnTo>
                  <a:lnTo>
                    <a:pt x="101224" y="140053"/>
                  </a:lnTo>
                  <a:lnTo>
                    <a:pt x="124401" y="124403"/>
                  </a:lnTo>
                  <a:lnTo>
                    <a:pt x="140050" y="101226"/>
                  </a:lnTo>
                  <a:lnTo>
                    <a:pt x="145794" y="72896"/>
                  </a:lnTo>
                  <a:lnTo>
                    <a:pt x="140050" y="44569"/>
                  </a:lnTo>
                  <a:lnTo>
                    <a:pt x="124401" y="21393"/>
                  </a:lnTo>
                  <a:lnTo>
                    <a:pt x="101224" y="5744"/>
                  </a:lnTo>
                  <a:lnTo>
                    <a:pt x="728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67319" y="2489004"/>
              <a:ext cx="306705" cy="365125"/>
            </a:xfrm>
            <a:custGeom>
              <a:avLst/>
              <a:gdLst/>
              <a:ahLst/>
              <a:cxnLst/>
              <a:rect l="l" t="t" r="r" b="b"/>
              <a:pathLst>
                <a:path w="306705" h="365125">
                  <a:moveTo>
                    <a:pt x="72897" y="218699"/>
                  </a:moveTo>
                  <a:lnTo>
                    <a:pt x="101224" y="224444"/>
                  </a:lnTo>
                  <a:lnTo>
                    <a:pt x="124401" y="240092"/>
                  </a:lnTo>
                  <a:lnTo>
                    <a:pt x="140050" y="263269"/>
                  </a:lnTo>
                  <a:lnTo>
                    <a:pt x="145794" y="291596"/>
                  </a:lnTo>
                  <a:lnTo>
                    <a:pt x="140050" y="319925"/>
                  </a:lnTo>
                  <a:lnTo>
                    <a:pt x="124401" y="343103"/>
                  </a:lnTo>
                  <a:lnTo>
                    <a:pt x="101224" y="358752"/>
                  </a:lnTo>
                  <a:lnTo>
                    <a:pt x="72897" y="364497"/>
                  </a:lnTo>
                  <a:lnTo>
                    <a:pt x="44570" y="358752"/>
                  </a:lnTo>
                  <a:lnTo>
                    <a:pt x="21393" y="343103"/>
                  </a:lnTo>
                  <a:lnTo>
                    <a:pt x="5744" y="319925"/>
                  </a:lnTo>
                  <a:lnTo>
                    <a:pt x="0" y="291596"/>
                  </a:lnTo>
                  <a:lnTo>
                    <a:pt x="5744" y="263269"/>
                  </a:lnTo>
                  <a:lnTo>
                    <a:pt x="21393" y="240092"/>
                  </a:lnTo>
                  <a:lnTo>
                    <a:pt x="44570" y="224444"/>
                  </a:lnTo>
                  <a:lnTo>
                    <a:pt x="72897" y="218699"/>
                  </a:lnTo>
                  <a:close/>
                </a:path>
                <a:path w="306705" h="365125">
                  <a:moveTo>
                    <a:pt x="306179" y="0"/>
                  </a:moveTo>
                  <a:lnTo>
                    <a:pt x="116637" y="233282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702496" y="2270301"/>
              <a:ext cx="204470" cy="58419"/>
            </a:xfrm>
            <a:custGeom>
              <a:avLst/>
              <a:gdLst/>
              <a:ahLst/>
              <a:cxnLst/>
              <a:rect l="l" t="t" r="r" b="b"/>
              <a:pathLst>
                <a:path w="204469" h="58419">
                  <a:moveTo>
                    <a:pt x="0" y="0"/>
                  </a:moveTo>
                  <a:lnTo>
                    <a:pt x="204114" y="58313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83804" y="2489004"/>
              <a:ext cx="437515" cy="365125"/>
            </a:xfrm>
            <a:custGeom>
              <a:avLst/>
              <a:gdLst/>
              <a:ahLst/>
              <a:cxnLst/>
              <a:rect l="l" t="t" r="r" b="b"/>
              <a:pathLst>
                <a:path w="437514" h="365125">
                  <a:moveTo>
                    <a:pt x="72893" y="218699"/>
                  </a:moveTo>
                  <a:lnTo>
                    <a:pt x="101223" y="224444"/>
                  </a:lnTo>
                  <a:lnTo>
                    <a:pt x="124401" y="240092"/>
                  </a:lnTo>
                  <a:lnTo>
                    <a:pt x="140052" y="263269"/>
                  </a:lnTo>
                  <a:lnTo>
                    <a:pt x="145797" y="291596"/>
                  </a:lnTo>
                  <a:lnTo>
                    <a:pt x="140052" y="319925"/>
                  </a:lnTo>
                  <a:lnTo>
                    <a:pt x="124401" y="343103"/>
                  </a:lnTo>
                  <a:lnTo>
                    <a:pt x="101223" y="358752"/>
                  </a:lnTo>
                  <a:lnTo>
                    <a:pt x="72893" y="364497"/>
                  </a:lnTo>
                  <a:lnTo>
                    <a:pt x="44565" y="358752"/>
                  </a:lnTo>
                  <a:lnTo>
                    <a:pt x="21390" y="343103"/>
                  </a:lnTo>
                  <a:lnTo>
                    <a:pt x="5743" y="319925"/>
                  </a:lnTo>
                  <a:lnTo>
                    <a:pt x="0" y="291596"/>
                  </a:lnTo>
                  <a:lnTo>
                    <a:pt x="5743" y="263269"/>
                  </a:lnTo>
                  <a:lnTo>
                    <a:pt x="21390" y="240092"/>
                  </a:lnTo>
                  <a:lnTo>
                    <a:pt x="44565" y="224444"/>
                  </a:lnTo>
                  <a:lnTo>
                    <a:pt x="72893" y="218699"/>
                  </a:lnTo>
                  <a:close/>
                </a:path>
                <a:path w="437514" h="365125">
                  <a:moveTo>
                    <a:pt x="174951" y="0"/>
                  </a:moveTo>
                  <a:lnTo>
                    <a:pt x="87470" y="218699"/>
                  </a:lnTo>
                </a:path>
                <a:path w="437514" h="365125">
                  <a:moveTo>
                    <a:pt x="364488" y="218699"/>
                  </a:moveTo>
                  <a:lnTo>
                    <a:pt x="392818" y="224444"/>
                  </a:lnTo>
                  <a:lnTo>
                    <a:pt x="415997" y="240092"/>
                  </a:lnTo>
                  <a:lnTo>
                    <a:pt x="431647" y="263269"/>
                  </a:lnTo>
                  <a:lnTo>
                    <a:pt x="437392" y="291596"/>
                  </a:lnTo>
                  <a:lnTo>
                    <a:pt x="431647" y="319925"/>
                  </a:lnTo>
                  <a:lnTo>
                    <a:pt x="415997" y="343103"/>
                  </a:lnTo>
                  <a:lnTo>
                    <a:pt x="392818" y="358752"/>
                  </a:lnTo>
                  <a:lnTo>
                    <a:pt x="364488" y="364497"/>
                  </a:lnTo>
                  <a:lnTo>
                    <a:pt x="336160" y="358752"/>
                  </a:lnTo>
                  <a:lnTo>
                    <a:pt x="312985" y="343103"/>
                  </a:lnTo>
                  <a:lnTo>
                    <a:pt x="297338" y="319925"/>
                  </a:lnTo>
                  <a:lnTo>
                    <a:pt x="291595" y="291596"/>
                  </a:lnTo>
                  <a:lnTo>
                    <a:pt x="297338" y="263269"/>
                  </a:lnTo>
                  <a:lnTo>
                    <a:pt x="312985" y="240092"/>
                  </a:lnTo>
                  <a:lnTo>
                    <a:pt x="336160" y="224444"/>
                  </a:lnTo>
                  <a:lnTo>
                    <a:pt x="364488" y="218699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46236" y="2489004"/>
              <a:ext cx="74295" cy="185420"/>
            </a:xfrm>
            <a:custGeom>
              <a:avLst/>
              <a:gdLst/>
              <a:ahLst/>
              <a:cxnLst/>
              <a:rect l="l" t="t" r="r" b="b"/>
              <a:pathLst>
                <a:path w="74294" h="185419">
                  <a:moveTo>
                    <a:pt x="0" y="0"/>
                  </a:moveTo>
                  <a:lnTo>
                    <a:pt x="73932" y="184824"/>
                  </a:lnTo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77879" y="2628751"/>
              <a:ext cx="57785" cy="79375"/>
            </a:xfrm>
            <a:custGeom>
              <a:avLst/>
              <a:gdLst/>
              <a:ahLst/>
              <a:cxnLst/>
              <a:rect l="l" t="t" r="r" b="b"/>
              <a:pathLst>
                <a:path w="57785" h="79375">
                  <a:moveTo>
                    <a:pt x="57761" y="0"/>
                  </a:moveTo>
                  <a:lnTo>
                    <a:pt x="45488" y="11195"/>
                  </a:lnTo>
                  <a:lnTo>
                    <a:pt x="31770" y="18779"/>
                  </a:lnTo>
                  <a:lnTo>
                    <a:pt x="16606" y="22751"/>
                  </a:lnTo>
                  <a:lnTo>
                    <a:pt x="0" y="23113"/>
                  </a:lnTo>
                  <a:lnTo>
                    <a:pt x="55837" y="78952"/>
                  </a:lnTo>
                  <a:lnTo>
                    <a:pt x="577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1975373" y="2961081"/>
            <a:ext cx="391795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Domain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830071" y="1990421"/>
            <a:ext cx="1663064" cy="1002665"/>
            <a:chOff x="1830071" y="1990421"/>
            <a:chExt cx="1663064" cy="1002665"/>
          </a:xfrm>
        </p:grpSpPr>
        <p:sp>
          <p:nvSpPr>
            <p:cNvPr id="27" name="object 27"/>
            <p:cNvSpPr/>
            <p:nvPr/>
          </p:nvSpPr>
          <p:spPr>
            <a:xfrm>
              <a:off x="1832928" y="2872725"/>
              <a:ext cx="125730" cy="117475"/>
            </a:xfrm>
            <a:custGeom>
              <a:avLst/>
              <a:gdLst/>
              <a:ahLst/>
              <a:cxnLst/>
              <a:rect l="l" t="t" r="r" b="b"/>
              <a:pathLst>
                <a:path w="125730" h="117475">
                  <a:moveTo>
                    <a:pt x="125501" y="117111"/>
                  </a:moveTo>
                  <a:lnTo>
                    <a:pt x="0" y="0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828851" y="2751439"/>
              <a:ext cx="39370" cy="58419"/>
            </a:xfrm>
            <a:custGeom>
              <a:avLst/>
              <a:gdLst/>
              <a:ahLst/>
              <a:cxnLst/>
              <a:rect l="l" t="t" r="r" b="b"/>
              <a:pathLst>
                <a:path w="39369" h="58419">
                  <a:moveTo>
                    <a:pt x="38885" y="0"/>
                  </a:moveTo>
                  <a:lnTo>
                    <a:pt x="0" y="0"/>
                  </a:lnTo>
                  <a:lnTo>
                    <a:pt x="0" y="58326"/>
                  </a:lnTo>
                  <a:lnTo>
                    <a:pt x="38885" y="58326"/>
                  </a:lnTo>
                  <a:lnTo>
                    <a:pt x="3888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828851" y="1993278"/>
              <a:ext cx="544830" cy="816610"/>
            </a:xfrm>
            <a:custGeom>
              <a:avLst/>
              <a:gdLst/>
              <a:ahLst/>
              <a:cxnLst/>
              <a:rect l="l" t="t" r="r" b="b"/>
              <a:pathLst>
                <a:path w="544829" h="816610">
                  <a:moveTo>
                    <a:pt x="0" y="816487"/>
                  </a:moveTo>
                  <a:lnTo>
                    <a:pt x="38885" y="816487"/>
                  </a:lnTo>
                  <a:lnTo>
                    <a:pt x="38885" y="758160"/>
                  </a:lnTo>
                  <a:lnTo>
                    <a:pt x="0" y="758160"/>
                  </a:lnTo>
                  <a:lnTo>
                    <a:pt x="0" y="816487"/>
                  </a:lnTo>
                  <a:close/>
                </a:path>
                <a:path w="544829" h="816610">
                  <a:moveTo>
                    <a:pt x="427682" y="0"/>
                  </a:moveTo>
                  <a:lnTo>
                    <a:pt x="544326" y="29163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373177" y="2022442"/>
              <a:ext cx="116839" cy="29209"/>
            </a:xfrm>
            <a:custGeom>
              <a:avLst/>
              <a:gdLst/>
              <a:ahLst/>
              <a:cxnLst/>
              <a:rect l="l" t="t" r="r" b="b"/>
              <a:pathLst>
                <a:path w="116839" h="29210">
                  <a:moveTo>
                    <a:pt x="0" y="0"/>
                  </a:moveTo>
                  <a:lnTo>
                    <a:pt x="116634" y="29153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183639" y="2051595"/>
              <a:ext cx="0" cy="87630"/>
            </a:xfrm>
            <a:custGeom>
              <a:avLst/>
              <a:gdLst/>
              <a:ahLst/>
              <a:cxnLst/>
              <a:rect l="l" t="t" r="r" b="b"/>
              <a:pathLst>
                <a:path w="0" h="87630">
                  <a:moveTo>
                    <a:pt x="0" y="0"/>
                  </a:moveTo>
                  <a:lnTo>
                    <a:pt x="0" y="87485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183639" y="2139081"/>
              <a:ext cx="0" cy="87630"/>
            </a:xfrm>
            <a:custGeom>
              <a:avLst/>
              <a:gdLst/>
              <a:ahLst/>
              <a:cxnLst/>
              <a:rect l="l" t="t" r="r" b="b"/>
              <a:pathLst>
                <a:path w="0" h="87630">
                  <a:moveTo>
                    <a:pt x="0" y="0"/>
                  </a:moveTo>
                  <a:lnTo>
                    <a:pt x="0" y="87479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2373676" y="2007821"/>
            <a:ext cx="9398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1650106" y="2130064"/>
            <a:ext cx="1329055" cy="1003300"/>
            <a:chOff x="1650106" y="2130064"/>
            <a:chExt cx="1329055" cy="1003300"/>
          </a:xfrm>
        </p:grpSpPr>
        <p:sp>
          <p:nvSpPr>
            <p:cNvPr id="35" name="object 35"/>
            <p:cNvSpPr/>
            <p:nvPr/>
          </p:nvSpPr>
          <p:spPr>
            <a:xfrm>
              <a:off x="1740217" y="2889393"/>
              <a:ext cx="0" cy="240665"/>
            </a:xfrm>
            <a:custGeom>
              <a:avLst/>
              <a:gdLst/>
              <a:ahLst/>
              <a:cxnLst/>
              <a:rect l="l" t="t" r="r" b="b"/>
              <a:pathLst>
                <a:path w="0" h="240664">
                  <a:moveTo>
                    <a:pt x="0" y="240538"/>
                  </a:moveTo>
                  <a:lnTo>
                    <a:pt x="0" y="0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709110" y="2852906"/>
              <a:ext cx="62230" cy="73025"/>
            </a:xfrm>
            <a:custGeom>
              <a:avLst/>
              <a:gdLst/>
              <a:ahLst/>
              <a:cxnLst/>
              <a:rect l="l" t="t" r="r" b="b"/>
              <a:pathLst>
                <a:path w="62230" h="73025">
                  <a:moveTo>
                    <a:pt x="31106" y="0"/>
                  </a:moveTo>
                  <a:lnTo>
                    <a:pt x="0" y="72588"/>
                  </a:lnTo>
                  <a:lnTo>
                    <a:pt x="15553" y="66754"/>
                  </a:lnTo>
                  <a:lnTo>
                    <a:pt x="31106" y="64809"/>
                  </a:lnTo>
                  <a:lnTo>
                    <a:pt x="58879" y="64809"/>
                  </a:lnTo>
                  <a:lnTo>
                    <a:pt x="31106" y="0"/>
                  </a:lnTo>
                  <a:close/>
                </a:path>
                <a:path w="62230" h="73025">
                  <a:moveTo>
                    <a:pt x="58879" y="64809"/>
                  </a:moveTo>
                  <a:lnTo>
                    <a:pt x="31106" y="64809"/>
                  </a:lnTo>
                  <a:lnTo>
                    <a:pt x="46659" y="66754"/>
                  </a:lnTo>
                  <a:lnTo>
                    <a:pt x="62212" y="72588"/>
                  </a:lnTo>
                  <a:lnTo>
                    <a:pt x="58879" y="6480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52963" y="2430095"/>
              <a:ext cx="276860" cy="292100"/>
            </a:xfrm>
            <a:custGeom>
              <a:avLst/>
              <a:gdLst/>
              <a:ahLst/>
              <a:cxnLst/>
              <a:rect l="l" t="t" r="r" b="b"/>
              <a:pathLst>
                <a:path w="276860" h="292100">
                  <a:moveTo>
                    <a:pt x="43512" y="291592"/>
                  </a:moveTo>
                  <a:lnTo>
                    <a:pt x="0" y="110711"/>
                  </a:lnTo>
                  <a:lnTo>
                    <a:pt x="89075" y="25511"/>
                  </a:lnTo>
                  <a:lnTo>
                    <a:pt x="213689" y="454"/>
                  </a:lnTo>
                  <a:lnTo>
                    <a:pt x="276794" y="0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891592" y="2396570"/>
              <a:ext cx="74930" cy="62230"/>
            </a:xfrm>
            <a:custGeom>
              <a:avLst/>
              <a:gdLst/>
              <a:ahLst/>
              <a:cxnLst/>
              <a:rect l="l" t="t" r="r" b="b"/>
              <a:pathLst>
                <a:path w="74930" h="62230">
                  <a:moveTo>
                    <a:pt x="4283" y="0"/>
                  </a:moveTo>
                  <a:lnTo>
                    <a:pt x="9031" y="15919"/>
                  </a:lnTo>
                  <a:lnTo>
                    <a:pt x="9900" y="31570"/>
                  </a:lnTo>
                  <a:lnTo>
                    <a:pt x="6890" y="46952"/>
                  </a:lnTo>
                  <a:lnTo>
                    <a:pt x="0" y="62067"/>
                  </a:lnTo>
                  <a:lnTo>
                    <a:pt x="74556" y="36032"/>
                  </a:lnTo>
                  <a:lnTo>
                    <a:pt x="428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958234" y="2156717"/>
              <a:ext cx="351155" cy="229870"/>
            </a:xfrm>
            <a:custGeom>
              <a:avLst/>
              <a:gdLst/>
              <a:ahLst/>
              <a:cxnLst/>
              <a:rect l="l" t="t" r="r" b="b"/>
              <a:pathLst>
                <a:path w="351155" h="229869">
                  <a:moveTo>
                    <a:pt x="29843" y="229637"/>
                  </a:moveTo>
                  <a:lnTo>
                    <a:pt x="0" y="60145"/>
                  </a:lnTo>
                  <a:lnTo>
                    <a:pt x="119144" y="1"/>
                  </a:lnTo>
                  <a:lnTo>
                    <a:pt x="273827" y="0"/>
                  </a:lnTo>
                  <a:lnTo>
                    <a:pt x="350599" y="10934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267335" y="2130064"/>
              <a:ext cx="77470" cy="61594"/>
            </a:xfrm>
            <a:custGeom>
              <a:avLst/>
              <a:gdLst/>
              <a:ahLst/>
              <a:cxnLst/>
              <a:rect l="l" t="t" r="r" b="b"/>
              <a:pathLst>
                <a:path w="77469" h="61594">
                  <a:moveTo>
                    <a:pt x="12200" y="0"/>
                  </a:moveTo>
                  <a:lnTo>
                    <a:pt x="14869" y="16395"/>
                  </a:lnTo>
                  <a:lnTo>
                    <a:pt x="13726" y="32030"/>
                  </a:lnTo>
                  <a:lnTo>
                    <a:pt x="8770" y="46901"/>
                  </a:lnTo>
                  <a:lnTo>
                    <a:pt x="0" y="61007"/>
                  </a:lnTo>
                  <a:lnTo>
                    <a:pt x="77275" y="44741"/>
                  </a:lnTo>
                  <a:lnTo>
                    <a:pt x="1220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01033" y="2267134"/>
              <a:ext cx="233269" cy="219829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2789976" y="2430095"/>
              <a:ext cx="186055" cy="277495"/>
            </a:xfrm>
            <a:custGeom>
              <a:avLst/>
              <a:gdLst/>
              <a:ahLst/>
              <a:cxnLst/>
              <a:rect l="l" t="t" r="r" b="b"/>
              <a:pathLst>
                <a:path w="186055" h="277494">
                  <a:moveTo>
                    <a:pt x="0" y="0"/>
                  </a:moveTo>
                  <a:lnTo>
                    <a:pt x="155823" y="55584"/>
                  </a:lnTo>
                  <a:lnTo>
                    <a:pt x="185895" y="149442"/>
                  </a:lnTo>
                  <a:lnTo>
                    <a:pt x="155824" y="237833"/>
                  </a:lnTo>
                  <a:lnTo>
                    <a:pt x="131220" y="277017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99039" y="2659536"/>
              <a:ext cx="68799" cy="76549"/>
            </a:xfrm>
            <a:prstGeom prst="rect">
              <a:avLst/>
            </a:prstGeom>
          </p:spPr>
        </p:pic>
      </p:grpSp>
      <p:sp>
        <p:nvSpPr>
          <p:cNvPr id="44" name="object 44"/>
          <p:cNvSpPr txBox="1"/>
          <p:nvPr/>
        </p:nvSpPr>
        <p:spPr>
          <a:xfrm>
            <a:off x="1100576" y="1839381"/>
            <a:ext cx="588010" cy="49212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17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Node has no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record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E,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so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that request is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forwarded to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parent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404872" y="2196809"/>
            <a:ext cx="567055" cy="567690"/>
          </a:xfrm>
          <a:custGeom>
            <a:avLst/>
            <a:gdLst/>
            <a:ahLst/>
            <a:cxnLst/>
            <a:rect l="l" t="t" r="r" b="b"/>
            <a:pathLst>
              <a:path w="567055" h="567689">
                <a:moveTo>
                  <a:pt x="233282" y="0"/>
                </a:moveTo>
                <a:lnTo>
                  <a:pt x="566568" y="207198"/>
                </a:lnTo>
              </a:path>
              <a:path w="567055" h="567689">
                <a:moveTo>
                  <a:pt x="0" y="72896"/>
                </a:moveTo>
                <a:lnTo>
                  <a:pt x="35229" y="279309"/>
                </a:lnTo>
                <a:lnTo>
                  <a:pt x="126945" y="434888"/>
                </a:lnTo>
                <a:lnTo>
                  <a:pt x="221394" y="533059"/>
                </a:lnTo>
                <a:lnTo>
                  <a:pt x="264822" y="567243"/>
                </a:lnTo>
              </a:path>
            </a:pathLst>
          </a:custGeom>
          <a:ln w="5143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 txBox="1"/>
          <p:nvPr/>
        </p:nvSpPr>
        <p:spPr>
          <a:xfrm>
            <a:off x="1363014" y="2918301"/>
            <a:ext cx="323215" cy="21653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17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Look-up 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917058" y="1635258"/>
            <a:ext cx="757555" cy="3086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5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knows</a:t>
            </a:r>
            <a:endParaRPr sz="650">
              <a:latin typeface="Arial"/>
              <a:cs typeface="Arial"/>
            </a:endParaRPr>
          </a:p>
          <a:p>
            <a:pPr marL="12700" marR="5080">
              <a:lnSpc>
                <a:spcPts val="720"/>
              </a:lnSpc>
              <a:spcBef>
                <a:spcPts val="4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about E, so request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forwarded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child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2294256" y="1948952"/>
            <a:ext cx="933450" cy="510540"/>
          </a:xfrm>
          <a:custGeom>
            <a:avLst/>
            <a:gdLst/>
            <a:ahLst/>
            <a:cxnLst/>
            <a:rect l="l" t="t" r="r" b="b"/>
            <a:pathLst>
              <a:path w="933450" h="510539">
                <a:moveTo>
                  <a:pt x="0" y="0"/>
                </a:moveTo>
                <a:lnTo>
                  <a:pt x="88663" y="187597"/>
                </a:lnTo>
              </a:path>
              <a:path w="933450" h="510539">
                <a:moveTo>
                  <a:pt x="87480" y="277022"/>
                </a:moveTo>
                <a:lnTo>
                  <a:pt x="174960" y="277022"/>
                </a:lnTo>
                <a:lnTo>
                  <a:pt x="174960" y="218700"/>
                </a:lnTo>
                <a:lnTo>
                  <a:pt x="87480" y="218700"/>
                </a:lnTo>
                <a:lnTo>
                  <a:pt x="87480" y="277022"/>
                </a:lnTo>
                <a:close/>
              </a:path>
              <a:path w="933450" h="510539">
                <a:moveTo>
                  <a:pt x="116644" y="218699"/>
                </a:moveTo>
                <a:lnTo>
                  <a:pt x="116644" y="277022"/>
                </a:lnTo>
              </a:path>
              <a:path w="933450" h="510539">
                <a:moveTo>
                  <a:pt x="145797" y="218699"/>
                </a:moveTo>
                <a:lnTo>
                  <a:pt x="145797" y="277022"/>
                </a:lnTo>
              </a:path>
              <a:path w="933450" h="510539">
                <a:moveTo>
                  <a:pt x="845642" y="58317"/>
                </a:moveTo>
                <a:lnTo>
                  <a:pt x="933122" y="58317"/>
                </a:lnTo>
                <a:lnTo>
                  <a:pt x="933122" y="2"/>
                </a:lnTo>
                <a:lnTo>
                  <a:pt x="845642" y="2"/>
                </a:lnTo>
                <a:lnTo>
                  <a:pt x="845642" y="58317"/>
                </a:lnTo>
                <a:close/>
              </a:path>
              <a:path w="933450" h="510539">
                <a:moveTo>
                  <a:pt x="874796" y="0"/>
                </a:moveTo>
                <a:lnTo>
                  <a:pt x="874796" y="58317"/>
                </a:lnTo>
              </a:path>
              <a:path w="933450" h="510539">
                <a:moveTo>
                  <a:pt x="903959" y="0"/>
                </a:moveTo>
                <a:lnTo>
                  <a:pt x="903959" y="58317"/>
                </a:lnTo>
              </a:path>
              <a:path w="933450" h="510539">
                <a:moveTo>
                  <a:pt x="379086" y="510300"/>
                </a:moveTo>
                <a:lnTo>
                  <a:pt x="437404" y="510300"/>
                </a:lnTo>
                <a:lnTo>
                  <a:pt x="437404" y="451977"/>
                </a:lnTo>
                <a:lnTo>
                  <a:pt x="379086" y="451977"/>
                </a:lnTo>
                <a:lnTo>
                  <a:pt x="379086" y="510300"/>
                </a:lnTo>
                <a:close/>
              </a:path>
              <a:path w="933450" h="510539">
                <a:moveTo>
                  <a:pt x="408239" y="451977"/>
                </a:moveTo>
                <a:lnTo>
                  <a:pt x="408239" y="510300"/>
                </a:lnTo>
              </a:path>
            </a:pathLst>
          </a:custGeom>
          <a:ln w="5143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436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75260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HLS:</a:t>
            </a:r>
            <a:r>
              <a:rPr dirty="0" spc="-10"/>
              <a:t> </a:t>
            </a:r>
            <a:r>
              <a:rPr dirty="0" spc="20"/>
              <a:t>Insert</a:t>
            </a:r>
            <a:r>
              <a:rPr dirty="0" spc="-5"/>
              <a:t> </a:t>
            </a:r>
            <a:r>
              <a:rPr dirty="0" spc="10"/>
              <a:t>operation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528354" y="1447927"/>
            <a:ext cx="1696720" cy="1041400"/>
            <a:chOff x="528354" y="1447927"/>
            <a:chExt cx="1696720" cy="1041400"/>
          </a:xfrm>
        </p:grpSpPr>
        <p:sp>
          <p:nvSpPr>
            <p:cNvPr id="5" name="object 5"/>
            <p:cNvSpPr/>
            <p:nvPr/>
          </p:nvSpPr>
          <p:spPr>
            <a:xfrm>
              <a:off x="997454" y="1757551"/>
              <a:ext cx="284480" cy="160655"/>
            </a:xfrm>
            <a:custGeom>
              <a:avLst/>
              <a:gdLst/>
              <a:ahLst/>
              <a:cxnLst/>
              <a:rect l="l" t="t" r="r" b="b"/>
              <a:pathLst>
                <a:path w="284480" h="160655">
                  <a:moveTo>
                    <a:pt x="284306" y="0"/>
                  </a:moveTo>
                  <a:lnTo>
                    <a:pt x="0" y="160384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85965" y="1752407"/>
              <a:ext cx="180115" cy="16552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440291" y="1552852"/>
              <a:ext cx="403225" cy="135255"/>
            </a:xfrm>
            <a:custGeom>
              <a:avLst/>
              <a:gdLst/>
              <a:ahLst/>
              <a:cxnLst/>
              <a:rect l="l" t="t" r="r" b="b"/>
              <a:pathLst>
                <a:path w="403225" h="135255">
                  <a:moveTo>
                    <a:pt x="402797" y="0"/>
                  </a:moveTo>
                  <a:lnTo>
                    <a:pt x="0" y="134811"/>
                  </a:lnTo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8669" y="1646700"/>
              <a:ext cx="358300" cy="15716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843089" y="1450784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3" y="0"/>
                  </a:moveTo>
                  <a:lnTo>
                    <a:pt x="101229" y="5745"/>
                  </a:lnTo>
                  <a:lnTo>
                    <a:pt x="124410" y="21395"/>
                  </a:lnTo>
                  <a:lnTo>
                    <a:pt x="140062" y="44574"/>
                  </a:lnTo>
                  <a:lnTo>
                    <a:pt x="145807" y="72903"/>
                  </a:lnTo>
                  <a:lnTo>
                    <a:pt x="140062" y="101233"/>
                  </a:lnTo>
                  <a:lnTo>
                    <a:pt x="124410" y="124412"/>
                  </a:lnTo>
                  <a:lnTo>
                    <a:pt x="101229" y="140062"/>
                  </a:lnTo>
                  <a:lnTo>
                    <a:pt x="72893" y="145807"/>
                  </a:lnTo>
                  <a:lnTo>
                    <a:pt x="44570" y="140062"/>
                  </a:lnTo>
                  <a:lnTo>
                    <a:pt x="21394" y="124412"/>
                  </a:lnTo>
                  <a:lnTo>
                    <a:pt x="5744" y="101233"/>
                  </a:lnTo>
                  <a:lnTo>
                    <a:pt x="0" y="72903"/>
                  </a:lnTo>
                  <a:lnTo>
                    <a:pt x="5744" y="44574"/>
                  </a:lnTo>
                  <a:lnTo>
                    <a:pt x="21394" y="21395"/>
                  </a:lnTo>
                  <a:lnTo>
                    <a:pt x="44570" y="5745"/>
                  </a:lnTo>
                  <a:lnTo>
                    <a:pt x="72893" y="0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80813" y="1903353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0" y="0"/>
                  </a:moveTo>
                  <a:lnTo>
                    <a:pt x="44571" y="5744"/>
                  </a:lnTo>
                  <a:lnTo>
                    <a:pt x="21393" y="21393"/>
                  </a:lnTo>
                  <a:lnTo>
                    <a:pt x="5744" y="44570"/>
                  </a:lnTo>
                  <a:lnTo>
                    <a:pt x="0" y="72897"/>
                  </a:lnTo>
                  <a:lnTo>
                    <a:pt x="5744" y="101229"/>
                  </a:lnTo>
                  <a:lnTo>
                    <a:pt x="21393" y="124408"/>
                  </a:lnTo>
                  <a:lnTo>
                    <a:pt x="44571" y="140058"/>
                  </a:lnTo>
                  <a:lnTo>
                    <a:pt x="72900" y="145802"/>
                  </a:lnTo>
                  <a:lnTo>
                    <a:pt x="101228" y="140058"/>
                  </a:lnTo>
                  <a:lnTo>
                    <a:pt x="124404" y="124408"/>
                  </a:lnTo>
                  <a:lnTo>
                    <a:pt x="140053" y="101229"/>
                  </a:lnTo>
                  <a:lnTo>
                    <a:pt x="145797" y="72897"/>
                  </a:lnTo>
                  <a:lnTo>
                    <a:pt x="140053" y="44570"/>
                  </a:lnTo>
                  <a:lnTo>
                    <a:pt x="124404" y="21393"/>
                  </a:lnTo>
                  <a:lnTo>
                    <a:pt x="101228" y="5744"/>
                  </a:lnTo>
                  <a:lnTo>
                    <a:pt x="72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80813" y="1903353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0" y="0"/>
                  </a:moveTo>
                  <a:lnTo>
                    <a:pt x="101228" y="5744"/>
                  </a:lnTo>
                  <a:lnTo>
                    <a:pt x="124404" y="21393"/>
                  </a:lnTo>
                  <a:lnTo>
                    <a:pt x="140053" y="44570"/>
                  </a:lnTo>
                  <a:lnTo>
                    <a:pt x="145797" y="72897"/>
                  </a:lnTo>
                  <a:lnTo>
                    <a:pt x="140053" y="101229"/>
                  </a:lnTo>
                  <a:lnTo>
                    <a:pt x="124404" y="124408"/>
                  </a:lnTo>
                  <a:lnTo>
                    <a:pt x="101228" y="140058"/>
                  </a:lnTo>
                  <a:lnTo>
                    <a:pt x="72900" y="145802"/>
                  </a:lnTo>
                  <a:lnTo>
                    <a:pt x="44571" y="140058"/>
                  </a:lnTo>
                  <a:lnTo>
                    <a:pt x="21393" y="124408"/>
                  </a:lnTo>
                  <a:lnTo>
                    <a:pt x="5744" y="101229"/>
                  </a:lnTo>
                  <a:lnTo>
                    <a:pt x="0" y="72897"/>
                  </a:lnTo>
                  <a:lnTo>
                    <a:pt x="5744" y="44570"/>
                  </a:lnTo>
                  <a:lnTo>
                    <a:pt x="21393" y="21393"/>
                  </a:lnTo>
                  <a:lnTo>
                    <a:pt x="44571" y="5744"/>
                  </a:lnTo>
                  <a:lnTo>
                    <a:pt x="72900" y="0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51493" y="1888771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3" y="0"/>
                  </a:moveTo>
                  <a:lnTo>
                    <a:pt x="44574" y="5744"/>
                  </a:lnTo>
                  <a:lnTo>
                    <a:pt x="21395" y="21393"/>
                  </a:lnTo>
                  <a:lnTo>
                    <a:pt x="5745" y="44572"/>
                  </a:lnTo>
                  <a:lnTo>
                    <a:pt x="0" y="72904"/>
                  </a:lnTo>
                  <a:lnTo>
                    <a:pt x="5745" y="101232"/>
                  </a:lnTo>
                  <a:lnTo>
                    <a:pt x="21395" y="124408"/>
                  </a:lnTo>
                  <a:lnTo>
                    <a:pt x="44574" y="140057"/>
                  </a:lnTo>
                  <a:lnTo>
                    <a:pt x="72903" y="145801"/>
                  </a:lnTo>
                  <a:lnTo>
                    <a:pt x="101227" y="140057"/>
                  </a:lnTo>
                  <a:lnTo>
                    <a:pt x="124403" y="124408"/>
                  </a:lnTo>
                  <a:lnTo>
                    <a:pt x="140052" y="101232"/>
                  </a:lnTo>
                  <a:lnTo>
                    <a:pt x="145797" y="72904"/>
                  </a:lnTo>
                  <a:lnTo>
                    <a:pt x="140052" y="44572"/>
                  </a:lnTo>
                  <a:lnTo>
                    <a:pt x="124403" y="21393"/>
                  </a:lnTo>
                  <a:lnTo>
                    <a:pt x="101227" y="5744"/>
                  </a:lnTo>
                  <a:lnTo>
                    <a:pt x="729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80813" y="1888771"/>
              <a:ext cx="816610" cy="495934"/>
            </a:xfrm>
            <a:custGeom>
              <a:avLst/>
              <a:gdLst/>
              <a:ahLst/>
              <a:cxnLst/>
              <a:rect l="l" t="t" r="r" b="b"/>
              <a:pathLst>
                <a:path w="816610" h="495935">
                  <a:moveTo>
                    <a:pt x="743584" y="0"/>
                  </a:moveTo>
                  <a:lnTo>
                    <a:pt x="771908" y="5744"/>
                  </a:lnTo>
                  <a:lnTo>
                    <a:pt x="795083" y="21393"/>
                  </a:lnTo>
                  <a:lnTo>
                    <a:pt x="810733" y="44572"/>
                  </a:lnTo>
                  <a:lnTo>
                    <a:pt x="816478" y="72904"/>
                  </a:lnTo>
                  <a:lnTo>
                    <a:pt x="810733" y="101232"/>
                  </a:lnTo>
                  <a:lnTo>
                    <a:pt x="795083" y="124408"/>
                  </a:lnTo>
                  <a:lnTo>
                    <a:pt x="771908" y="140057"/>
                  </a:lnTo>
                  <a:lnTo>
                    <a:pt x="743584" y="145801"/>
                  </a:lnTo>
                  <a:lnTo>
                    <a:pt x="715254" y="140057"/>
                  </a:lnTo>
                  <a:lnTo>
                    <a:pt x="692076" y="124408"/>
                  </a:lnTo>
                  <a:lnTo>
                    <a:pt x="676425" y="101232"/>
                  </a:lnTo>
                  <a:lnTo>
                    <a:pt x="670680" y="72904"/>
                  </a:lnTo>
                  <a:lnTo>
                    <a:pt x="676425" y="44572"/>
                  </a:lnTo>
                  <a:lnTo>
                    <a:pt x="692076" y="21393"/>
                  </a:lnTo>
                  <a:lnTo>
                    <a:pt x="715254" y="5744"/>
                  </a:lnTo>
                  <a:lnTo>
                    <a:pt x="743584" y="0"/>
                  </a:lnTo>
                  <a:close/>
                </a:path>
                <a:path w="816610" h="495935">
                  <a:moveTo>
                    <a:pt x="72900" y="349930"/>
                  </a:moveTo>
                  <a:lnTo>
                    <a:pt x="101228" y="355673"/>
                  </a:lnTo>
                  <a:lnTo>
                    <a:pt x="124404" y="371319"/>
                  </a:lnTo>
                  <a:lnTo>
                    <a:pt x="140053" y="394495"/>
                  </a:lnTo>
                  <a:lnTo>
                    <a:pt x="145797" y="422827"/>
                  </a:lnTo>
                  <a:lnTo>
                    <a:pt x="140053" y="451154"/>
                  </a:lnTo>
                  <a:lnTo>
                    <a:pt x="124404" y="474331"/>
                  </a:lnTo>
                  <a:lnTo>
                    <a:pt x="101228" y="489979"/>
                  </a:lnTo>
                  <a:lnTo>
                    <a:pt x="72900" y="495724"/>
                  </a:lnTo>
                  <a:lnTo>
                    <a:pt x="44571" y="489979"/>
                  </a:lnTo>
                  <a:lnTo>
                    <a:pt x="21393" y="474331"/>
                  </a:lnTo>
                  <a:lnTo>
                    <a:pt x="5744" y="451154"/>
                  </a:lnTo>
                  <a:lnTo>
                    <a:pt x="0" y="422827"/>
                  </a:lnTo>
                  <a:lnTo>
                    <a:pt x="5744" y="394495"/>
                  </a:lnTo>
                  <a:lnTo>
                    <a:pt x="21393" y="371319"/>
                  </a:lnTo>
                  <a:lnTo>
                    <a:pt x="44571" y="355673"/>
                  </a:lnTo>
                  <a:lnTo>
                    <a:pt x="72900" y="349930"/>
                  </a:lnTo>
                  <a:close/>
                </a:path>
                <a:path w="816610" h="495935">
                  <a:moveTo>
                    <a:pt x="72900" y="160384"/>
                  </a:moveTo>
                  <a:lnTo>
                    <a:pt x="72900" y="349930"/>
                  </a:lnTo>
                </a:path>
                <a:path w="816610" h="495935">
                  <a:moveTo>
                    <a:pt x="364501" y="349930"/>
                  </a:moveTo>
                  <a:lnTo>
                    <a:pt x="392830" y="355673"/>
                  </a:lnTo>
                  <a:lnTo>
                    <a:pt x="416008" y="371319"/>
                  </a:lnTo>
                  <a:lnTo>
                    <a:pt x="431657" y="394495"/>
                  </a:lnTo>
                  <a:lnTo>
                    <a:pt x="437402" y="422827"/>
                  </a:lnTo>
                  <a:lnTo>
                    <a:pt x="431657" y="451154"/>
                  </a:lnTo>
                  <a:lnTo>
                    <a:pt x="416008" y="474331"/>
                  </a:lnTo>
                  <a:lnTo>
                    <a:pt x="392830" y="489979"/>
                  </a:lnTo>
                  <a:lnTo>
                    <a:pt x="364501" y="495724"/>
                  </a:lnTo>
                  <a:lnTo>
                    <a:pt x="336171" y="489979"/>
                  </a:lnTo>
                  <a:lnTo>
                    <a:pt x="312994" y="474331"/>
                  </a:lnTo>
                  <a:lnTo>
                    <a:pt x="297344" y="451154"/>
                  </a:lnTo>
                  <a:lnTo>
                    <a:pt x="291600" y="422827"/>
                  </a:lnTo>
                  <a:lnTo>
                    <a:pt x="297344" y="394495"/>
                  </a:lnTo>
                  <a:lnTo>
                    <a:pt x="312994" y="371319"/>
                  </a:lnTo>
                  <a:lnTo>
                    <a:pt x="336171" y="355673"/>
                  </a:lnTo>
                  <a:lnTo>
                    <a:pt x="364501" y="349930"/>
                  </a:lnTo>
                  <a:close/>
                </a:path>
                <a:path w="816610" h="495935">
                  <a:moveTo>
                    <a:pt x="131218" y="131218"/>
                  </a:moveTo>
                  <a:lnTo>
                    <a:pt x="335339" y="364504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30894" y="2179788"/>
              <a:ext cx="262890" cy="262890"/>
            </a:xfrm>
            <a:custGeom>
              <a:avLst/>
              <a:gdLst/>
              <a:ahLst/>
              <a:cxnLst/>
              <a:rect l="l" t="t" r="r" b="b"/>
              <a:pathLst>
                <a:path w="262890" h="262889">
                  <a:moveTo>
                    <a:pt x="131218" y="0"/>
                  </a:moveTo>
                  <a:lnTo>
                    <a:pt x="80226" y="10338"/>
                  </a:lnTo>
                  <a:lnTo>
                    <a:pt x="38508" y="38505"/>
                  </a:lnTo>
                  <a:lnTo>
                    <a:pt x="10339" y="80225"/>
                  </a:lnTo>
                  <a:lnTo>
                    <a:pt x="0" y="131223"/>
                  </a:lnTo>
                  <a:lnTo>
                    <a:pt x="10339" y="182212"/>
                  </a:lnTo>
                  <a:lnTo>
                    <a:pt x="38508" y="223930"/>
                  </a:lnTo>
                  <a:lnTo>
                    <a:pt x="80226" y="252098"/>
                  </a:lnTo>
                  <a:lnTo>
                    <a:pt x="131218" y="262438"/>
                  </a:lnTo>
                  <a:lnTo>
                    <a:pt x="182211" y="252098"/>
                  </a:lnTo>
                  <a:lnTo>
                    <a:pt x="223932" y="223930"/>
                  </a:lnTo>
                  <a:lnTo>
                    <a:pt x="252102" y="182212"/>
                  </a:lnTo>
                  <a:lnTo>
                    <a:pt x="262442" y="131223"/>
                  </a:lnTo>
                  <a:lnTo>
                    <a:pt x="252102" y="80225"/>
                  </a:lnTo>
                  <a:lnTo>
                    <a:pt x="223932" y="38505"/>
                  </a:lnTo>
                  <a:lnTo>
                    <a:pt x="182211" y="10338"/>
                  </a:lnTo>
                  <a:lnTo>
                    <a:pt x="131218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30894" y="2179788"/>
              <a:ext cx="262890" cy="262890"/>
            </a:xfrm>
            <a:custGeom>
              <a:avLst/>
              <a:gdLst/>
              <a:ahLst/>
              <a:cxnLst/>
              <a:rect l="l" t="t" r="r" b="b"/>
              <a:pathLst>
                <a:path w="262890" h="262889">
                  <a:moveTo>
                    <a:pt x="131218" y="0"/>
                  </a:moveTo>
                  <a:lnTo>
                    <a:pt x="182211" y="10339"/>
                  </a:lnTo>
                  <a:lnTo>
                    <a:pt x="223932" y="38506"/>
                  </a:lnTo>
                  <a:lnTo>
                    <a:pt x="252101" y="80226"/>
                  </a:lnTo>
                  <a:lnTo>
                    <a:pt x="262442" y="131224"/>
                  </a:lnTo>
                  <a:lnTo>
                    <a:pt x="252101" y="182213"/>
                  </a:lnTo>
                  <a:lnTo>
                    <a:pt x="223932" y="223931"/>
                  </a:lnTo>
                  <a:lnTo>
                    <a:pt x="182211" y="252098"/>
                  </a:lnTo>
                  <a:lnTo>
                    <a:pt x="131218" y="262438"/>
                  </a:lnTo>
                  <a:lnTo>
                    <a:pt x="80226" y="252098"/>
                  </a:lnTo>
                  <a:lnTo>
                    <a:pt x="38508" y="223931"/>
                  </a:lnTo>
                  <a:lnTo>
                    <a:pt x="10339" y="182213"/>
                  </a:lnTo>
                  <a:lnTo>
                    <a:pt x="0" y="131224"/>
                  </a:lnTo>
                  <a:lnTo>
                    <a:pt x="10339" y="80226"/>
                  </a:lnTo>
                  <a:lnTo>
                    <a:pt x="38508" y="38506"/>
                  </a:lnTo>
                  <a:lnTo>
                    <a:pt x="80226" y="10339"/>
                  </a:lnTo>
                  <a:lnTo>
                    <a:pt x="131218" y="0"/>
                  </a:lnTo>
                  <a:close/>
                </a:path>
              </a:pathLst>
            </a:custGeom>
            <a:ln w="4629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89212" y="2238702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0" y="0"/>
                  </a:moveTo>
                  <a:lnTo>
                    <a:pt x="44571" y="5742"/>
                  </a:lnTo>
                  <a:lnTo>
                    <a:pt x="21393" y="21388"/>
                  </a:lnTo>
                  <a:lnTo>
                    <a:pt x="5744" y="44564"/>
                  </a:lnTo>
                  <a:lnTo>
                    <a:pt x="0" y="72896"/>
                  </a:lnTo>
                  <a:lnTo>
                    <a:pt x="5744" y="101223"/>
                  </a:lnTo>
                  <a:lnTo>
                    <a:pt x="21393" y="124400"/>
                  </a:lnTo>
                  <a:lnTo>
                    <a:pt x="44571" y="140049"/>
                  </a:lnTo>
                  <a:lnTo>
                    <a:pt x="72900" y="145793"/>
                  </a:lnTo>
                  <a:lnTo>
                    <a:pt x="101230" y="140049"/>
                  </a:lnTo>
                  <a:lnTo>
                    <a:pt x="124408" y="124400"/>
                  </a:lnTo>
                  <a:lnTo>
                    <a:pt x="140057" y="101223"/>
                  </a:lnTo>
                  <a:lnTo>
                    <a:pt x="145801" y="72896"/>
                  </a:lnTo>
                  <a:lnTo>
                    <a:pt x="140057" y="44564"/>
                  </a:lnTo>
                  <a:lnTo>
                    <a:pt x="124408" y="21388"/>
                  </a:lnTo>
                  <a:lnTo>
                    <a:pt x="101230" y="5742"/>
                  </a:lnTo>
                  <a:lnTo>
                    <a:pt x="72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89212" y="2019990"/>
              <a:ext cx="306705" cy="365125"/>
            </a:xfrm>
            <a:custGeom>
              <a:avLst/>
              <a:gdLst/>
              <a:ahLst/>
              <a:cxnLst/>
              <a:rect l="l" t="t" r="r" b="b"/>
              <a:pathLst>
                <a:path w="306705" h="365125">
                  <a:moveTo>
                    <a:pt x="72900" y="218711"/>
                  </a:moveTo>
                  <a:lnTo>
                    <a:pt x="101230" y="224454"/>
                  </a:lnTo>
                  <a:lnTo>
                    <a:pt x="124408" y="240100"/>
                  </a:lnTo>
                  <a:lnTo>
                    <a:pt x="140057" y="263276"/>
                  </a:lnTo>
                  <a:lnTo>
                    <a:pt x="145801" y="291608"/>
                  </a:lnTo>
                  <a:lnTo>
                    <a:pt x="140057" y="319935"/>
                  </a:lnTo>
                  <a:lnTo>
                    <a:pt x="124408" y="343112"/>
                  </a:lnTo>
                  <a:lnTo>
                    <a:pt x="101230" y="358761"/>
                  </a:lnTo>
                  <a:lnTo>
                    <a:pt x="72900" y="364505"/>
                  </a:lnTo>
                  <a:lnTo>
                    <a:pt x="44571" y="358761"/>
                  </a:lnTo>
                  <a:lnTo>
                    <a:pt x="21393" y="343112"/>
                  </a:lnTo>
                  <a:lnTo>
                    <a:pt x="5744" y="319935"/>
                  </a:lnTo>
                  <a:lnTo>
                    <a:pt x="0" y="291608"/>
                  </a:lnTo>
                  <a:lnTo>
                    <a:pt x="5744" y="263276"/>
                  </a:lnTo>
                  <a:lnTo>
                    <a:pt x="21393" y="240100"/>
                  </a:lnTo>
                  <a:lnTo>
                    <a:pt x="44571" y="224454"/>
                  </a:lnTo>
                  <a:lnTo>
                    <a:pt x="72900" y="218711"/>
                  </a:lnTo>
                  <a:close/>
                </a:path>
                <a:path w="306705" h="365125">
                  <a:moveTo>
                    <a:pt x="306179" y="0"/>
                  </a:moveTo>
                  <a:lnTo>
                    <a:pt x="116637" y="233285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24397" y="1801290"/>
              <a:ext cx="204470" cy="58419"/>
            </a:xfrm>
            <a:custGeom>
              <a:avLst/>
              <a:gdLst/>
              <a:ahLst/>
              <a:cxnLst/>
              <a:rect l="l" t="t" r="r" b="b"/>
              <a:pathLst>
                <a:path w="204469" h="58419">
                  <a:moveTo>
                    <a:pt x="0" y="0"/>
                  </a:moveTo>
                  <a:lnTo>
                    <a:pt x="204114" y="58323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05696" y="2019990"/>
              <a:ext cx="437515" cy="365125"/>
            </a:xfrm>
            <a:custGeom>
              <a:avLst/>
              <a:gdLst/>
              <a:ahLst/>
              <a:cxnLst/>
              <a:rect l="l" t="t" r="r" b="b"/>
              <a:pathLst>
                <a:path w="437514" h="365125">
                  <a:moveTo>
                    <a:pt x="72893" y="218711"/>
                  </a:moveTo>
                  <a:lnTo>
                    <a:pt x="101223" y="224454"/>
                  </a:lnTo>
                  <a:lnTo>
                    <a:pt x="124401" y="240100"/>
                  </a:lnTo>
                  <a:lnTo>
                    <a:pt x="140052" y="263276"/>
                  </a:lnTo>
                  <a:lnTo>
                    <a:pt x="145797" y="291608"/>
                  </a:lnTo>
                  <a:lnTo>
                    <a:pt x="140052" y="319935"/>
                  </a:lnTo>
                  <a:lnTo>
                    <a:pt x="124401" y="343112"/>
                  </a:lnTo>
                  <a:lnTo>
                    <a:pt x="101223" y="358761"/>
                  </a:lnTo>
                  <a:lnTo>
                    <a:pt x="72893" y="364505"/>
                  </a:lnTo>
                  <a:lnTo>
                    <a:pt x="44570" y="358761"/>
                  </a:lnTo>
                  <a:lnTo>
                    <a:pt x="21394" y="343112"/>
                  </a:lnTo>
                  <a:lnTo>
                    <a:pt x="5744" y="319935"/>
                  </a:lnTo>
                  <a:lnTo>
                    <a:pt x="0" y="291608"/>
                  </a:lnTo>
                  <a:lnTo>
                    <a:pt x="5744" y="263276"/>
                  </a:lnTo>
                  <a:lnTo>
                    <a:pt x="21394" y="240100"/>
                  </a:lnTo>
                  <a:lnTo>
                    <a:pt x="44570" y="224454"/>
                  </a:lnTo>
                  <a:lnTo>
                    <a:pt x="72893" y="218711"/>
                  </a:lnTo>
                  <a:close/>
                </a:path>
                <a:path w="437514" h="365125">
                  <a:moveTo>
                    <a:pt x="174951" y="0"/>
                  </a:moveTo>
                  <a:lnTo>
                    <a:pt x="87480" y="218711"/>
                  </a:lnTo>
                </a:path>
                <a:path w="437514" h="365125">
                  <a:moveTo>
                    <a:pt x="364509" y="218711"/>
                  </a:moveTo>
                  <a:lnTo>
                    <a:pt x="392831" y="224454"/>
                  </a:lnTo>
                  <a:lnTo>
                    <a:pt x="416003" y="240100"/>
                  </a:lnTo>
                  <a:lnTo>
                    <a:pt x="431649" y="263276"/>
                  </a:lnTo>
                  <a:lnTo>
                    <a:pt x="437392" y="291608"/>
                  </a:lnTo>
                  <a:lnTo>
                    <a:pt x="431649" y="319935"/>
                  </a:lnTo>
                  <a:lnTo>
                    <a:pt x="416003" y="343112"/>
                  </a:lnTo>
                  <a:lnTo>
                    <a:pt x="392831" y="358761"/>
                  </a:lnTo>
                  <a:lnTo>
                    <a:pt x="364509" y="364505"/>
                  </a:lnTo>
                  <a:lnTo>
                    <a:pt x="336174" y="358761"/>
                  </a:lnTo>
                  <a:lnTo>
                    <a:pt x="312992" y="343112"/>
                  </a:lnTo>
                  <a:lnTo>
                    <a:pt x="297340" y="319935"/>
                  </a:lnTo>
                  <a:lnTo>
                    <a:pt x="291595" y="291608"/>
                  </a:lnTo>
                  <a:lnTo>
                    <a:pt x="297340" y="263276"/>
                  </a:lnTo>
                  <a:lnTo>
                    <a:pt x="312992" y="240100"/>
                  </a:lnTo>
                  <a:lnTo>
                    <a:pt x="336174" y="224454"/>
                  </a:lnTo>
                  <a:lnTo>
                    <a:pt x="364509" y="218711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68138" y="2019990"/>
              <a:ext cx="74295" cy="185420"/>
            </a:xfrm>
            <a:custGeom>
              <a:avLst/>
              <a:gdLst/>
              <a:ahLst/>
              <a:cxnLst/>
              <a:rect l="l" t="t" r="r" b="b"/>
              <a:pathLst>
                <a:path w="74294" h="185419">
                  <a:moveTo>
                    <a:pt x="0" y="0"/>
                  </a:moveTo>
                  <a:lnTo>
                    <a:pt x="73922" y="184836"/>
                  </a:lnTo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99770" y="2159749"/>
              <a:ext cx="57785" cy="79375"/>
            </a:xfrm>
            <a:custGeom>
              <a:avLst/>
              <a:gdLst/>
              <a:ahLst/>
              <a:cxnLst/>
              <a:rect l="l" t="t" r="r" b="b"/>
              <a:pathLst>
                <a:path w="57785" h="79375">
                  <a:moveTo>
                    <a:pt x="57771" y="0"/>
                  </a:moveTo>
                  <a:lnTo>
                    <a:pt x="45492" y="11188"/>
                  </a:lnTo>
                  <a:lnTo>
                    <a:pt x="31771" y="18770"/>
                  </a:lnTo>
                  <a:lnTo>
                    <a:pt x="16607" y="22742"/>
                  </a:lnTo>
                  <a:lnTo>
                    <a:pt x="0" y="23104"/>
                  </a:lnTo>
                  <a:lnTo>
                    <a:pt x="55848" y="78952"/>
                  </a:lnTo>
                  <a:lnTo>
                    <a:pt x="5777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67580" y="2392990"/>
              <a:ext cx="172085" cy="93345"/>
            </a:xfrm>
            <a:custGeom>
              <a:avLst/>
              <a:gdLst/>
              <a:ahLst/>
              <a:cxnLst/>
              <a:rect l="l" t="t" r="r" b="b"/>
              <a:pathLst>
                <a:path w="172084" h="93344">
                  <a:moveTo>
                    <a:pt x="171551" y="92976"/>
                  </a:moveTo>
                  <a:lnTo>
                    <a:pt x="0" y="0"/>
                  </a:lnTo>
                </a:path>
              </a:pathLst>
            </a:custGeom>
            <a:ln w="56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50753" y="2282433"/>
              <a:ext cx="39370" cy="58419"/>
            </a:xfrm>
            <a:custGeom>
              <a:avLst/>
              <a:gdLst/>
              <a:ahLst/>
              <a:cxnLst/>
              <a:rect l="l" t="t" r="r" b="b"/>
              <a:pathLst>
                <a:path w="39369" h="58419">
                  <a:moveTo>
                    <a:pt x="38873" y="0"/>
                  </a:moveTo>
                  <a:lnTo>
                    <a:pt x="0" y="0"/>
                  </a:lnTo>
                  <a:lnTo>
                    <a:pt x="0" y="58322"/>
                  </a:lnTo>
                  <a:lnTo>
                    <a:pt x="38873" y="58322"/>
                  </a:lnTo>
                  <a:lnTo>
                    <a:pt x="388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50753" y="1538265"/>
              <a:ext cx="354965" cy="802640"/>
            </a:xfrm>
            <a:custGeom>
              <a:avLst/>
              <a:gdLst/>
              <a:ahLst/>
              <a:cxnLst/>
              <a:rect l="l" t="t" r="r" b="b"/>
              <a:pathLst>
                <a:path w="354964" h="802639">
                  <a:moveTo>
                    <a:pt x="0" y="802490"/>
                  </a:moveTo>
                  <a:lnTo>
                    <a:pt x="38873" y="802490"/>
                  </a:lnTo>
                  <a:lnTo>
                    <a:pt x="38873" y="744168"/>
                  </a:lnTo>
                  <a:lnTo>
                    <a:pt x="0" y="744168"/>
                  </a:lnTo>
                  <a:lnTo>
                    <a:pt x="0" y="802490"/>
                  </a:lnTo>
                  <a:close/>
                </a:path>
                <a:path w="354964" h="802639">
                  <a:moveTo>
                    <a:pt x="238144" y="0"/>
                  </a:moveTo>
                  <a:lnTo>
                    <a:pt x="354788" y="29163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105541" y="1567429"/>
              <a:ext cx="116839" cy="29209"/>
            </a:xfrm>
            <a:custGeom>
              <a:avLst/>
              <a:gdLst/>
              <a:ahLst/>
              <a:cxnLst/>
              <a:rect l="l" t="t" r="r" b="b"/>
              <a:pathLst>
                <a:path w="116839" h="29209">
                  <a:moveTo>
                    <a:pt x="0" y="0"/>
                  </a:moveTo>
                  <a:lnTo>
                    <a:pt x="116634" y="29163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915982" y="1596592"/>
              <a:ext cx="0" cy="87630"/>
            </a:xfrm>
            <a:custGeom>
              <a:avLst/>
              <a:gdLst/>
              <a:ahLst/>
              <a:cxnLst/>
              <a:rect l="l" t="t" r="r" b="b"/>
              <a:pathLst>
                <a:path w="0" h="87630">
                  <a:moveTo>
                    <a:pt x="0" y="0"/>
                  </a:moveTo>
                  <a:lnTo>
                    <a:pt x="0" y="87470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915982" y="1684063"/>
              <a:ext cx="0" cy="87630"/>
            </a:xfrm>
            <a:custGeom>
              <a:avLst/>
              <a:gdLst/>
              <a:ahLst/>
              <a:cxnLst/>
              <a:rect l="l" t="t" r="r" b="b"/>
              <a:pathLst>
                <a:path w="0" h="87630">
                  <a:moveTo>
                    <a:pt x="0" y="0"/>
                  </a:moveTo>
                  <a:lnTo>
                    <a:pt x="0" y="87483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1295574" y="1538816"/>
            <a:ext cx="9398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567127" y="1661061"/>
            <a:ext cx="699770" cy="1003300"/>
            <a:chOff x="567127" y="1661061"/>
            <a:chExt cx="699770" cy="1003300"/>
          </a:xfrm>
        </p:grpSpPr>
        <p:sp>
          <p:nvSpPr>
            <p:cNvPr id="30" name="object 30"/>
            <p:cNvSpPr/>
            <p:nvPr/>
          </p:nvSpPr>
          <p:spPr>
            <a:xfrm>
              <a:off x="662113" y="2420392"/>
              <a:ext cx="0" cy="240665"/>
            </a:xfrm>
            <a:custGeom>
              <a:avLst/>
              <a:gdLst/>
              <a:ahLst/>
              <a:cxnLst/>
              <a:rect l="l" t="t" r="r" b="b"/>
              <a:pathLst>
                <a:path w="0" h="240664">
                  <a:moveTo>
                    <a:pt x="0" y="240534"/>
                  </a:moveTo>
                  <a:lnTo>
                    <a:pt x="0" y="0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567118" y="1927567"/>
              <a:ext cx="321310" cy="528955"/>
            </a:xfrm>
            <a:custGeom>
              <a:avLst/>
              <a:gdLst/>
              <a:ahLst/>
              <a:cxnLst/>
              <a:rect l="l" t="t" r="r" b="b"/>
              <a:pathLst>
                <a:path w="321309" h="528955">
                  <a:moveTo>
                    <a:pt x="8394" y="152895"/>
                  </a:moveTo>
                  <a:lnTo>
                    <a:pt x="3302" y="152107"/>
                  </a:lnTo>
                  <a:lnTo>
                    <a:pt x="1384" y="160502"/>
                  </a:lnTo>
                  <a:lnTo>
                    <a:pt x="0" y="176860"/>
                  </a:lnTo>
                  <a:lnTo>
                    <a:pt x="5143" y="176949"/>
                  </a:lnTo>
                  <a:lnTo>
                    <a:pt x="6477" y="161277"/>
                  </a:lnTo>
                  <a:lnTo>
                    <a:pt x="8394" y="152895"/>
                  </a:lnTo>
                  <a:close/>
                </a:path>
                <a:path w="321309" h="528955">
                  <a:moveTo>
                    <a:pt x="8648" y="215595"/>
                  </a:moveTo>
                  <a:lnTo>
                    <a:pt x="5854" y="198678"/>
                  </a:lnTo>
                  <a:lnTo>
                    <a:pt x="5524" y="191427"/>
                  </a:lnTo>
                  <a:lnTo>
                    <a:pt x="419" y="191973"/>
                  </a:lnTo>
                  <a:lnTo>
                    <a:pt x="736" y="199224"/>
                  </a:lnTo>
                  <a:lnTo>
                    <a:pt x="3632" y="216712"/>
                  </a:lnTo>
                  <a:lnTo>
                    <a:pt x="8648" y="215595"/>
                  </a:lnTo>
                  <a:close/>
                </a:path>
                <a:path w="321309" h="528955">
                  <a:moveTo>
                    <a:pt x="19418" y="253047"/>
                  </a:moveTo>
                  <a:lnTo>
                    <a:pt x="15684" y="243027"/>
                  </a:lnTo>
                  <a:lnTo>
                    <a:pt x="12039" y="229743"/>
                  </a:lnTo>
                  <a:lnTo>
                    <a:pt x="7150" y="231330"/>
                  </a:lnTo>
                  <a:lnTo>
                    <a:pt x="10782" y="244614"/>
                  </a:lnTo>
                  <a:lnTo>
                    <a:pt x="14681" y="255041"/>
                  </a:lnTo>
                  <a:lnTo>
                    <a:pt x="19418" y="253047"/>
                  </a:lnTo>
                  <a:close/>
                </a:path>
                <a:path w="321309" h="528955">
                  <a:moveTo>
                    <a:pt x="23202" y="117322"/>
                  </a:moveTo>
                  <a:lnTo>
                    <a:pt x="18542" y="115125"/>
                  </a:lnTo>
                  <a:lnTo>
                    <a:pt x="11277" y="127990"/>
                  </a:lnTo>
                  <a:lnTo>
                    <a:pt x="7569" y="137579"/>
                  </a:lnTo>
                  <a:lnTo>
                    <a:pt x="12484" y="139077"/>
                  </a:lnTo>
                  <a:lnTo>
                    <a:pt x="15938" y="130187"/>
                  </a:lnTo>
                  <a:lnTo>
                    <a:pt x="23202" y="117322"/>
                  </a:lnTo>
                  <a:close/>
                </a:path>
                <a:path w="321309" h="528955">
                  <a:moveTo>
                    <a:pt x="34861" y="289166"/>
                  </a:moveTo>
                  <a:lnTo>
                    <a:pt x="25006" y="267995"/>
                  </a:lnTo>
                  <a:lnTo>
                    <a:pt x="24599" y="266915"/>
                  </a:lnTo>
                  <a:lnTo>
                    <a:pt x="19862" y="268922"/>
                  </a:lnTo>
                  <a:lnTo>
                    <a:pt x="20256" y="269989"/>
                  </a:lnTo>
                  <a:lnTo>
                    <a:pt x="30276" y="291503"/>
                  </a:lnTo>
                  <a:lnTo>
                    <a:pt x="34861" y="289166"/>
                  </a:lnTo>
                  <a:close/>
                </a:path>
                <a:path w="321309" h="528955">
                  <a:moveTo>
                    <a:pt x="49225" y="89192"/>
                  </a:moveTo>
                  <a:lnTo>
                    <a:pt x="45770" y="85382"/>
                  </a:lnTo>
                  <a:lnTo>
                    <a:pt x="40043" y="89992"/>
                  </a:lnTo>
                  <a:lnTo>
                    <a:pt x="28867" y="101295"/>
                  </a:lnTo>
                  <a:lnTo>
                    <a:pt x="27609" y="102958"/>
                  </a:lnTo>
                  <a:lnTo>
                    <a:pt x="31902" y="105791"/>
                  </a:lnTo>
                  <a:lnTo>
                    <a:pt x="32753" y="104673"/>
                  </a:lnTo>
                  <a:lnTo>
                    <a:pt x="43484" y="93814"/>
                  </a:lnTo>
                  <a:lnTo>
                    <a:pt x="49225" y="89192"/>
                  </a:lnTo>
                  <a:close/>
                </a:path>
                <a:path w="321309" h="528955">
                  <a:moveTo>
                    <a:pt x="53454" y="323811"/>
                  </a:moveTo>
                  <a:lnTo>
                    <a:pt x="41554" y="302196"/>
                  </a:lnTo>
                  <a:lnTo>
                    <a:pt x="37122" y="304812"/>
                  </a:lnTo>
                  <a:lnTo>
                    <a:pt x="49034" y="326428"/>
                  </a:lnTo>
                  <a:lnTo>
                    <a:pt x="53454" y="323811"/>
                  </a:lnTo>
                  <a:close/>
                </a:path>
                <a:path w="321309" h="528955">
                  <a:moveTo>
                    <a:pt x="82080" y="68402"/>
                  </a:moveTo>
                  <a:lnTo>
                    <a:pt x="79463" y="63969"/>
                  </a:lnTo>
                  <a:lnTo>
                    <a:pt x="66103" y="71094"/>
                  </a:lnTo>
                  <a:lnTo>
                    <a:pt x="57912" y="76441"/>
                  </a:lnTo>
                  <a:lnTo>
                    <a:pt x="60921" y="80606"/>
                  </a:lnTo>
                  <a:lnTo>
                    <a:pt x="68719" y="75526"/>
                  </a:lnTo>
                  <a:lnTo>
                    <a:pt x="82080" y="68402"/>
                  </a:lnTo>
                  <a:close/>
                </a:path>
                <a:path w="321309" h="528955">
                  <a:moveTo>
                    <a:pt x="118325" y="54254"/>
                  </a:moveTo>
                  <a:lnTo>
                    <a:pt x="116700" y="49377"/>
                  </a:lnTo>
                  <a:lnTo>
                    <a:pt x="111620" y="50901"/>
                  </a:lnTo>
                  <a:lnTo>
                    <a:pt x="95846" y="56654"/>
                  </a:lnTo>
                  <a:lnTo>
                    <a:pt x="93167" y="57835"/>
                  </a:lnTo>
                  <a:lnTo>
                    <a:pt x="95415" y="62458"/>
                  </a:lnTo>
                  <a:lnTo>
                    <a:pt x="97764" y="61417"/>
                  </a:lnTo>
                  <a:lnTo>
                    <a:pt x="113245" y="55791"/>
                  </a:lnTo>
                  <a:lnTo>
                    <a:pt x="118325" y="54254"/>
                  </a:lnTo>
                  <a:close/>
                </a:path>
                <a:path w="321309" h="528955">
                  <a:moveTo>
                    <a:pt x="126098" y="528929"/>
                  </a:moveTo>
                  <a:lnTo>
                    <a:pt x="122758" y="521157"/>
                  </a:lnTo>
                  <a:lnTo>
                    <a:pt x="94983" y="456349"/>
                  </a:lnTo>
                  <a:lnTo>
                    <a:pt x="63881" y="528929"/>
                  </a:lnTo>
                  <a:lnTo>
                    <a:pt x="79438" y="523100"/>
                  </a:lnTo>
                  <a:lnTo>
                    <a:pt x="94996" y="521157"/>
                  </a:lnTo>
                  <a:lnTo>
                    <a:pt x="110540" y="523100"/>
                  </a:lnTo>
                  <a:lnTo>
                    <a:pt x="126098" y="528929"/>
                  </a:lnTo>
                  <a:close/>
                </a:path>
                <a:path w="321309" h="528955">
                  <a:moveTo>
                    <a:pt x="156375" y="44716"/>
                  </a:moveTo>
                  <a:lnTo>
                    <a:pt x="155244" y="39712"/>
                  </a:lnTo>
                  <a:lnTo>
                    <a:pt x="144018" y="41986"/>
                  </a:lnTo>
                  <a:lnTo>
                    <a:pt x="131064" y="45212"/>
                  </a:lnTo>
                  <a:lnTo>
                    <a:pt x="132422" y="50177"/>
                  </a:lnTo>
                  <a:lnTo>
                    <a:pt x="145161" y="47015"/>
                  </a:lnTo>
                  <a:lnTo>
                    <a:pt x="156375" y="44716"/>
                  </a:lnTo>
                  <a:close/>
                </a:path>
                <a:path w="321309" h="528955">
                  <a:moveTo>
                    <a:pt x="195148" y="38836"/>
                  </a:moveTo>
                  <a:lnTo>
                    <a:pt x="194551" y="33731"/>
                  </a:lnTo>
                  <a:lnTo>
                    <a:pt x="191947" y="33997"/>
                  </a:lnTo>
                  <a:lnTo>
                    <a:pt x="176314" y="36042"/>
                  </a:lnTo>
                  <a:lnTo>
                    <a:pt x="169913" y="37096"/>
                  </a:lnTo>
                  <a:lnTo>
                    <a:pt x="170853" y="42151"/>
                  </a:lnTo>
                  <a:lnTo>
                    <a:pt x="177063" y="41122"/>
                  </a:lnTo>
                  <a:lnTo>
                    <a:pt x="192544" y="39103"/>
                  </a:lnTo>
                  <a:lnTo>
                    <a:pt x="195148" y="38836"/>
                  </a:lnTo>
                  <a:close/>
                </a:path>
                <a:path w="321309" h="528955">
                  <a:moveTo>
                    <a:pt x="234391" y="35890"/>
                  </a:moveTo>
                  <a:lnTo>
                    <a:pt x="234061" y="30759"/>
                  </a:lnTo>
                  <a:lnTo>
                    <a:pt x="221259" y="31407"/>
                  </a:lnTo>
                  <a:lnTo>
                    <a:pt x="209359" y="32296"/>
                  </a:lnTo>
                  <a:lnTo>
                    <a:pt x="209804" y="37426"/>
                  </a:lnTo>
                  <a:lnTo>
                    <a:pt x="221589" y="36537"/>
                  </a:lnTo>
                  <a:lnTo>
                    <a:pt x="234391" y="35890"/>
                  </a:lnTo>
                  <a:close/>
                </a:path>
                <a:path w="321309" h="528955">
                  <a:moveTo>
                    <a:pt x="320916" y="36029"/>
                  </a:moveTo>
                  <a:lnTo>
                    <a:pt x="250647" y="0"/>
                  </a:lnTo>
                  <a:lnTo>
                    <a:pt x="255397" y="15925"/>
                  </a:lnTo>
                  <a:lnTo>
                    <a:pt x="256184" y="30289"/>
                  </a:lnTo>
                  <a:lnTo>
                    <a:pt x="248970" y="30353"/>
                  </a:lnTo>
                  <a:lnTo>
                    <a:pt x="249085" y="35496"/>
                  </a:lnTo>
                  <a:lnTo>
                    <a:pt x="255498" y="35433"/>
                  </a:lnTo>
                  <a:lnTo>
                    <a:pt x="253250" y="46951"/>
                  </a:lnTo>
                  <a:lnTo>
                    <a:pt x="246367" y="62064"/>
                  </a:lnTo>
                  <a:lnTo>
                    <a:pt x="320916" y="3602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80130" y="1687714"/>
              <a:ext cx="351155" cy="229870"/>
            </a:xfrm>
            <a:custGeom>
              <a:avLst/>
              <a:gdLst/>
              <a:ahLst/>
              <a:cxnLst/>
              <a:rect l="l" t="t" r="r" b="b"/>
              <a:pathLst>
                <a:path w="351155" h="229869">
                  <a:moveTo>
                    <a:pt x="29843" y="229626"/>
                  </a:moveTo>
                  <a:lnTo>
                    <a:pt x="0" y="60140"/>
                  </a:lnTo>
                  <a:lnTo>
                    <a:pt x="119146" y="0"/>
                  </a:lnTo>
                  <a:lnTo>
                    <a:pt x="273832" y="0"/>
                  </a:lnTo>
                  <a:lnTo>
                    <a:pt x="350605" y="10935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189225" y="1661061"/>
              <a:ext cx="77470" cy="61594"/>
            </a:xfrm>
            <a:custGeom>
              <a:avLst/>
              <a:gdLst/>
              <a:ahLst/>
              <a:cxnLst/>
              <a:rect l="l" t="t" r="r" b="b"/>
              <a:pathLst>
                <a:path w="77469" h="61594">
                  <a:moveTo>
                    <a:pt x="12204" y="0"/>
                  </a:moveTo>
                  <a:lnTo>
                    <a:pt x="14872" y="16398"/>
                  </a:lnTo>
                  <a:lnTo>
                    <a:pt x="13726" y="32033"/>
                  </a:lnTo>
                  <a:lnTo>
                    <a:pt x="8769" y="46904"/>
                  </a:lnTo>
                  <a:lnTo>
                    <a:pt x="0" y="61012"/>
                  </a:lnTo>
                  <a:lnTo>
                    <a:pt x="77276" y="44738"/>
                  </a:lnTo>
                  <a:lnTo>
                    <a:pt x="12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459871" y="1209993"/>
            <a:ext cx="492125" cy="49212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12700" marR="5080">
              <a:lnSpc>
                <a:spcPts val="720"/>
              </a:lnSpc>
              <a:spcBef>
                <a:spcPts val="17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has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no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record for E,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so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forwarded</a:t>
            </a:r>
            <a:endParaRPr sz="650">
              <a:latin typeface="Arial"/>
              <a:cs typeface="Arial"/>
            </a:endParaRPr>
          </a:p>
          <a:p>
            <a:pPr algn="just" marL="12700">
              <a:lnSpc>
                <a:spcPts val="720"/>
              </a:lnSpc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parent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73067" y="1713216"/>
            <a:ext cx="422275" cy="579755"/>
          </a:xfrm>
          <a:custGeom>
            <a:avLst/>
            <a:gdLst/>
            <a:ahLst/>
            <a:cxnLst/>
            <a:rect l="l" t="t" r="r" b="b"/>
            <a:pathLst>
              <a:path w="422275" h="579755">
                <a:moveTo>
                  <a:pt x="276525" y="0"/>
                </a:moveTo>
                <a:lnTo>
                  <a:pt x="421656" y="214150"/>
                </a:lnTo>
              </a:path>
              <a:path w="422275" h="579755">
                <a:moveTo>
                  <a:pt x="43248" y="0"/>
                </a:moveTo>
                <a:lnTo>
                  <a:pt x="0" y="305811"/>
                </a:lnTo>
                <a:lnTo>
                  <a:pt x="32796" y="481037"/>
                </a:lnTo>
                <a:lnTo>
                  <a:pt x="90197" y="560580"/>
                </a:lnTo>
                <a:lnTo>
                  <a:pt x="120762" y="579339"/>
                </a:lnTo>
              </a:path>
            </a:pathLst>
          </a:custGeom>
          <a:ln w="5143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693149" y="2434708"/>
            <a:ext cx="668655" cy="289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9560">
              <a:lnSpc>
                <a:spcPts val="675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Domain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650"/>
              </a:lnSpc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Insert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50"/>
              </a:lnSpc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42290" y="507286"/>
            <a:ext cx="3918585" cy="74104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7145" marR="50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(a) An 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insert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request is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forwarded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 the first node that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knows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about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entity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-22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.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(b)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chain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forwarding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pointers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leaf node is created</a:t>
            </a:r>
            <a:endParaRPr sz="1200">
              <a:latin typeface="Arial"/>
              <a:cs typeface="Arial"/>
            </a:endParaRPr>
          </a:p>
          <a:p>
            <a:pPr marL="958215">
              <a:lnSpc>
                <a:spcPct val="100000"/>
              </a:lnSpc>
              <a:spcBef>
                <a:spcPts val="60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knows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288425" y="1215916"/>
            <a:ext cx="840105" cy="2165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5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about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E,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so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50"/>
              </a:lnSpc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no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longer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forwarded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1301060" y="1433636"/>
            <a:ext cx="661670" cy="559435"/>
            <a:chOff x="1301060" y="1433636"/>
            <a:chExt cx="661670" cy="559435"/>
          </a:xfrm>
        </p:grpSpPr>
        <p:sp>
          <p:nvSpPr>
            <p:cNvPr id="40" name="object 40"/>
            <p:cNvSpPr/>
            <p:nvPr/>
          </p:nvSpPr>
          <p:spPr>
            <a:xfrm>
              <a:off x="1303632" y="1436208"/>
              <a:ext cx="656590" cy="321310"/>
            </a:xfrm>
            <a:custGeom>
              <a:avLst/>
              <a:gdLst/>
              <a:ahLst/>
              <a:cxnLst/>
              <a:rect l="l" t="t" r="r" b="b"/>
              <a:pathLst>
                <a:path w="656589" h="321310">
                  <a:moveTo>
                    <a:pt x="262448" y="0"/>
                  </a:moveTo>
                  <a:lnTo>
                    <a:pt x="82291" y="228844"/>
                  </a:lnTo>
                </a:path>
                <a:path w="656589" h="321310">
                  <a:moveTo>
                    <a:pt x="0" y="320756"/>
                  </a:moveTo>
                  <a:lnTo>
                    <a:pt x="87479" y="320756"/>
                  </a:lnTo>
                  <a:lnTo>
                    <a:pt x="87479" y="262438"/>
                  </a:lnTo>
                  <a:lnTo>
                    <a:pt x="0" y="262438"/>
                  </a:lnTo>
                  <a:lnTo>
                    <a:pt x="0" y="320756"/>
                  </a:lnTo>
                  <a:close/>
                </a:path>
                <a:path w="656589" h="321310">
                  <a:moveTo>
                    <a:pt x="568609" y="116644"/>
                  </a:moveTo>
                  <a:lnTo>
                    <a:pt x="656089" y="116644"/>
                  </a:lnTo>
                  <a:lnTo>
                    <a:pt x="656089" y="58325"/>
                  </a:lnTo>
                  <a:lnTo>
                    <a:pt x="568609" y="58325"/>
                  </a:lnTo>
                  <a:lnTo>
                    <a:pt x="568609" y="116644"/>
                  </a:lnTo>
                  <a:close/>
                </a:path>
                <a:path w="656589" h="321310">
                  <a:moveTo>
                    <a:pt x="29157" y="262441"/>
                  </a:moveTo>
                  <a:lnTo>
                    <a:pt x="29157" y="320756"/>
                  </a:lnTo>
                </a:path>
                <a:path w="656589" h="321310">
                  <a:moveTo>
                    <a:pt x="597783" y="58317"/>
                  </a:moveTo>
                  <a:lnTo>
                    <a:pt x="597783" y="116644"/>
                  </a:lnTo>
                </a:path>
                <a:path w="656589" h="321310">
                  <a:moveTo>
                    <a:pt x="58323" y="262441"/>
                  </a:moveTo>
                  <a:lnTo>
                    <a:pt x="58323" y="320756"/>
                  </a:lnTo>
                </a:path>
                <a:path w="656589" h="321310">
                  <a:moveTo>
                    <a:pt x="626937" y="58317"/>
                  </a:moveTo>
                  <a:lnTo>
                    <a:pt x="626937" y="116644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595234" y="1931923"/>
              <a:ext cx="58419" cy="58419"/>
            </a:xfrm>
            <a:custGeom>
              <a:avLst/>
              <a:gdLst/>
              <a:ahLst/>
              <a:cxnLst/>
              <a:rect l="l" t="t" r="r" b="b"/>
              <a:pathLst>
                <a:path w="58419" h="58419">
                  <a:moveTo>
                    <a:pt x="58318" y="0"/>
                  </a:moveTo>
                  <a:lnTo>
                    <a:pt x="0" y="0"/>
                  </a:lnTo>
                  <a:lnTo>
                    <a:pt x="0" y="58322"/>
                  </a:lnTo>
                  <a:lnTo>
                    <a:pt x="58318" y="58322"/>
                  </a:lnTo>
                  <a:lnTo>
                    <a:pt x="583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595234" y="1931923"/>
              <a:ext cx="58419" cy="58419"/>
            </a:xfrm>
            <a:custGeom>
              <a:avLst/>
              <a:gdLst/>
              <a:ahLst/>
              <a:cxnLst/>
              <a:rect l="l" t="t" r="r" b="b"/>
              <a:pathLst>
                <a:path w="58419" h="58419">
                  <a:moveTo>
                    <a:pt x="0" y="58322"/>
                  </a:moveTo>
                  <a:lnTo>
                    <a:pt x="58318" y="58322"/>
                  </a:lnTo>
                  <a:lnTo>
                    <a:pt x="58318" y="0"/>
                  </a:lnTo>
                  <a:lnTo>
                    <a:pt x="0" y="0"/>
                  </a:lnTo>
                  <a:lnTo>
                    <a:pt x="0" y="58322"/>
                  </a:lnTo>
                  <a:close/>
                </a:path>
                <a:path w="58419" h="58419">
                  <a:moveTo>
                    <a:pt x="29163" y="0"/>
                  </a:moveTo>
                  <a:lnTo>
                    <a:pt x="29163" y="58322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2471945" y="1491667"/>
            <a:ext cx="1653539" cy="953769"/>
            <a:chOff x="2471945" y="1491667"/>
            <a:chExt cx="1653539" cy="953769"/>
          </a:xfrm>
        </p:grpSpPr>
        <p:sp>
          <p:nvSpPr>
            <p:cNvPr id="44" name="object 44"/>
            <p:cNvSpPr/>
            <p:nvPr/>
          </p:nvSpPr>
          <p:spPr>
            <a:xfrm>
              <a:off x="2914813" y="1815287"/>
              <a:ext cx="252729" cy="142875"/>
            </a:xfrm>
            <a:custGeom>
              <a:avLst/>
              <a:gdLst/>
              <a:ahLst/>
              <a:cxnLst/>
              <a:rect l="l" t="t" r="r" b="b"/>
              <a:pathLst>
                <a:path w="252730" h="142875">
                  <a:moveTo>
                    <a:pt x="252545" y="0"/>
                  </a:moveTo>
                  <a:lnTo>
                    <a:pt x="0" y="142454"/>
                  </a:lnTo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883032" y="1912908"/>
              <a:ext cx="78740" cy="62865"/>
            </a:xfrm>
            <a:custGeom>
              <a:avLst/>
              <a:gdLst/>
              <a:ahLst/>
              <a:cxnLst/>
              <a:rect l="l" t="t" r="r" b="b"/>
              <a:pathLst>
                <a:path w="78739" h="62864">
                  <a:moveTo>
                    <a:pt x="47938" y="0"/>
                  </a:moveTo>
                  <a:lnTo>
                    <a:pt x="0" y="62754"/>
                  </a:lnTo>
                  <a:lnTo>
                    <a:pt x="78510" y="54191"/>
                  </a:lnTo>
                  <a:lnTo>
                    <a:pt x="65790" y="43508"/>
                  </a:lnTo>
                  <a:lnTo>
                    <a:pt x="56454" y="30916"/>
                  </a:lnTo>
                  <a:lnTo>
                    <a:pt x="50503" y="16413"/>
                  </a:lnTo>
                  <a:lnTo>
                    <a:pt x="4793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71549" y="1810143"/>
              <a:ext cx="180105" cy="165520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3325772" y="1596592"/>
              <a:ext cx="432434" cy="148590"/>
            </a:xfrm>
            <a:custGeom>
              <a:avLst/>
              <a:gdLst/>
              <a:ahLst/>
              <a:cxnLst/>
              <a:rect l="l" t="t" r="r" b="b"/>
              <a:pathLst>
                <a:path w="432435" h="148589">
                  <a:moveTo>
                    <a:pt x="432064" y="0"/>
                  </a:moveTo>
                  <a:lnTo>
                    <a:pt x="0" y="148517"/>
                  </a:lnTo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291270" y="1703958"/>
              <a:ext cx="79375" cy="59055"/>
            </a:xfrm>
            <a:custGeom>
              <a:avLst/>
              <a:gdLst/>
              <a:ahLst/>
              <a:cxnLst/>
              <a:rect l="l" t="t" r="r" b="b"/>
              <a:pathLst>
                <a:path w="79375" h="59055">
                  <a:moveTo>
                    <a:pt x="58533" y="0"/>
                  </a:moveTo>
                  <a:lnTo>
                    <a:pt x="0" y="53006"/>
                  </a:lnTo>
                  <a:lnTo>
                    <a:pt x="78767" y="58829"/>
                  </a:lnTo>
                  <a:lnTo>
                    <a:pt x="68194" y="46020"/>
                  </a:lnTo>
                  <a:lnTo>
                    <a:pt x="61301" y="31944"/>
                  </a:lnTo>
                  <a:lnTo>
                    <a:pt x="58082" y="16604"/>
                  </a:lnTo>
                  <a:lnTo>
                    <a:pt x="5853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291269" y="1800704"/>
              <a:ext cx="219075" cy="58419"/>
            </a:xfrm>
            <a:custGeom>
              <a:avLst/>
              <a:gdLst/>
              <a:ahLst/>
              <a:cxnLst/>
              <a:rect l="l" t="t" r="r" b="b"/>
              <a:pathLst>
                <a:path w="219075" h="58419">
                  <a:moveTo>
                    <a:pt x="0" y="0"/>
                  </a:moveTo>
                  <a:lnTo>
                    <a:pt x="218711" y="58322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156813" y="171321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796" y="72910"/>
                  </a:moveTo>
                  <a:lnTo>
                    <a:pt x="140055" y="44577"/>
                  </a:lnTo>
                  <a:lnTo>
                    <a:pt x="124396" y="21399"/>
                  </a:lnTo>
                  <a:lnTo>
                    <a:pt x="101219" y="5753"/>
                  </a:lnTo>
                  <a:lnTo>
                    <a:pt x="72898" y="0"/>
                  </a:lnTo>
                  <a:lnTo>
                    <a:pt x="44564" y="5753"/>
                  </a:lnTo>
                  <a:lnTo>
                    <a:pt x="21386" y="21399"/>
                  </a:lnTo>
                  <a:lnTo>
                    <a:pt x="5740" y="44577"/>
                  </a:lnTo>
                  <a:lnTo>
                    <a:pt x="0" y="72910"/>
                  </a:lnTo>
                  <a:lnTo>
                    <a:pt x="5740" y="101244"/>
                  </a:lnTo>
                  <a:lnTo>
                    <a:pt x="21386" y="124421"/>
                  </a:lnTo>
                  <a:lnTo>
                    <a:pt x="44564" y="140068"/>
                  </a:lnTo>
                  <a:lnTo>
                    <a:pt x="72898" y="145821"/>
                  </a:lnTo>
                  <a:lnTo>
                    <a:pt x="101219" y="140068"/>
                  </a:lnTo>
                  <a:lnTo>
                    <a:pt x="124396" y="124421"/>
                  </a:lnTo>
                  <a:lnTo>
                    <a:pt x="140055" y="101244"/>
                  </a:lnTo>
                  <a:lnTo>
                    <a:pt x="145796" y="729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156823" y="1713216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3" y="0"/>
                  </a:moveTo>
                  <a:lnTo>
                    <a:pt x="101220" y="5745"/>
                  </a:lnTo>
                  <a:lnTo>
                    <a:pt x="124398" y="21397"/>
                  </a:lnTo>
                  <a:lnTo>
                    <a:pt x="140048" y="44576"/>
                  </a:lnTo>
                  <a:lnTo>
                    <a:pt x="145793" y="72904"/>
                  </a:lnTo>
                  <a:lnTo>
                    <a:pt x="140048" y="101237"/>
                  </a:lnTo>
                  <a:lnTo>
                    <a:pt x="124398" y="124416"/>
                  </a:lnTo>
                  <a:lnTo>
                    <a:pt x="101220" y="140065"/>
                  </a:lnTo>
                  <a:lnTo>
                    <a:pt x="72893" y="145809"/>
                  </a:lnTo>
                  <a:lnTo>
                    <a:pt x="44564" y="140065"/>
                  </a:lnTo>
                  <a:lnTo>
                    <a:pt x="21389" y="124416"/>
                  </a:lnTo>
                  <a:lnTo>
                    <a:pt x="5743" y="101237"/>
                  </a:lnTo>
                  <a:lnTo>
                    <a:pt x="0" y="72904"/>
                  </a:lnTo>
                  <a:lnTo>
                    <a:pt x="5743" y="44576"/>
                  </a:lnTo>
                  <a:lnTo>
                    <a:pt x="21389" y="21397"/>
                  </a:lnTo>
                  <a:lnTo>
                    <a:pt x="44564" y="5745"/>
                  </a:lnTo>
                  <a:lnTo>
                    <a:pt x="72893" y="0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743249" y="149452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14" y="0"/>
                  </a:moveTo>
                  <a:lnTo>
                    <a:pt x="44578" y="5745"/>
                  </a:lnTo>
                  <a:lnTo>
                    <a:pt x="21396" y="21395"/>
                  </a:lnTo>
                  <a:lnTo>
                    <a:pt x="5745" y="44574"/>
                  </a:lnTo>
                  <a:lnTo>
                    <a:pt x="0" y="72903"/>
                  </a:lnTo>
                  <a:lnTo>
                    <a:pt x="5745" y="101231"/>
                  </a:lnTo>
                  <a:lnTo>
                    <a:pt x="21396" y="124407"/>
                  </a:lnTo>
                  <a:lnTo>
                    <a:pt x="44578" y="140054"/>
                  </a:lnTo>
                  <a:lnTo>
                    <a:pt x="72914" y="145797"/>
                  </a:lnTo>
                  <a:lnTo>
                    <a:pt x="101237" y="140054"/>
                  </a:lnTo>
                  <a:lnTo>
                    <a:pt x="124413" y="124407"/>
                  </a:lnTo>
                  <a:lnTo>
                    <a:pt x="140062" y="101231"/>
                  </a:lnTo>
                  <a:lnTo>
                    <a:pt x="145807" y="72903"/>
                  </a:lnTo>
                  <a:lnTo>
                    <a:pt x="140062" y="44574"/>
                  </a:lnTo>
                  <a:lnTo>
                    <a:pt x="124413" y="21395"/>
                  </a:lnTo>
                  <a:lnTo>
                    <a:pt x="101237" y="5745"/>
                  </a:lnTo>
                  <a:lnTo>
                    <a:pt x="729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743249" y="149452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14" y="0"/>
                  </a:moveTo>
                  <a:lnTo>
                    <a:pt x="101237" y="5745"/>
                  </a:lnTo>
                  <a:lnTo>
                    <a:pt x="124413" y="21395"/>
                  </a:lnTo>
                  <a:lnTo>
                    <a:pt x="140062" y="44574"/>
                  </a:lnTo>
                  <a:lnTo>
                    <a:pt x="145807" y="72903"/>
                  </a:lnTo>
                  <a:lnTo>
                    <a:pt x="140062" y="101231"/>
                  </a:lnTo>
                  <a:lnTo>
                    <a:pt x="124413" y="124407"/>
                  </a:lnTo>
                  <a:lnTo>
                    <a:pt x="101237" y="140054"/>
                  </a:lnTo>
                  <a:lnTo>
                    <a:pt x="72914" y="145797"/>
                  </a:lnTo>
                  <a:lnTo>
                    <a:pt x="44578" y="140054"/>
                  </a:lnTo>
                  <a:lnTo>
                    <a:pt x="21396" y="124407"/>
                  </a:lnTo>
                  <a:lnTo>
                    <a:pt x="5745" y="101231"/>
                  </a:lnTo>
                  <a:lnTo>
                    <a:pt x="0" y="72903"/>
                  </a:lnTo>
                  <a:lnTo>
                    <a:pt x="5745" y="44574"/>
                  </a:lnTo>
                  <a:lnTo>
                    <a:pt x="21396" y="21395"/>
                  </a:lnTo>
                  <a:lnTo>
                    <a:pt x="44578" y="5745"/>
                  </a:lnTo>
                  <a:lnTo>
                    <a:pt x="72914" y="0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2766399" y="1961081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2" y="0"/>
                  </a:moveTo>
                  <a:lnTo>
                    <a:pt x="44569" y="5745"/>
                  </a:lnTo>
                  <a:lnTo>
                    <a:pt x="21394" y="21395"/>
                  </a:lnTo>
                  <a:lnTo>
                    <a:pt x="5744" y="44574"/>
                  </a:lnTo>
                  <a:lnTo>
                    <a:pt x="0" y="72904"/>
                  </a:lnTo>
                  <a:lnTo>
                    <a:pt x="5744" y="101234"/>
                  </a:lnTo>
                  <a:lnTo>
                    <a:pt x="21394" y="124412"/>
                  </a:lnTo>
                  <a:lnTo>
                    <a:pt x="44569" y="140061"/>
                  </a:lnTo>
                  <a:lnTo>
                    <a:pt x="72892" y="145805"/>
                  </a:lnTo>
                  <a:lnTo>
                    <a:pt x="101228" y="140061"/>
                  </a:lnTo>
                  <a:lnTo>
                    <a:pt x="124406" y="124412"/>
                  </a:lnTo>
                  <a:lnTo>
                    <a:pt x="140054" y="101234"/>
                  </a:lnTo>
                  <a:lnTo>
                    <a:pt x="145797" y="72904"/>
                  </a:lnTo>
                  <a:lnTo>
                    <a:pt x="140054" y="44574"/>
                  </a:lnTo>
                  <a:lnTo>
                    <a:pt x="124406" y="21395"/>
                  </a:lnTo>
                  <a:lnTo>
                    <a:pt x="101228" y="5745"/>
                  </a:lnTo>
                  <a:lnTo>
                    <a:pt x="728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766399" y="1961081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2" y="0"/>
                  </a:moveTo>
                  <a:lnTo>
                    <a:pt x="101228" y="5745"/>
                  </a:lnTo>
                  <a:lnTo>
                    <a:pt x="124406" y="21395"/>
                  </a:lnTo>
                  <a:lnTo>
                    <a:pt x="140054" y="44574"/>
                  </a:lnTo>
                  <a:lnTo>
                    <a:pt x="145797" y="72904"/>
                  </a:lnTo>
                  <a:lnTo>
                    <a:pt x="140054" y="101234"/>
                  </a:lnTo>
                  <a:lnTo>
                    <a:pt x="124406" y="124412"/>
                  </a:lnTo>
                  <a:lnTo>
                    <a:pt x="101228" y="140061"/>
                  </a:lnTo>
                  <a:lnTo>
                    <a:pt x="72892" y="145805"/>
                  </a:lnTo>
                  <a:lnTo>
                    <a:pt x="44569" y="140061"/>
                  </a:lnTo>
                  <a:lnTo>
                    <a:pt x="21394" y="124412"/>
                  </a:lnTo>
                  <a:lnTo>
                    <a:pt x="5744" y="101234"/>
                  </a:lnTo>
                  <a:lnTo>
                    <a:pt x="0" y="72904"/>
                  </a:lnTo>
                  <a:lnTo>
                    <a:pt x="5744" y="44574"/>
                  </a:lnTo>
                  <a:lnTo>
                    <a:pt x="21394" y="21395"/>
                  </a:lnTo>
                  <a:lnTo>
                    <a:pt x="44569" y="5745"/>
                  </a:lnTo>
                  <a:lnTo>
                    <a:pt x="72892" y="0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3437088" y="194650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3" y="0"/>
                  </a:moveTo>
                  <a:lnTo>
                    <a:pt x="44561" y="5744"/>
                  </a:lnTo>
                  <a:lnTo>
                    <a:pt x="21386" y="21392"/>
                  </a:lnTo>
                  <a:lnTo>
                    <a:pt x="5742" y="44569"/>
                  </a:lnTo>
                  <a:lnTo>
                    <a:pt x="0" y="72896"/>
                  </a:lnTo>
                  <a:lnTo>
                    <a:pt x="5742" y="101226"/>
                  </a:lnTo>
                  <a:lnTo>
                    <a:pt x="21386" y="124403"/>
                  </a:lnTo>
                  <a:lnTo>
                    <a:pt x="44561" y="140053"/>
                  </a:lnTo>
                  <a:lnTo>
                    <a:pt x="72893" y="145797"/>
                  </a:lnTo>
                  <a:lnTo>
                    <a:pt x="101221" y="140053"/>
                  </a:lnTo>
                  <a:lnTo>
                    <a:pt x="124396" y="124403"/>
                  </a:lnTo>
                  <a:lnTo>
                    <a:pt x="140043" y="101226"/>
                  </a:lnTo>
                  <a:lnTo>
                    <a:pt x="145787" y="72896"/>
                  </a:lnTo>
                  <a:lnTo>
                    <a:pt x="140043" y="44569"/>
                  </a:lnTo>
                  <a:lnTo>
                    <a:pt x="124396" y="21392"/>
                  </a:lnTo>
                  <a:lnTo>
                    <a:pt x="101221" y="5744"/>
                  </a:lnTo>
                  <a:lnTo>
                    <a:pt x="728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474803" y="1946507"/>
              <a:ext cx="1108075" cy="495934"/>
            </a:xfrm>
            <a:custGeom>
              <a:avLst/>
              <a:gdLst/>
              <a:ahLst/>
              <a:cxnLst/>
              <a:rect l="l" t="t" r="r" b="b"/>
              <a:pathLst>
                <a:path w="1108075" h="495935">
                  <a:moveTo>
                    <a:pt x="1035178" y="0"/>
                  </a:moveTo>
                  <a:lnTo>
                    <a:pt x="1063506" y="5744"/>
                  </a:lnTo>
                  <a:lnTo>
                    <a:pt x="1086681" y="21392"/>
                  </a:lnTo>
                  <a:lnTo>
                    <a:pt x="1102328" y="44569"/>
                  </a:lnTo>
                  <a:lnTo>
                    <a:pt x="1108072" y="72896"/>
                  </a:lnTo>
                  <a:lnTo>
                    <a:pt x="1102328" y="101226"/>
                  </a:lnTo>
                  <a:lnTo>
                    <a:pt x="1086681" y="124403"/>
                  </a:lnTo>
                  <a:lnTo>
                    <a:pt x="1063506" y="140053"/>
                  </a:lnTo>
                  <a:lnTo>
                    <a:pt x="1035178" y="145797"/>
                  </a:lnTo>
                  <a:lnTo>
                    <a:pt x="1006846" y="140053"/>
                  </a:lnTo>
                  <a:lnTo>
                    <a:pt x="983671" y="124403"/>
                  </a:lnTo>
                  <a:lnTo>
                    <a:pt x="968027" y="101226"/>
                  </a:lnTo>
                  <a:lnTo>
                    <a:pt x="962285" y="72896"/>
                  </a:lnTo>
                  <a:lnTo>
                    <a:pt x="968027" y="44569"/>
                  </a:lnTo>
                  <a:lnTo>
                    <a:pt x="983671" y="21392"/>
                  </a:lnTo>
                  <a:lnTo>
                    <a:pt x="1006846" y="5744"/>
                  </a:lnTo>
                  <a:lnTo>
                    <a:pt x="1035178" y="0"/>
                  </a:lnTo>
                  <a:close/>
                </a:path>
                <a:path w="1108075" h="495935">
                  <a:moveTo>
                    <a:pt x="364488" y="349922"/>
                  </a:moveTo>
                  <a:lnTo>
                    <a:pt x="392824" y="355666"/>
                  </a:lnTo>
                  <a:lnTo>
                    <a:pt x="416002" y="371315"/>
                  </a:lnTo>
                  <a:lnTo>
                    <a:pt x="431650" y="394490"/>
                  </a:lnTo>
                  <a:lnTo>
                    <a:pt x="437393" y="422815"/>
                  </a:lnTo>
                  <a:lnTo>
                    <a:pt x="431650" y="451145"/>
                  </a:lnTo>
                  <a:lnTo>
                    <a:pt x="416002" y="474324"/>
                  </a:lnTo>
                  <a:lnTo>
                    <a:pt x="392824" y="489975"/>
                  </a:lnTo>
                  <a:lnTo>
                    <a:pt x="364488" y="495720"/>
                  </a:lnTo>
                  <a:lnTo>
                    <a:pt x="336165" y="489975"/>
                  </a:lnTo>
                  <a:lnTo>
                    <a:pt x="312990" y="474324"/>
                  </a:lnTo>
                  <a:lnTo>
                    <a:pt x="297341" y="451145"/>
                  </a:lnTo>
                  <a:lnTo>
                    <a:pt x="291596" y="422815"/>
                  </a:lnTo>
                  <a:lnTo>
                    <a:pt x="297341" y="394490"/>
                  </a:lnTo>
                  <a:lnTo>
                    <a:pt x="312990" y="371315"/>
                  </a:lnTo>
                  <a:lnTo>
                    <a:pt x="336165" y="355666"/>
                  </a:lnTo>
                  <a:lnTo>
                    <a:pt x="364488" y="349922"/>
                  </a:lnTo>
                  <a:close/>
                </a:path>
                <a:path w="1108075" h="495935">
                  <a:moveTo>
                    <a:pt x="364488" y="160380"/>
                  </a:moveTo>
                  <a:lnTo>
                    <a:pt x="364488" y="349922"/>
                  </a:lnTo>
                </a:path>
                <a:path w="1108075" h="495935">
                  <a:moveTo>
                    <a:pt x="656097" y="349922"/>
                  </a:moveTo>
                  <a:lnTo>
                    <a:pt x="684426" y="355666"/>
                  </a:lnTo>
                  <a:lnTo>
                    <a:pt x="707605" y="371315"/>
                  </a:lnTo>
                  <a:lnTo>
                    <a:pt x="723256" y="394490"/>
                  </a:lnTo>
                  <a:lnTo>
                    <a:pt x="729002" y="422815"/>
                  </a:lnTo>
                  <a:lnTo>
                    <a:pt x="723256" y="451145"/>
                  </a:lnTo>
                  <a:lnTo>
                    <a:pt x="707605" y="474324"/>
                  </a:lnTo>
                  <a:lnTo>
                    <a:pt x="684426" y="489975"/>
                  </a:lnTo>
                  <a:lnTo>
                    <a:pt x="656097" y="495720"/>
                  </a:lnTo>
                  <a:lnTo>
                    <a:pt x="627767" y="489975"/>
                  </a:lnTo>
                  <a:lnTo>
                    <a:pt x="604588" y="474324"/>
                  </a:lnTo>
                  <a:lnTo>
                    <a:pt x="588937" y="451145"/>
                  </a:lnTo>
                  <a:lnTo>
                    <a:pt x="583192" y="422815"/>
                  </a:lnTo>
                  <a:lnTo>
                    <a:pt x="588937" y="394490"/>
                  </a:lnTo>
                  <a:lnTo>
                    <a:pt x="604588" y="371315"/>
                  </a:lnTo>
                  <a:lnTo>
                    <a:pt x="627767" y="355666"/>
                  </a:lnTo>
                  <a:lnTo>
                    <a:pt x="656097" y="349922"/>
                  </a:lnTo>
                  <a:close/>
                </a:path>
                <a:path w="1108075" h="495935">
                  <a:moveTo>
                    <a:pt x="422819" y="131223"/>
                  </a:moveTo>
                  <a:lnTo>
                    <a:pt x="626931" y="364504"/>
                  </a:lnTo>
                </a:path>
                <a:path w="1108075" h="495935">
                  <a:moveTo>
                    <a:pt x="72896" y="349922"/>
                  </a:moveTo>
                  <a:lnTo>
                    <a:pt x="101225" y="355666"/>
                  </a:lnTo>
                  <a:lnTo>
                    <a:pt x="124403" y="371315"/>
                  </a:lnTo>
                  <a:lnTo>
                    <a:pt x="140053" y="394490"/>
                  </a:lnTo>
                  <a:lnTo>
                    <a:pt x="145798" y="422815"/>
                  </a:lnTo>
                  <a:lnTo>
                    <a:pt x="140053" y="451145"/>
                  </a:lnTo>
                  <a:lnTo>
                    <a:pt x="124403" y="474324"/>
                  </a:lnTo>
                  <a:lnTo>
                    <a:pt x="101225" y="489975"/>
                  </a:lnTo>
                  <a:lnTo>
                    <a:pt x="72896" y="495720"/>
                  </a:lnTo>
                  <a:lnTo>
                    <a:pt x="44567" y="489975"/>
                  </a:lnTo>
                  <a:lnTo>
                    <a:pt x="21391" y="474324"/>
                  </a:lnTo>
                  <a:lnTo>
                    <a:pt x="5743" y="451145"/>
                  </a:lnTo>
                  <a:lnTo>
                    <a:pt x="0" y="422815"/>
                  </a:lnTo>
                  <a:lnTo>
                    <a:pt x="5743" y="394490"/>
                  </a:lnTo>
                  <a:lnTo>
                    <a:pt x="21391" y="371315"/>
                  </a:lnTo>
                  <a:lnTo>
                    <a:pt x="44567" y="355666"/>
                  </a:lnTo>
                  <a:lnTo>
                    <a:pt x="72896" y="349922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614440" y="2077730"/>
              <a:ext cx="167005" cy="205104"/>
            </a:xfrm>
            <a:custGeom>
              <a:avLst/>
              <a:gdLst/>
              <a:ahLst/>
              <a:cxnLst/>
              <a:rect l="l" t="t" r="r" b="b"/>
              <a:pathLst>
                <a:path w="167005" h="205105">
                  <a:moveTo>
                    <a:pt x="166545" y="0"/>
                  </a:moveTo>
                  <a:lnTo>
                    <a:pt x="0" y="204960"/>
                  </a:lnTo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591440" y="2235057"/>
              <a:ext cx="70485" cy="76200"/>
            </a:xfrm>
            <a:custGeom>
              <a:avLst/>
              <a:gdLst/>
              <a:ahLst/>
              <a:cxnLst/>
              <a:rect l="l" t="t" r="r" b="b"/>
              <a:pathLst>
                <a:path w="70485" h="76200">
                  <a:moveTo>
                    <a:pt x="21634" y="0"/>
                  </a:moveTo>
                  <a:lnTo>
                    <a:pt x="0" y="75954"/>
                  </a:lnTo>
                  <a:lnTo>
                    <a:pt x="69919" y="39234"/>
                  </a:lnTo>
                  <a:lnTo>
                    <a:pt x="54166" y="33953"/>
                  </a:lnTo>
                  <a:lnTo>
                    <a:pt x="40866" y="25654"/>
                  </a:lnTo>
                  <a:lnTo>
                    <a:pt x="30021" y="14336"/>
                  </a:lnTo>
                  <a:lnTo>
                    <a:pt x="2163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509981" y="1859026"/>
              <a:ext cx="204470" cy="58419"/>
            </a:xfrm>
            <a:custGeom>
              <a:avLst/>
              <a:gdLst/>
              <a:ahLst/>
              <a:cxnLst/>
              <a:rect l="l" t="t" r="r" b="b"/>
              <a:pathLst>
                <a:path w="204470" h="58419">
                  <a:moveTo>
                    <a:pt x="0" y="0"/>
                  </a:moveTo>
                  <a:lnTo>
                    <a:pt x="204114" y="58314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291269" y="2077730"/>
              <a:ext cx="437515" cy="365125"/>
            </a:xfrm>
            <a:custGeom>
              <a:avLst/>
              <a:gdLst/>
              <a:ahLst/>
              <a:cxnLst/>
              <a:rect l="l" t="t" r="r" b="b"/>
              <a:pathLst>
                <a:path w="437514" h="365125">
                  <a:moveTo>
                    <a:pt x="72903" y="218699"/>
                  </a:moveTo>
                  <a:lnTo>
                    <a:pt x="101239" y="224443"/>
                  </a:lnTo>
                  <a:lnTo>
                    <a:pt x="124421" y="240092"/>
                  </a:lnTo>
                  <a:lnTo>
                    <a:pt x="140072" y="263267"/>
                  </a:lnTo>
                  <a:lnTo>
                    <a:pt x="145818" y="291592"/>
                  </a:lnTo>
                  <a:lnTo>
                    <a:pt x="140072" y="319922"/>
                  </a:lnTo>
                  <a:lnTo>
                    <a:pt x="124421" y="343101"/>
                  </a:lnTo>
                  <a:lnTo>
                    <a:pt x="101239" y="358752"/>
                  </a:lnTo>
                  <a:lnTo>
                    <a:pt x="72903" y="364497"/>
                  </a:lnTo>
                  <a:lnTo>
                    <a:pt x="44574" y="358752"/>
                  </a:lnTo>
                  <a:lnTo>
                    <a:pt x="21395" y="343101"/>
                  </a:lnTo>
                  <a:lnTo>
                    <a:pt x="5745" y="319922"/>
                  </a:lnTo>
                  <a:lnTo>
                    <a:pt x="0" y="291592"/>
                  </a:lnTo>
                  <a:lnTo>
                    <a:pt x="5745" y="263267"/>
                  </a:lnTo>
                  <a:lnTo>
                    <a:pt x="21395" y="240092"/>
                  </a:lnTo>
                  <a:lnTo>
                    <a:pt x="44574" y="224443"/>
                  </a:lnTo>
                  <a:lnTo>
                    <a:pt x="72903" y="218699"/>
                  </a:lnTo>
                  <a:close/>
                </a:path>
                <a:path w="437514" h="365125">
                  <a:moveTo>
                    <a:pt x="174971" y="0"/>
                  </a:moveTo>
                  <a:lnTo>
                    <a:pt x="87490" y="218699"/>
                  </a:lnTo>
                </a:path>
                <a:path w="437514" h="365125">
                  <a:moveTo>
                    <a:pt x="364509" y="218699"/>
                  </a:moveTo>
                  <a:lnTo>
                    <a:pt x="392837" y="224443"/>
                  </a:lnTo>
                  <a:lnTo>
                    <a:pt x="416012" y="240092"/>
                  </a:lnTo>
                  <a:lnTo>
                    <a:pt x="431659" y="263267"/>
                  </a:lnTo>
                  <a:lnTo>
                    <a:pt x="437403" y="291592"/>
                  </a:lnTo>
                  <a:lnTo>
                    <a:pt x="431659" y="319922"/>
                  </a:lnTo>
                  <a:lnTo>
                    <a:pt x="416012" y="343101"/>
                  </a:lnTo>
                  <a:lnTo>
                    <a:pt x="392837" y="358752"/>
                  </a:lnTo>
                  <a:lnTo>
                    <a:pt x="364509" y="364497"/>
                  </a:lnTo>
                  <a:lnTo>
                    <a:pt x="336175" y="358752"/>
                  </a:lnTo>
                  <a:lnTo>
                    <a:pt x="312997" y="343101"/>
                  </a:lnTo>
                  <a:lnTo>
                    <a:pt x="297349" y="319922"/>
                  </a:lnTo>
                  <a:lnTo>
                    <a:pt x="291605" y="291592"/>
                  </a:lnTo>
                  <a:lnTo>
                    <a:pt x="297349" y="263267"/>
                  </a:lnTo>
                  <a:lnTo>
                    <a:pt x="312997" y="240092"/>
                  </a:lnTo>
                  <a:lnTo>
                    <a:pt x="336175" y="224443"/>
                  </a:lnTo>
                  <a:lnTo>
                    <a:pt x="364509" y="218699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3553722" y="2077730"/>
              <a:ext cx="74295" cy="185420"/>
            </a:xfrm>
            <a:custGeom>
              <a:avLst/>
              <a:gdLst/>
              <a:ahLst/>
              <a:cxnLst/>
              <a:rect l="l" t="t" r="r" b="b"/>
              <a:pathLst>
                <a:path w="74295" h="185419">
                  <a:moveTo>
                    <a:pt x="0" y="0"/>
                  </a:moveTo>
                  <a:lnTo>
                    <a:pt x="73932" y="184824"/>
                  </a:lnTo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3585349" y="2217496"/>
              <a:ext cx="90170" cy="181610"/>
            </a:xfrm>
            <a:custGeom>
              <a:avLst/>
              <a:gdLst/>
              <a:ahLst/>
              <a:cxnLst/>
              <a:rect l="l" t="t" r="r" b="b"/>
              <a:pathLst>
                <a:path w="90170" h="181610">
                  <a:moveTo>
                    <a:pt x="57772" y="0"/>
                  </a:moveTo>
                  <a:lnTo>
                    <a:pt x="45491" y="11188"/>
                  </a:lnTo>
                  <a:lnTo>
                    <a:pt x="31775" y="18757"/>
                  </a:lnTo>
                  <a:lnTo>
                    <a:pt x="16611" y="22733"/>
                  </a:lnTo>
                  <a:lnTo>
                    <a:pt x="0" y="23101"/>
                  </a:lnTo>
                  <a:lnTo>
                    <a:pt x="55841" y="78943"/>
                  </a:lnTo>
                  <a:lnTo>
                    <a:pt x="57772" y="0"/>
                  </a:lnTo>
                  <a:close/>
                </a:path>
                <a:path w="90170" h="181610">
                  <a:moveTo>
                    <a:pt x="89852" y="122669"/>
                  </a:moveTo>
                  <a:lnTo>
                    <a:pt x="50977" y="122669"/>
                  </a:lnTo>
                  <a:lnTo>
                    <a:pt x="50977" y="181000"/>
                  </a:lnTo>
                  <a:lnTo>
                    <a:pt x="89852" y="181000"/>
                  </a:lnTo>
                  <a:lnTo>
                    <a:pt x="89852" y="12266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3636337" y="2340165"/>
              <a:ext cx="39370" cy="58419"/>
            </a:xfrm>
            <a:custGeom>
              <a:avLst/>
              <a:gdLst/>
              <a:ahLst/>
              <a:cxnLst/>
              <a:rect l="l" t="t" r="r" b="b"/>
              <a:pathLst>
                <a:path w="39370" h="58419">
                  <a:moveTo>
                    <a:pt x="0" y="58322"/>
                  </a:moveTo>
                  <a:lnTo>
                    <a:pt x="38873" y="58322"/>
                  </a:lnTo>
                  <a:lnTo>
                    <a:pt x="38873" y="0"/>
                  </a:lnTo>
                  <a:lnTo>
                    <a:pt x="0" y="0"/>
                  </a:lnTo>
                  <a:lnTo>
                    <a:pt x="0" y="58322"/>
                  </a:lnTo>
                  <a:close/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528255" y="2340165"/>
              <a:ext cx="39370" cy="58419"/>
            </a:xfrm>
            <a:custGeom>
              <a:avLst/>
              <a:gdLst/>
              <a:ahLst/>
              <a:cxnLst/>
              <a:rect l="l" t="t" r="r" b="b"/>
              <a:pathLst>
                <a:path w="39369" h="58419">
                  <a:moveTo>
                    <a:pt x="38885" y="0"/>
                  </a:moveTo>
                  <a:lnTo>
                    <a:pt x="0" y="0"/>
                  </a:lnTo>
                  <a:lnTo>
                    <a:pt x="0" y="58322"/>
                  </a:lnTo>
                  <a:lnTo>
                    <a:pt x="38885" y="58322"/>
                  </a:lnTo>
                  <a:lnTo>
                    <a:pt x="3888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528255" y="1582005"/>
              <a:ext cx="1477645" cy="816610"/>
            </a:xfrm>
            <a:custGeom>
              <a:avLst/>
              <a:gdLst/>
              <a:ahLst/>
              <a:cxnLst/>
              <a:rect l="l" t="t" r="r" b="b"/>
              <a:pathLst>
                <a:path w="1477645" h="816610">
                  <a:moveTo>
                    <a:pt x="0" y="816482"/>
                  </a:moveTo>
                  <a:lnTo>
                    <a:pt x="38885" y="816482"/>
                  </a:lnTo>
                  <a:lnTo>
                    <a:pt x="38885" y="758159"/>
                  </a:lnTo>
                  <a:lnTo>
                    <a:pt x="0" y="758159"/>
                  </a:lnTo>
                  <a:lnTo>
                    <a:pt x="0" y="816482"/>
                  </a:lnTo>
                  <a:close/>
                </a:path>
                <a:path w="1477645" h="816610">
                  <a:moveTo>
                    <a:pt x="1360802" y="0"/>
                  </a:moveTo>
                  <a:lnTo>
                    <a:pt x="1477446" y="29163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4005702" y="1611169"/>
              <a:ext cx="116839" cy="29209"/>
            </a:xfrm>
            <a:custGeom>
              <a:avLst/>
              <a:gdLst/>
              <a:ahLst/>
              <a:cxnLst/>
              <a:rect l="l" t="t" r="r" b="b"/>
              <a:pathLst>
                <a:path w="116839" h="29210">
                  <a:moveTo>
                    <a:pt x="0" y="0"/>
                  </a:moveTo>
                  <a:lnTo>
                    <a:pt x="116634" y="29153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3816164" y="1640322"/>
              <a:ext cx="0" cy="87630"/>
            </a:xfrm>
            <a:custGeom>
              <a:avLst/>
              <a:gdLst/>
              <a:ahLst/>
              <a:cxnLst/>
              <a:rect l="l" t="t" r="r" b="b"/>
              <a:pathLst>
                <a:path w="0" h="87630">
                  <a:moveTo>
                    <a:pt x="0" y="0"/>
                  </a:moveTo>
                  <a:lnTo>
                    <a:pt x="0" y="87490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3816164" y="1727813"/>
              <a:ext cx="0" cy="87630"/>
            </a:xfrm>
            <a:custGeom>
              <a:avLst/>
              <a:gdLst/>
              <a:ahLst/>
              <a:cxnLst/>
              <a:rect l="l" t="t" r="r" b="b"/>
              <a:pathLst>
                <a:path w="0" h="87630">
                  <a:moveTo>
                    <a:pt x="0" y="0"/>
                  </a:moveTo>
                  <a:lnTo>
                    <a:pt x="0" y="87473"/>
                  </a:lnTo>
                </a:path>
              </a:pathLst>
            </a:custGeom>
            <a:ln w="514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0" name="object 70"/>
          <p:cNvSpPr txBox="1"/>
          <p:nvPr/>
        </p:nvSpPr>
        <p:spPr>
          <a:xfrm>
            <a:off x="3181160" y="1596537"/>
            <a:ext cx="9398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491260" y="1355797"/>
            <a:ext cx="771525" cy="21653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17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creates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record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stores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pointer</a:t>
            </a:r>
            <a:endParaRPr sz="650">
              <a:latin typeface="Arial"/>
              <a:cs typeface="Arial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2839292" y="1567429"/>
            <a:ext cx="352425" cy="393700"/>
          </a:xfrm>
          <a:custGeom>
            <a:avLst/>
            <a:gdLst/>
            <a:ahLst/>
            <a:cxnLst/>
            <a:rect l="l" t="t" r="r" b="b"/>
            <a:pathLst>
              <a:path w="352425" h="393700">
                <a:moveTo>
                  <a:pt x="255150" y="14576"/>
                </a:moveTo>
                <a:lnTo>
                  <a:pt x="351992" y="161917"/>
                </a:lnTo>
              </a:path>
              <a:path w="352425" h="393700">
                <a:moveTo>
                  <a:pt x="36459" y="0"/>
                </a:moveTo>
                <a:lnTo>
                  <a:pt x="0" y="393652"/>
                </a:lnTo>
              </a:path>
            </a:pathLst>
          </a:custGeom>
          <a:ln w="5143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 txBox="1"/>
          <p:nvPr/>
        </p:nvSpPr>
        <p:spPr>
          <a:xfrm>
            <a:off x="2219398" y="1650160"/>
            <a:ext cx="565150" cy="30861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17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Node creates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record and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stores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address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74" name="object 74"/>
          <p:cNvGrpSpPr/>
          <p:nvPr/>
        </p:nvGrpSpPr>
        <p:grpSpPr>
          <a:xfrm>
            <a:off x="2479516" y="1535694"/>
            <a:ext cx="1383030" cy="762000"/>
            <a:chOff x="2479516" y="1535694"/>
            <a:chExt cx="1383030" cy="762000"/>
          </a:xfrm>
        </p:grpSpPr>
        <p:sp>
          <p:nvSpPr>
            <p:cNvPr id="75" name="object 75"/>
            <p:cNvSpPr/>
            <p:nvPr/>
          </p:nvSpPr>
          <p:spPr>
            <a:xfrm>
              <a:off x="2482088" y="1538265"/>
              <a:ext cx="1377950" cy="756920"/>
            </a:xfrm>
            <a:custGeom>
              <a:avLst/>
              <a:gdLst/>
              <a:ahLst/>
              <a:cxnLst/>
              <a:rect l="l" t="t" r="r" b="b"/>
              <a:pathLst>
                <a:path w="1377950" h="756919">
                  <a:moveTo>
                    <a:pt x="0" y="451980"/>
                  </a:moveTo>
                  <a:lnTo>
                    <a:pt x="50828" y="756861"/>
                  </a:lnTo>
                </a:path>
                <a:path w="1377950" h="756919">
                  <a:moveTo>
                    <a:pt x="699833" y="277021"/>
                  </a:moveTo>
                  <a:lnTo>
                    <a:pt x="787313" y="277021"/>
                  </a:lnTo>
                  <a:lnTo>
                    <a:pt x="787313" y="218699"/>
                  </a:lnTo>
                  <a:lnTo>
                    <a:pt x="699833" y="218699"/>
                  </a:lnTo>
                  <a:lnTo>
                    <a:pt x="699833" y="277021"/>
                  </a:lnTo>
                  <a:close/>
                </a:path>
                <a:path w="1377950" h="756919">
                  <a:moveTo>
                    <a:pt x="728998" y="218699"/>
                  </a:moveTo>
                  <a:lnTo>
                    <a:pt x="728998" y="277021"/>
                  </a:lnTo>
                </a:path>
                <a:path w="1377950" h="756919">
                  <a:moveTo>
                    <a:pt x="758160" y="218699"/>
                  </a:moveTo>
                  <a:lnTo>
                    <a:pt x="758160" y="277021"/>
                  </a:lnTo>
                </a:path>
                <a:path w="1377950" h="756919">
                  <a:moveTo>
                    <a:pt x="1290325" y="58327"/>
                  </a:moveTo>
                  <a:lnTo>
                    <a:pt x="1377808" y="58327"/>
                  </a:lnTo>
                  <a:lnTo>
                    <a:pt x="1377808" y="0"/>
                  </a:lnTo>
                  <a:lnTo>
                    <a:pt x="1290325" y="0"/>
                  </a:lnTo>
                  <a:lnTo>
                    <a:pt x="1290325" y="58327"/>
                  </a:lnTo>
                  <a:close/>
                </a:path>
                <a:path w="1377950" h="756919">
                  <a:moveTo>
                    <a:pt x="1319488" y="0"/>
                  </a:moveTo>
                  <a:lnTo>
                    <a:pt x="1319488" y="58327"/>
                  </a:lnTo>
                </a:path>
                <a:path w="1377950" h="756919">
                  <a:moveTo>
                    <a:pt x="1348662" y="0"/>
                  </a:moveTo>
                  <a:lnTo>
                    <a:pt x="1348662" y="58327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3473535" y="1990245"/>
              <a:ext cx="58419" cy="58419"/>
            </a:xfrm>
            <a:custGeom>
              <a:avLst/>
              <a:gdLst/>
              <a:ahLst/>
              <a:cxnLst/>
              <a:rect l="l" t="t" r="r" b="b"/>
              <a:pathLst>
                <a:path w="58420" h="58419">
                  <a:moveTo>
                    <a:pt x="58314" y="0"/>
                  </a:moveTo>
                  <a:lnTo>
                    <a:pt x="0" y="0"/>
                  </a:lnTo>
                  <a:lnTo>
                    <a:pt x="0" y="58318"/>
                  </a:lnTo>
                  <a:lnTo>
                    <a:pt x="58314" y="58318"/>
                  </a:lnTo>
                  <a:lnTo>
                    <a:pt x="583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2795223" y="1990245"/>
              <a:ext cx="737235" cy="71755"/>
            </a:xfrm>
            <a:custGeom>
              <a:avLst/>
              <a:gdLst/>
              <a:ahLst/>
              <a:cxnLst/>
              <a:rect l="l" t="t" r="r" b="b"/>
              <a:pathLst>
                <a:path w="737235" h="71755">
                  <a:moveTo>
                    <a:pt x="678311" y="58318"/>
                  </a:moveTo>
                  <a:lnTo>
                    <a:pt x="736625" y="58318"/>
                  </a:lnTo>
                  <a:lnTo>
                    <a:pt x="736625" y="0"/>
                  </a:lnTo>
                  <a:lnTo>
                    <a:pt x="678311" y="0"/>
                  </a:lnTo>
                  <a:lnTo>
                    <a:pt x="678311" y="58318"/>
                  </a:lnTo>
                  <a:close/>
                </a:path>
                <a:path w="737235" h="71755">
                  <a:moveTo>
                    <a:pt x="707464" y="0"/>
                  </a:moveTo>
                  <a:lnTo>
                    <a:pt x="707464" y="58318"/>
                  </a:lnTo>
                </a:path>
                <a:path w="737235" h="71755">
                  <a:moveTo>
                    <a:pt x="0" y="71712"/>
                  </a:moveTo>
                  <a:lnTo>
                    <a:pt x="87471" y="71712"/>
                  </a:lnTo>
                  <a:lnTo>
                    <a:pt x="87471" y="13393"/>
                  </a:lnTo>
                  <a:lnTo>
                    <a:pt x="0" y="13393"/>
                  </a:lnTo>
                  <a:lnTo>
                    <a:pt x="0" y="71712"/>
                  </a:lnTo>
                  <a:close/>
                </a:path>
                <a:path w="737235" h="71755">
                  <a:moveTo>
                    <a:pt x="29164" y="13394"/>
                  </a:moveTo>
                  <a:lnTo>
                    <a:pt x="29164" y="71712"/>
                  </a:lnTo>
                </a:path>
                <a:path w="737235" h="71755">
                  <a:moveTo>
                    <a:pt x="58318" y="13394"/>
                  </a:moveTo>
                  <a:lnTo>
                    <a:pt x="58318" y="71712"/>
                  </a:lnTo>
                </a:path>
              </a:pathLst>
            </a:custGeom>
            <a:ln w="514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/>
          <p:cNvSpPr txBox="1"/>
          <p:nvPr/>
        </p:nvSpPr>
        <p:spPr>
          <a:xfrm>
            <a:off x="1186535" y="2809257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80" name="object 8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3089598" y="2809257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8214" y="716"/>
            <a:ext cx="843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9429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HLS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scale?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5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ts val="1170"/>
              </a:lnSpc>
            </a:pP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design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flaw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seems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root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node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keep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track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all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106149"/>
            <a:ext cx="36010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identifiers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distinction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logical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design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1184167"/>
            <a:ext cx="1407160" cy="52197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physical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implementation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8604" y="1750039"/>
            <a:ext cx="3719829" cy="936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18440" marR="431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19075" algn="l"/>
              </a:tabLst>
            </a:pP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total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physical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 i="1">
                <a:latin typeface="メイリオ"/>
                <a:cs typeface="メイリオ"/>
              </a:rPr>
              <a:t>{</a:t>
            </a:r>
            <a:r>
              <a:rPr dirty="0" sz="1000" spc="-15" i="1">
                <a:latin typeface="Arial"/>
                <a:cs typeface="Arial"/>
              </a:rPr>
              <a:t>H</a:t>
            </a:r>
            <a:r>
              <a:rPr dirty="0" baseline="-15873" sz="1050" spc="-22" i="1">
                <a:latin typeface="Arial"/>
                <a:cs typeface="Arial"/>
              </a:rPr>
              <a:t>1</a:t>
            </a:r>
            <a:r>
              <a:rPr dirty="0" sz="1000" spc="-1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H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-15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H</a:t>
            </a:r>
            <a:r>
              <a:rPr dirty="0" baseline="-15873" sz="1050" spc="15" i="1">
                <a:latin typeface="Arial"/>
                <a:cs typeface="Arial"/>
              </a:rPr>
              <a:t>N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5" i="1">
                <a:latin typeface="メイリオ"/>
                <a:cs typeface="メイリオ"/>
              </a:rPr>
              <a:t>}</a:t>
            </a:r>
            <a:r>
              <a:rPr dirty="0" sz="1000" spc="-55">
                <a:latin typeface="Arial"/>
                <a:cs typeface="Arial"/>
              </a:rPr>
              <a:t>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host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capable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running 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 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servers.</a:t>
            </a:r>
            <a:endParaRPr sz="1000">
              <a:latin typeface="Arial"/>
              <a:cs typeface="Arial"/>
            </a:endParaRPr>
          </a:p>
          <a:p>
            <a:pPr marL="218440" marR="7747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Font typeface="Arial"/>
              <a:buChar char="►"/>
              <a:tabLst>
                <a:tab pos="219075" algn="l"/>
              </a:tabLst>
            </a:pPr>
            <a:r>
              <a:rPr dirty="0" sz="1000" spc="5" i="1">
                <a:latin typeface="Arial"/>
                <a:cs typeface="Arial"/>
              </a:rPr>
              <a:t>D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A</a:t>
            </a:r>
            <a:r>
              <a:rPr dirty="0" sz="1000" spc="3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denotes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domain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;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3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 denotes the root domain.</a:t>
            </a:r>
            <a:endParaRPr sz="1000">
              <a:latin typeface="Arial"/>
              <a:cs typeface="Arial"/>
            </a:endParaRPr>
          </a:p>
          <a:p>
            <a:pPr marL="218440" indent="-168275">
              <a:lnSpc>
                <a:spcPts val="1150"/>
              </a:lnSpc>
              <a:buClr>
                <a:srgbClr val="3333B2"/>
              </a:buClr>
              <a:buFont typeface="Arial"/>
              <a:buChar char="►"/>
              <a:tabLst>
                <a:tab pos="219075" algn="l"/>
              </a:tabLst>
            </a:pPr>
            <a:r>
              <a:rPr dirty="0" sz="1000" i="1">
                <a:latin typeface="Arial"/>
                <a:cs typeface="Arial"/>
              </a:rPr>
              <a:t>LS</a:t>
            </a:r>
            <a:r>
              <a:rPr dirty="0" baseline="-15873" sz="1050" i="1">
                <a:latin typeface="Arial"/>
                <a:cs typeface="Arial"/>
              </a:rPr>
              <a:t>k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45">
                <a:latin typeface="Arial"/>
                <a:cs typeface="Arial"/>
              </a:rPr>
              <a:t>(</a:t>
            </a:r>
            <a:r>
              <a:rPr dirty="0" sz="1000" spc="45" i="1">
                <a:latin typeface="Arial"/>
                <a:cs typeface="Arial"/>
              </a:rPr>
              <a:t>E,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A</a:t>
            </a:r>
            <a:r>
              <a:rPr dirty="0" sz="1000" spc="2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denotes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unique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 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D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A</a:t>
            </a:r>
            <a:r>
              <a:rPr dirty="0" sz="1000" spc="3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21844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responsi</a:t>
            </a:r>
            <a:r>
              <a:rPr dirty="0" sz="1000" spc="-25">
                <a:latin typeface="Arial"/>
                <a:cs typeface="Arial"/>
              </a:rPr>
              <a:t>b</a:t>
            </a:r>
            <a:r>
              <a:rPr dirty="0" sz="1000" spc="-5">
                <a:latin typeface="Arial"/>
                <a:cs typeface="Arial"/>
              </a:rPr>
              <a:t>le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k</a:t>
            </a:r>
            <a:r>
              <a:rPr dirty="0" sz="1000" spc="-5">
                <a:latin typeface="Arial"/>
                <a:cs typeface="Arial"/>
              </a:rPr>
              <a:t>eeping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25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k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8214" y="716"/>
            <a:ext cx="843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951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HLS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scale?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094470"/>
            <a:ext cx="3964304" cy="11182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2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Choose</a:t>
            </a:r>
            <a:r>
              <a:rPr dirty="0" sz="1000" spc="-10">
                <a:latin typeface="Arial"/>
                <a:cs typeface="Arial"/>
              </a:rPr>
              <a:t> different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physical</a:t>
            </a:r>
            <a:r>
              <a:rPr dirty="0" sz="1000" spc="-5">
                <a:latin typeface="Arial"/>
                <a:cs typeface="Arial"/>
              </a:rPr>
              <a:t> servers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the logical name servers on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per-entity basis</a:t>
            </a:r>
            <a:endParaRPr sz="1000">
              <a:latin typeface="Arial"/>
              <a:cs typeface="Arial"/>
            </a:endParaRPr>
          </a:p>
          <a:p>
            <a:pPr lvl="1" marL="591820" indent="-168275">
              <a:lnSpc>
                <a:spcPct val="100000"/>
              </a:lnSpc>
              <a:spcBef>
                <a:spcPts val="190"/>
              </a:spcBef>
              <a:buClr>
                <a:srgbClr val="3333B2"/>
              </a:buClr>
              <a:buChar char="►"/>
              <a:tabLst>
                <a:tab pos="592455" algn="l"/>
              </a:tabLst>
            </a:pPr>
            <a:r>
              <a:rPr dirty="0" sz="1000" spc="-5">
                <a:latin typeface="Arial"/>
                <a:cs typeface="Arial"/>
              </a:rPr>
              <a:t>(at root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level,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intermediate)</a:t>
            </a:r>
            <a:endParaRPr sz="1000">
              <a:latin typeface="Arial"/>
              <a:cs typeface="Arial"/>
            </a:endParaRPr>
          </a:p>
          <a:p>
            <a:pPr marL="314960" marR="31750" indent="-168275">
              <a:lnSpc>
                <a:spcPct val="100000"/>
              </a:lnSpc>
              <a:spcBef>
                <a:spcPts val="1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Implement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mapping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entities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physical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load of storing records will be distributed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8214" y="716"/>
            <a:ext cx="843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56178"/>
            <a:ext cx="1595120" cy="486409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HLS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scale?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21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083751" y="2034954"/>
            <a:ext cx="2483485" cy="979805"/>
            <a:chOff x="1083751" y="2034954"/>
            <a:chExt cx="2483485" cy="979805"/>
          </a:xfrm>
        </p:grpSpPr>
        <p:sp>
          <p:nvSpPr>
            <p:cNvPr id="6" name="object 6"/>
            <p:cNvSpPr/>
            <p:nvPr/>
          </p:nvSpPr>
          <p:spPr>
            <a:xfrm>
              <a:off x="1086599" y="2845765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90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199390" h="132714">
                  <a:moveTo>
                    <a:pt x="198793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198793" y="132524"/>
                  </a:lnTo>
                  <a:lnTo>
                    <a:pt x="198793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86609" y="2845761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90" h="132714">
                  <a:moveTo>
                    <a:pt x="0" y="132520"/>
                  </a:moveTo>
                  <a:lnTo>
                    <a:pt x="198788" y="132520"/>
                  </a:lnTo>
                  <a:lnTo>
                    <a:pt x="198788" y="0"/>
                  </a:lnTo>
                  <a:lnTo>
                    <a:pt x="0" y="0"/>
                  </a:lnTo>
                  <a:lnTo>
                    <a:pt x="0" y="13252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86599" y="2613850"/>
              <a:ext cx="464184" cy="132715"/>
            </a:xfrm>
            <a:custGeom>
              <a:avLst/>
              <a:gdLst/>
              <a:ahLst/>
              <a:cxnLst/>
              <a:rect l="l" t="t" r="r" b="b"/>
              <a:pathLst>
                <a:path w="464184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464184" h="132714">
                  <a:moveTo>
                    <a:pt x="298183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298183" y="132524"/>
                  </a:lnTo>
                  <a:lnTo>
                    <a:pt x="298183" y="0"/>
                  </a:lnTo>
                  <a:close/>
                </a:path>
                <a:path w="464184" h="132714">
                  <a:moveTo>
                    <a:pt x="463842" y="0"/>
                  </a:moveTo>
                  <a:lnTo>
                    <a:pt x="430707" y="0"/>
                  </a:lnTo>
                  <a:lnTo>
                    <a:pt x="430707" y="132524"/>
                  </a:lnTo>
                  <a:lnTo>
                    <a:pt x="463842" y="132524"/>
                  </a:lnTo>
                  <a:lnTo>
                    <a:pt x="463842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86609" y="2613843"/>
              <a:ext cx="464184" cy="132715"/>
            </a:xfrm>
            <a:custGeom>
              <a:avLst/>
              <a:gdLst/>
              <a:ahLst/>
              <a:cxnLst/>
              <a:rect l="l" t="t" r="r" b="b"/>
              <a:pathLst>
                <a:path w="464184" h="132714">
                  <a:moveTo>
                    <a:pt x="0" y="132524"/>
                  </a:moveTo>
                  <a:lnTo>
                    <a:pt x="463832" y="132524"/>
                  </a:lnTo>
                  <a:lnTo>
                    <a:pt x="463832" y="0"/>
                  </a:lnTo>
                  <a:lnTo>
                    <a:pt x="0" y="0"/>
                  </a:lnTo>
                  <a:lnTo>
                    <a:pt x="0" y="1325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86599" y="2381935"/>
              <a:ext cx="994410" cy="132715"/>
            </a:xfrm>
            <a:custGeom>
              <a:avLst/>
              <a:gdLst/>
              <a:ahLst/>
              <a:cxnLst/>
              <a:rect l="l" t="t" r="r" b="b"/>
              <a:pathLst>
                <a:path w="994410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994410" h="132714">
                  <a:moveTo>
                    <a:pt x="298183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298183" y="132524"/>
                  </a:lnTo>
                  <a:lnTo>
                    <a:pt x="298183" y="0"/>
                  </a:lnTo>
                  <a:close/>
                </a:path>
                <a:path w="994410" h="132714">
                  <a:moveTo>
                    <a:pt x="563232" y="0"/>
                  </a:moveTo>
                  <a:lnTo>
                    <a:pt x="430707" y="0"/>
                  </a:lnTo>
                  <a:lnTo>
                    <a:pt x="430707" y="132524"/>
                  </a:lnTo>
                  <a:lnTo>
                    <a:pt x="563232" y="132524"/>
                  </a:lnTo>
                  <a:lnTo>
                    <a:pt x="563232" y="0"/>
                  </a:lnTo>
                  <a:close/>
                </a:path>
                <a:path w="994410" h="132714">
                  <a:moveTo>
                    <a:pt x="828281" y="0"/>
                  </a:moveTo>
                  <a:lnTo>
                    <a:pt x="695756" y="0"/>
                  </a:lnTo>
                  <a:lnTo>
                    <a:pt x="695756" y="132524"/>
                  </a:lnTo>
                  <a:lnTo>
                    <a:pt x="828281" y="132524"/>
                  </a:lnTo>
                  <a:lnTo>
                    <a:pt x="828281" y="0"/>
                  </a:lnTo>
                  <a:close/>
                </a:path>
                <a:path w="994410" h="132714">
                  <a:moveTo>
                    <a:pt x="993927" y="0"/>
                  </a:moveTo>
                  <a:lnTo>
                    <a:pt x="960805" y="0"/>
                  </a:lnTo>
                  <a:lnTo>
                    <a:pt x="960805" y="132524"/>
                  </a:lnTo>
                  <a:lnTo>
                    <a:pt x="993927" y="132524"/>
                  </a:lnTo>
                  <a:lnTo>
                    <a:pt x="993927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86609" y="2381925"/>
              <a:ext cx="994410" cy="132715"/>
            </a:xfrm>
            <a:custGeom>
              <a:avLst/>
              <a:gdLst/>
              <a:ahLst/>
              <a:cxnLst/>
              <a:rect l="l" t="t" r="r" b="b"/>
              <a:pathLst>
                <a:path w="994410" h="132714">
                  <a:moveTo>
                    <a:pt x="0" y="132524"/>
                  </a:moveTo>
                  <a:lnTo>
                    <a:pt x="993929" y="132524"/>
                  </a:lnTo>
                  <a:lnTo>
                    <a:pt x="993929" y="0"/>
                  </a:lnTo>
                  <a:lnTo>
                    <a:pt x="0" y="0"/>
                  </a:lnTo>
                  <a:lnTo>
                    <a:pt x="0" y="1325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86599" y="2150021"/>
              <a:ext cx="2319655" cy="132715"/>
            </a:xfrm>
            <a:custGeom>
              <a:avLst/>
              <a:gdLst/>
              <a:ahLst/>
              <a:cxnLst/>
              <a:rect l="l" t="t" r="r" b="b"/>
              <a:pathLst>
                <a:path w="2319654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2319654" h="132714">
                  <a:moveTo>
                    <a:pt x="298183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298183" y="132524"/>
                  </a:lnTo>
                  <a:lnTo>
                    <a:pt x="298183" y="0"/>
                  </a:lnTo>
                  <a:close/>
                </a:path>
                <a:path w="2319654" h="132714">
                  <a:moveTo>
                    <a:pt x="563232" y="0"/>
                  </a:moveTo>
                  <a:lnTo>
                    <a:pt x="430707" y="0"/>
                  </a:lnTo>
                  <a:lnTo>
                    <a:pt x="430707" y="132524"/>
                  </a:lnTo>
                  <a:lnTo>
                    <a:pt x="563232" y="132524"/>
                  </a:lnTo>
                  <a:lnTo>
                    <a:pt x="563232" y="0"/>
                  </a:lnTo>
                  <a:close/>
                </a:path>
                <a:path w="2319654" h="132714">
                  <a:moveTo>
                    <a:pt x="828281" y="0"/>
                  </a:moveTo>
                  <a:lnTo>
                    <a:pt x="695756" y="0"/>
                  </a:lnTo>
                  <a:lnTo>
                    <a:pt x="695756" y="132524"/>
                  </a:lnTo>
                  <a:lnTo>
                    <a:pt x="828281" y="132524"/>
                  </a:lnTo>
                  <a:lnTo>
                    <a:pt x="828281" y="0"/>
                  </a:lnTo>
                  <a:close/>
                </a:path>
                <a:path w="2319654" h="132714">
                  <a:moveTo>
                    <a:pt x="1093317" y="0"/>
                  </a:moveTo>
                  <a:lnTo>
                    <a:pt x="960805" y="0"/>
                  </a:lnTo>
                  <a:lnTo>
                    <a:pt x="960805" y="132524"/>
                  </a:lnTo>
                  <a:lnTo>
                    <a:pt x="1093317" y="132524"/>
                  </a:lnTo>
                  <a:lnTo>
                    <a:pt x="1093317" y="0"/>
                  </a:lnTo>
                  <a:close/>
                </a:path>
                <a:path w="2319654" h="132714">
                  <a:moveTo>
                    <a:pt x="1358379" y="0"/>
                  </a:moveTo>
                  <a:lnTo>
                    <a:pt x="1225842" y="0"/>
                  </a:lnTo>
                  <a:lnTo>
                    <a:pt x="1225842" y="132524"/>
                  </a:lnTo>
                  <a:lnTo>
                    <a:pt x="1358379" y="132524"/>
                  </a:lnTo>
                  <a:lnTo>
                    <a:pt x="1358379" y="0"/>
                  </a:lnTo>
                  <a:close/>
                </a:path>
                <a:path w="2319654" h="132714">
                  <a:moveTo>
                    <a:pt x="1623415" y="0"/>
                  </a:moveTo>
                  <a:lnTo>
                    <a:pt x="1490903" y="0"/>
                  </a:lnTo>
                  <a:lnTo>
                    <a:pt x="1490903" y="132524"/>
                  </a:lnTo>
                  <a:lnTo>
                    <a:pt x="1623415" y="132524"/>
                  </a:lnTo>
                  <a:lnTo>
                    <a:pt x="1623415" y="0"/>
                  </a:lnTo>
                  <a:close/>
                </a:path>
                <a:path w="2319654" h="132714">
                  <a:moveTo>
                    <a:pt x="1888477" y="0"/>
                  </a:moveTo>
                  <a:lnTo>
                    <a:pt x="1755940" y="0"/>
                  </a:lnTo>
                  <a:lnTo>
                    <a:pt x="1755940" y="132524"/>
                  </a:lnTo>
                  <a:lnTo>
                    <a:pt x="1888477" y="132524"/>
                  </a:lnTo>
                  <a:lnTo>
                    <a:pt x="1888477" y="0"/>
                  </a:lnTo>
                  <a:close/>
                </a:path>
                <a:path w="2319654" h="132714">
                  <a:moveTo>
                    <a:pt x="2153513" y="0"/>
                  </a:moveTo>
                  <a:lnTo>
                    <a:pt x="2021001" y="0"/>
                  </a:lnTo>
                  <a:lnTo>
                    <a:pt x="2021001" y="132524"/>
                  </a:lnTo>
                  <a:lnTo>
                    <a:pt x="2153513" y="132524"/>
                  </a:lnTo>
                  <a:lnTo>
                    <a:pt x="2153513" y="0"/>
                  </a:lnTo>
                  <a:close/>
                </a:path>
                <a:path w="2319654" h="132714">
                  <a:moveTo>
                    <a:pt x="2319172" y="0"/>
                  </a:moveTo>
                  <a:lnTo>
                    <a:pt x="2286038" y="0"/>
                  </a:lnTo>
                  <a:lnTo>
                    <a:pt x="2286038" y="132524"/>
                  </a:lnTo>
                  <a:lnTo>
                    <a:pt x="2319172" y="132524"/>
                  </a:lnTo>
                  <a:lnTo>
                    <a:pt x="2319172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086609" y="2150010"/>
              <a:ext cx="2319655" cy="132715"/>
            </a:xfrm>
            <a:custGeom>
              <a:avLst/>
              <a:gdLst/>
              <a:ahLst/>
              <a:cxnLst/>
              <a:rect l="l" t="t" r="r" b="b"/>
              <a:pathLst>
                <a:path w="2319654" h="132714">
                  <a:moveTo>
                    <a:pt x="0" y="132524"/>
                  </a:moveTo>
                  <a:lnTo>
                    <a:pt x="2319167" y="132524"/>
                  </a:lnTo>
                  <a:lnTo>
                    <a:pt x="2319167" y="0"/>
                  </a:lnTo>
                  <a:lnTo>
                    <a:pt x="0" y="0"/>
                  </a:lnTo>
                  <a:lnTo>
                    <a:pt x="0" y="1325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19738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5" h="894714">
                  <a:moveTo>
                    <a:pt x="132524" y="0"/>
                  </a:moveTo>
                  <a:lnTo>
                    <a:pt x="0" y="0"/>
                  </a:lnTo>
                  <a:lnTo>
                    <a:pt x="0" y="894535"/>
                  </a:lnTo>
                  <a:lnTo>
                    <a:pt x="132524" y="894535"/>
                  </a:lnTo>
                  <a:lnTo>
                    <a:pt x="132524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19738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5" h="894714">
                  <a:moveTo>
                    <a:pt x="0" y="894535"/>
                  </a:moveTo>
                  <a:lnTo>
                    <a:pt x="132524" y="894535"/>
                  </a:lnTo>
                  <a:lnTo>
                    <a:pt x="132524" y="0"/>
                  </a:lnTo>
                  <a:lnTo>
                    <a:pt x="0" y="0"/>
                  </a:lnTo>
                  <a:lnTo>
                    <a:pt x="0" y="89453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52873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52873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152873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152873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52873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52873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52873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52873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351648" y="2845765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90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199390" h="132714">
                  <a:moveTo>
                    <a:pt x="198793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198793" y="132524"/>
                  </a:lnTo>
                  <a:lnTo>
                    <a:pt x="198793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51657" y="2845761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90" h="132714">
                  <a:moveTo>
                    <a:pt x="0" y="132520"/>
                  </a:moveTo>
                  <a:lnTo>
                    <a:pt x="198784" y="132520"/>
                  </a:lnTo>
                  <a:lnTo>
                    <a:pt x="198784" y="0"/>
                  </a:lnTo>
                  <a:lnTo>
                    <a:pt x="0" y="0"/>
                  </a:lnTo>
                  <a:lnTo>
                    <a:pt x="0" y="13252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84788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5" h="894714">
                  <a:moveTo>
                    <a:pt x="132524" y="0"/>
                  </a:moveTo>
                  <a:lnTo>
                    <a:pt x="0" y="0"/>
                  </a:lnTo>
                  <a:lnTo>
                    <a:pt x="0" y="894535"/>
                  </a:lnTo>
                  <a:lnTo>
                    <a:pt x="132524" y="894535"/>
                  </a:lnTo>
                  <a:lnTo>
                    <a:pt x="132524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84788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5" h="894714">
                  <a:moveTo>
                    <a:pt x="0" y="894535"/>
                  </a:moveTo>
                  <a:lnTo>
                    <a:pt x="132524" y="894535"/>
                  </a:lnTo>
                  <a:lnTo>
                    <a:pt x="132524" y="0"/>
                  </a:lnTo>
                  <a:lnTo>
                    <a:pt x="0" y="0"/>
                  </a:lnTo>
                  <a:lnTo>
                    <a:pt x="0" y="89453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17917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4" y="66264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17917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4" y="66264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417917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4" y="66260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417917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4" y="66260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417917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4" y="66264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17917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4" y="66264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417917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4" y="66260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417917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4" y="66260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16697" y="2613850"/>
              <a:ext cx="464184" cy="132715"/>
            </a:xfrm>
            <a:custGeom>
              <a:avLst/>
              <a:gdLst/>
              <a:ahLst/>
              <a:cxnLst/>
              <a:rect l="l" t="t" r="r" b="b"/>
              <a:pathLst>
                <a:path w="464185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464185" h="132714">
                  <a:moveTo>
                    <a:pt x="298183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298183" y="132524"/>
                  </a:lnTo>
                  <a:lnTo>
                    <a:pt x="298183" y="0"/>
                  </a:lnTo>
                  <a:close/>
                </a:path>
                <a:path w="464185" h="132714">
                  <a:moveTo>
                    <a:pt x="463829" y="0"/>
                  </a:moveTo>
                  <a:lnTo>
                    <a:pt x="430707" y="0"/>
                  </a:lnTo>
                  <a:lnTo>
                    <a:pt x="430707" y="132524"/>
                  </a:lnTo>
                  <a:lnTo>
                    <a:pt x="463829" y="132524"/>
                  </a:lnTo>
                  <a:lnTo>
                    <a:pt x="463829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16705" y="2613843"/>
              <a:ext cx="464184" cy="132715"/>
            </a:xfrm>
            <a:custGeom>
              <a:avLst/>
              <a:gdLst/>
              <a:ahLst/>
              <a:cxnLst/>
              <a:rect l="l" t="t" r="r" b="b"/>
              <a:pathLst>
                <a:path w="464185" h="132714">
                  <a:moveTo>
                    <a:pt x="0" y="132524"/>
                  </a:moveTo>
                  <a:lnTo>
                    <a:pt x="463832" y="132524"/>
                  </a:lnTo>
                  <a:lnTo>
                    <a:pt x="463832" y="0"/>
                  </a:lnTo>
                  <a:lnTo>
                    <a:pt x="0" y="0"/>
                  </a:lnTo>
                  <a:lnTo>
                    <a:pt x="0" y="1325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616697" y="2845765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199389" h="132714">
                  <a:moveTo>
                    <a:pt x="198780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198780" y="132524"/>
                  </a:lnTo>
                  <a:lnTo>
                    <a:pt x="198780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616705" y="2845761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0" y="132520"/>
                  </a:moveTo>
                  <a:lnTo>
                    <a:pt x="198784" y="132520"/>
                  </a:lnTo>
                  <a:lnTo>
                    <a:pt x="198784" y="0"/>
                  </a:lnTo>
                  <a:lnTo>
                    <a:pt x="0" y="0"/>
                  </a:lnTo>
                  <a:lnTo>
                    <a:pt x="0" y="13252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649836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132524" y="0"/>
                  </a:moveTo>
                  <a:lnTo>
                    <a:pt x="0" y="0"/>
                  </a:lnTo>
                  <a:lnTo>
                    <a:pt x="0" y="894535"/>
                  </a:lnTo>
                  <a:lnTo>
                    <a:pt x="132524" y="894535"/>
                  </a:lnTo>
                  <a:lnTo>
                    <a:pt x="132524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649836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0" y="894535"/>
                  </a:moveTo>
                  <a:lnTo>
                    <a:pt x="132524" y="894535"/>
                  </a:lnTo>
                  <a:lnTo>
                    <a:pt x="132524" y="0"/>
                  </a:lnTo>
                  <a:lnTo>
                    <a:pt x="0" y="0"/>
                  </a:lnTo>
                  <a:lnTo>
                    <a:pt x="0" y="89453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682966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4" y="66264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682966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4" y="66264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682966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4" y="66260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682966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4" y="66260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682966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4" y="66264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682966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4" y="66264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682966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4" y="66260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682966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4" y="66260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881746" y="2845765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199389" h="132714">
                  <a:moveTo>
                    <a:pt x="198780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198780" y="132524"/>
                  </a:lnTo>
                  <a:lnTo>
                    <a:pt x="198780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881755" y="2845761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0" y="132520"/>
                  </a:moveTo>
                  <a:lnTo>
                    <a:pt x="198784" y="132520"/>
                  </a:lnTo>
                  <a:lnTo>
                    <a:pt x="198784" y="0"/>
                  </a:lnTo>
                  <a:lnTo>
                    <a:pt x="0" y="0"/>
                  </a:lnTo>
                  <a:lnTo>
                    <a:pt x="0" y="13252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914885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132524" y="0"/>
                  </a:moveTo>
                  <a:lnTo>
                    <a:pt x="0" y="0"/>
                  </a:lnTo>
                  <a:lnTo>
                    <a:pt x="0" y="894535"/>
                  </a:lnTo>
                  <a:lnTo>
                    <a:pt x="132524" y="894535"/>
                  </a:lnTo>
                  <a:lnTo>
                    <a:pt x="132524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914885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0" y="894535"/>
                  </a:moveTo>
                  <a:lnTo>
                    <a:pt x="132524" y="894535"/>
                  </a:lnTo>
                  <a:lnTo>
                    <a:pt x="132524" y="0"/>
                  </a:lnTo>
                  <a:lnTo>
                    <a:pt x="0" y="0"/>
                  </a:lnTo>
                  <a:lnTo>
                    <a:pt x="0" y="89453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948015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948015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948015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948015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948015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948015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948015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948015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2146795" y="2381935"/>
              <a:ext cx="1259205" cy="132715"/>
            </a:xfrm>
            <a:custGeom>
              <a:avLst/>
              <a:gdLst/>
              <a:ahLst/>
              <a:cxnLst/>
              <a:rect l="l" t="t" r="r" b="b"/>
              <a:pathLst>
                <a:path w="1259204" h="132714">
                  <a:moveTo>
                    <a:pt x="33121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21" y="132524"/>
                  </a:lnTo>
                  <a:lnTo>
                    <a:pt x="33121" y="0"/>
                  </a:lnTo>
                  <a:close/>
                </a:path>
                <a:path w="1259204" h="132714">
                  <a:moveTo>
                    <a:pt x="298183" y="0"/>
                  </a:moveTo>
                  <a:lnTo>
                    <a:pt x="165646" y="0"/>
                  </a:lnTo>
                  <a:lnTo>
                    <a:pt x="165646" y="132524"/>
                  </a:lnTo>
                  <a:lnTo>
                    <a:pt x="298183" y="132524"/>
                  </a:lnTo>
                  <a:lnTo>
                    <a:pt x="298183" y="0"/>
                  </a:lnTo>
                  <a:close/>
                </a:path>
                <a:path w="1259204" h="132714">
                  <a:moveTo>
                    <a:pt x="563219" y="0"/>
                  </a:moveTo>
                  <a:lnTo>
                    <a:pt x="430707" y="0"/>
                  </a:lnTo>
                  <a:lnTo>
                    <a:pt x="430707" y="132524"/>
                  </a:lnTo>
                  <a:lnTo>
                    <a:pt x="563219" y="132524"/>
                  </a:lnTo>
                  <a:lnTo>
                    <a:pt x="563219" y="0"/>
                  </a:lnTo>
                  <a:close/>
                </a:path>
                <a:path w="1259204" h="132714">
                  <a:moveTo>
                    <a:pt x="828281" y="0"/>
                  </a:moveTo>
                  <a:lnTo>
                    <a:pt x="695744" y="0"/>
                  </a:lnTo>
                  <a:lnTo>
                    <a:pt x="695744" y="132524"/>
                  </a:lnTo>
                  <a:lnTo>
                    <a:pt x="828281" y="132524"/>
                  </a:lnTo>
                  <a:lnTo>
                    <a:pt x="828281" y="0"/>
                  </a:lnTo>
                  <a:close/>
                </a:path>
                <a:path w="1259204" h="132714">
                  <a:moveTo>
                    <a:pt x="1093317" y="0"/>
                  </a:moveTo>
                  <a:lnTo>
                    <a:pt x="960805" y="0"/>
                  </a:lnTo>
                  <a:lnTo>
                    <a:pt x="960805" y="132524"/>
                  </a:lnTo>
                  <a:lnTo>
                    <a:pt x="1093317" y="132524"/>
                  </a:lnTo>
                  <a:lnTo>
                    <a:pt x="1093317" y="0"/>
                  </a:lnTo>
                  <a:close/>
                </a:path>
                <a:path w="1259204" h="132714">
                  <a:moveTo>
                    <a:pt x="1258976" y="0"/>
                  </a:moveTo>
                  <a:lnTo>
                    <a:pt x="1225842" y="0"/>
                  </a:lnTo>
                  <a:lnTo>
                    <a:pt x="1225842" y="132524"/>
                  </a:lnTo>
                  <a:lnTo>
                    <a:pt x="1258976" y="132524"/>
                  </a:lnTo>
                  <a:lnTo>
                    <a:pt x="1258976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2146797" y="2381925"/>
              <a:ext cx="1259205" cy="132715"/>
            </a:xfrm>
            <a:custGeom>
              <a:avLst/>
              <a:gdLst/>
              <a:ahLst/>
              <a:cxnLst/>
              <a:rect l="l" t="t" r="r" b="b"/>
              <a:pathLst>
                <a:path w="1259204" h="132714">
                  <a:moveTo>
                    <a:pt x="0" y="132524"/>
                  </a:moveTo>
                  <a:lnTo>
                    <a:pt x="1258974" y="132524"/>
                  </a:lnTo>
                  <a:lnTo>
                    <a:pt x="1258974" y="0"/>
                  </a:lnTo>
                  <a:lnTo>
                    <a:pt x="0" y="0"/>
                  </a:lnTo>
                  <a:lnTo>
                    <a:pt x="0" y="1325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2146795" y="2613850"/>
              <a:ext cx="728980" cy="132715"/>
            </a:xfrm>
            <a:custGeom>
              <a:avLst/>
              <a:gdLst/>
              <a:ahLst/>
              <a:cxnLst/>
              <a:rect l="l" t="t" r="r" b="b"/>
              <a:pathLst>
                <a:path w="728980" h="132714">
                  <a:moveTo>
                    <a:pt x="33121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21" y="132524"/>
                  </a:lnTo>
                  <a:lnTo>
                    <a:pt x="33121" y="0"/>
                  </a:lnTo>
                  <a:close/>
                </a:path>
                <a:path w="728980" h="132714">
                  <a:moveTo>
                    <a:pt x="298183" y="0"/>
                  </a:moveTo>
                  <a:lnTo>
                    <a:pt x="165646" y="0"/>
                  </a:lnTo>
                  <a:lnTo>
                    <a:pt x="165646" y="132524"/>
                  </a:lnTo>
                  <a:lnTo>
                    <a:pt x="298183" y="132524"/>
                  </a:lnTo>
                  <a:lnTo>
                    <a:pt x="298183" y="0"/>
                  </a:lnTo>
                  <a:close/>
                </a:path>
                <a:path w="728980" h="132714">
                  <a:moveTo>
                    <a:pt x="563219" y="0"/>
                  </a:moveTo>
                  <a:lnTo>
                    <a:pt x="430707" y="0"/>
                  </a:lnTo>
                  <a:lnTo>
                    <a:pt x="430707" y="132524"/>
                  </a:lnTo>
                  <a:lnTo>
                    <a:pt x="563219" y="132524"/>
                  </a:lnTo>
                  <a:lnTo>
                    <a:pt x="563219" y="0"/>
                  </a:lnTo>
                  <a:close/>
                </a:path>
                <a:path w="728980" h="132714">
                  <a:moveTo>
                    <a:pt x="728878" y="0"/>
                  </a:moveTo>
                  <a:lnTo>
                    <a:pt x="695744" y="0"/>
                  </a:lnTo>
                  <a:lnTo>
                    <a:pt x="695744" y="132524"/>
                  </a:lnTo>
                  <a:lnTo>
                    <a:pt x="728878" y="132524"/>
                  </a:lnTo>
                  <a:lnTo>
                    <a:pt x="728878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146797" y="2613843"/>
              <a:ext cx="728980" cy="132715"/>
            </a:xfrm>
            <a:custGeom>
              <a:avLst/>
              <a:gdLst/>
              <a:ahLst/>
              <a:cxnLst/>
              <a:rect l="l" t="t" r="r" b="b"/>
              <a:pathLst>
                <a:path w="728980" h="132714">
                  <a:moveTo>
                    <a:pt x="0" y="132524"/>
                  </a:moveTo>
                  <a:lnTo>
                    <a:pt x="728881" y="132524"/>
                  </a:lnTo>
                  <a:lnTo>
                    <a:pt x="728881" y="0"/>
                  </a:lnTo>
                  <a:lnTo>
                    <a:pt x="0" y="0"/>
                  </a:lnTo>
                  <a:lnTo>
                    <a:pt x="0" y="1325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146795" y="2845765"/>
              <a:ext cx="468630" cy="132715"/>
            </a:xfrm>
            <a:custGeom>
              <a:avLst/>
              <a:gdLst/>
              <a:ahLst/>
              <a:cxnLst/>
              <a:rect l="l" t="t" r="r" b="b"/>
              <a:pathLst>
                <a:path w="468630" h="132714">
                  <a:moveTo>
                    <a:pt x="33121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21" y="132524"/>
                  </a:lnTo>
                  <a:lnTo>
                    <a:pt x="33121" y="0"/>
                  </a:lnTo>
                  <a:close/>
                </a:path>
                <a:path w="468630" h="132714">
                  <a:moveTo>
                    <a:pt x="298183" y="0"/>
                  </a:moveTo>
                  <a:lnTo>
                    <a:pt x="165646" y="0"/>
                  </a:lnTo>
                  <a:lnTo>
                    <a:pt x="165646" y="132524"/>
                  </a:lnTo>
                  <a:lnTo>
                    <a:pt x="298183" y="132524"/>
                  </a:lnTo>
                  <a:lnTo>
                    <a:pt x="298183" y="0"/>
                  </a:lnTo>
                  <a:close/>
                </a:path>
                <a:path w="468630" h="132714">
                  <a:moveTo>
                    <a:pt x="468350" y="0"/>
                  </a:moveTo>
                  <a:lnTo>
                    <a:pt x="430707" y="0"/>
                  </a:lnTo>
                  <a:lnTo>
                    <a:pt x="430707" y="132524"/>
                  </a:lnTo>
                  <a:lnTo>
                    <a:pt x="468350" y="132524"/>
                  </a:lnTo>
                  <a:lnTo>
                    <a:pt x="468350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2146797" y="2845761"/>
              <a:ext cx="468630" cy="132715"/>
            </a:xfrm>
            <a:custGeom>
              <a:avLst/>
              <a:gdLst/>
              <a:ahLst/>
              <a:cxnLst/>
              <a:rect l="l" t="t" r="r" b="b"/>
              <a:pathLst>
                <a:path w="468630" h="132714">
                  <a:moveTo>
                    <a:pt x="0" y="132520"/>
                  </a:moveTo>
                  <a:lnTo>
                    <a:pt x="468353" y="132520"/>
                  </a:lnTo>
                  <a:lnTo>
                    <a:pt x="468353" y="0"/>
                  </a:lnTo>
                  <a:lnTo>
                    <a:pt x="0" y="0"/>
                  </a:lnTo>
                  <a:lnTo>
                    <a:pt x="0" y="13252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2179928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132520" y="0"/>
                  </a:moveTo>
                  <a:lnTo>
                    <a:pt x="0" y="0"/>
                  </a:lnTo>
                  <a:lnTo>
                    <a:pt x="0" y="894535"/>
                  </a:lnTo>
                  <a:lnTo>
                    <a:pt x="132520" y="894535"/>
                  </a:lnTo>
                  <a:lnTo>
                    <a:pt x="132520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2179928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0" y="894535"/>
                  </a:moveTo>
                  <a:lnTo>
                    <a:pt x="132520" y="894535"/>
                  </a:lnTo>
                  <a:lnTo>
                    <a:pt x="132520" y="0"/>
                  </a:lnTo>
                  <a:lnTo>
                    <a:pt x="0" y="0"/>
                  </a:lnTo>
                  <a:lnTo>
                    <a:pt x="0" y="89453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2213058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213058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2213058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2213058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2213058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2213058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2213058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2213058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2444981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132524" y="0"/>
                  </a:moveTo>
                  <a:lnTo>
                    <a:pt x="0" y="0"/>
                  </a:lnTo>
                  <a:lnTo>
                    <a:pt x="0" y="894535"/>
                  </a:lnTo>
                  <a:lnTo>
                    <a:pt x="132524" y="894535"/>
                  </a:lnTo>
                  <a:lnTo>
                    <a:pt x="132524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2444981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0" y="894535"/>
                  </a:moveTo>
                  <a:lnTo>
                    <a:pt x="132524" y="894535"/>
                  </a:lnTo>
                  <a:lnTo>
                    <a:pt x="132524" y="0"/>
                  </a:lnTo>
                  <a:lnTo>
                    <a:pt x="0" y="0"/>
                  </a:lnTo>
                  <a:lnTo>
                    <a:pt x="0" y="89453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2478112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2478112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2478112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2478112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2478112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2478112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/>
            <p:cNvSpPr/>
            <p:nvPr/>
          </p:nvSpPr>
          <p:spPr>
            <a:xfrm>
              <a:off x="2478112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/>
            <p:cNvSpPr/>
            <p:nvPr/>
          </p:nvSpPr>
          <p:spPr>
            <a:xfrm>
              <a:off x="2478112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/>
            <p:cNvSpPr/>
            <p:nvPr/>
          </p:nvSpPr>
          <p:spPr>
            <a:xfrm>
              <a:off x="2941942" y="2613850"/>
              <a:ext cx="464184" cy="132715"/>
            </a:xfrm>
            <a:custGeom>
              <a:avLst/>
              <a:gdLst/>
              <a:ahLst/>
              <a:cxnLst/>
              <a:rect l="l" t="t" r="r" b="b"/>
              <a:pathLst>
                <a:path w="464185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464185" h="132714">
                  <a:moveTo>
                    <a:pt x="298170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298170" y="132524"/>
                  </a:lnTo>
                  <a:lnTo>
                    <a:pt x="298170" y="0"/>
                  </a:lnTo>
                  <a:close/>
                </a:path>
                <a:path w="464185" h="132714">
                  <a:moveTo>
                    <a:pt x="463829" y="0"/>
                  </a:moveTo>
                  <a:lnTo>
                    <a:pt x="430695" y="0"/>
                  </a:lnTo>
                  <a:lnTo>
                    <a:pt x="430695" y="132524"/>
                  </a:lnTo>
                  <a:lnTo>
                    <a:pt x="463829" y="132524"/>
                  </a:lnTo>
                  <a:lnTo>
                    <a:pt x="463829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2941947" y="2613843"/>
              <a:ext cx="464184" cy="132715"/>
            </a:xfrm>
            <a:custGeom>
              <a:avLst/>
              <a:gdLst/>
              <a:ahLst/>
              <a:cxnLst/>
              <a:rect l="l" t="t" r="r" b="b"/>
              <a:pathLst>
                <a:path w="464185" h="132714">
                  <a:moveTo>
                    <a:pt x="0" y="132524"/>
                  </a:moveTo>
                  <a:lnTo>
                    <a:pt x="463832" y="132524"/>
                  </a:lnTo>
                  <a:lnTo>
                    <a:pt x="463832" y="0"/>
                  </a:lnTo>
                  <a:lnTo>
                    <a:pt x="0" y="0"/>
                  </a:lnTo>
                  <a:lnTo>
                    <a:pt x="0" y="1325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2941942" y="2845765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199389" h="132714">
                  <a:moveTo>
                    <a:pt x="198780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198780" y="132524"/>
                  </a:lnTo>
                  <a:lnTo>
                    <a:pt x="198780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/>
            <p:cNvSpPr/>
            <p:nvPr/>
          </p:nvSpPr>
          <p:spPr>
            <a:xfrm>
              <a:off x="2941947" y="2845761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0" y="132520"/>
                  </a:moveTo>
                  <a:lnTo>
                    <a:pt x="198784" y="132520"/>
                  </a:lnTo>
                  <a:lnTo>
                    <a:pt x="198784" y="0"/>
                  </a:lnTo>
                  <a:lnTo>
                    <a:pt x="0" y="0"/>
                  </a:lnTo>
                  <a:lnTo>
                    <a:pt x="0" y="13252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/>
            <p:cNvSpPr/>
            <p:nvPr/>
          </p:nvSpPr>
          <p:spPr>
            <a:xfrm>
              <a:off x="2975077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132524" y="0"/>
                  </a:moveTo>
                  <a:lnTo>
                    <a:pt x="0" y="0"/>
                  </a:lnTo>
                  <a:lnTo>
                    <a:pt x="0" y="894535"/>
                  </a:lnTo>
                  <a:lnTo>
                    <a:pt x="132524" y="894535"/>
                  </a:lnTo>
                  <a:lnTo>
                    <a:pt x="132524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/>
            <p:cNvSpPr/>
            <p:nvPr/>
          </p:nvSpPr>
          <p:spPr>
            <a:xfrm>
              <a:off x="2975077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0" y="894535"/>
                  </a:moveTo>
                  <a:lnTo>
                    <a:pt x="132524" y="894535"/>
                  </a:lnTo>
                  <a:lnTo>
                    <a:pt x="132524" y="0"/>
                  </a:lnTo>
                  <a:lnTo>
                    <a:pt x="0" y="0"/>
                  </a:lnTo>
                  <a:lnTo>
                    <a:pt x="0" y="89453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/>
            <p:cNvSpPr/>
            <p:nvPr/>
          </p:nvSpPr>
          <p:spPr>
            <a:xfrm>
              <a:off x="3008208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4" y="66264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/>
            <p:cNvSpPr/>
            <p:nvPr/>
          </p:nvSpPr>
          <p:spPr>
            <a:xfrm>
              <a:off x="3008208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4" y="66264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/>
            <p:cNvSpPr/>
            <p:nvPr/>
          </p:nvSpPr>
          <p:spPr>
            <a:xfrm>
              <a:off x="3008208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4" y="66260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/>
            <p:cNvSpPr/>
            <p:nvPr/>
          </p:nvSpPr>
          <p:spPr>
            <a:xfrm>
              <a:off x="3008208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4" y="66260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/>
            <p:cNvSpPr/>
            <p:nvPr/>
          </p:nvSpPr>
          <p:spPr>
            <a:xfrm>
              <a:off x="3008208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4" y="66264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/>
            <p:cNvSpPr/>
            <p:nvPr/>
          </p:nvSpPr>
          <p:spPr>
            <a:xfrm>
              <a:off x="3008208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4" y="66264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/>
            <p:cNvSpPr/>
            <p:nvPr/>
          </p:nvSpPr>
          <p:spPr>
            <a:xfrm>
              <a:off x="3008208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4" y="66260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/>
            <p:cNvSpPr/>
            <p:nvPr/>
          </p:nvSpPr>
          <p:spPr>
            <a:xfrm>
              <a:off x="3008208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4" y="66260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/>
            <p:cNvSpPr/>
            <p:nvPr/>
          </p:nvSpPr>
          <p:spPr>
            <a:xfrm>
              <a:off x="2676893" y="2845765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33121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21" y="132524"/>
                  </a:lnTo>
                  <a:lnTo>
                    <a:pt x="33121" y="0"/>
                  </a:lnTo>
                  <a:close/>
                </a:path>
                <a:path w="199389" h="132714">
                  <a:moveTo>
                    <a:pt x="198780" y="0"/>
                  </a:moveTo>
                  <a:lnTo>
                    <a:pt x="165646" y="0"/>
                  </a:lnTo>
                  <a:lnTo>
                    <a:pt x="165646" y="132524"/>
                  </a:lnTo>
                  <a:lnTo>
                    <a:pt x="198780" y="132524"/>
                  </a:lnTo>
                  <a:lnTo>
                    <a:pt x="198780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/>
            <p:cNvSpPr/>
            <p:nvPr/>
          </p:nvSpPr>
          <p:spPr>
            <a:xfrm>
              <a:off x="2676894" y="2845761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0" y="132520"/>
                  </a:moveTo>
                  <a:lnTo>
                    <a:pt x="198784" y="132520"/>
                  </a:lnTo>
                  <a:lnTo>
                    <a:pt x="198784" y="0"/>
                  </a:lnTo>
                  <a:lnTo>
                    <a:pt x="0" y="0"/>
                  </a:lnTo>
                  <a:lnTo>
                    <a:pt x="0" y="13252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/>
            <p:cNvSpPr/>
            <p:nvPr/>
          </p:nvSpPr>
          <p:spPr>
            <a:xfrm>
              <a:off x="2710024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132524" y="0"/>
                  </a:moveTo>
                  <a:lnTo>
                    <a:pt x="0" y="0"/>
                  </a:lnTo>
                  <a:lnTo>
                    <a:pt x="0" y="894535"/>
                  </a:lnTo>
                  <a:lnTo>
                    <a:pt x="132524" y="894535"/>
                  </a:lnTo>
                  <a:lnTo>
                    <a:pt x="132524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/>
            <p:cNvSpPr/>
            <p:nvPr/>
          </p:nvSpPr>
          <p:spPr>
            <a:xfrm>
              <a:off x="2710024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0" y="894535"/>
                  </a:moveTo>
                  <a:lnTo>
                    <a:pt x="132524" y="894535"/>
                  </a:lnTo>
                  <a:lnTo>
                    <a:pt x="132524" y="0"/>
                  </a:lnTo>
                  <a:lnTo>
                    <a:pt x="0" y="0"/>
                  </a:lnTo>
                  <a:lnTo>
                    <a:pt x="0" y="89453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/>
            <p:cNvSpPr/>
            <p:nvPr/>
          </p:nvSpPr>
          <p:spPr>
            <a:xfrm>
              <a:off x="2743154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4" y="66264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/>
            <p:cNvSpPr/>
            <p:nvPr/>
          </p:nvSpPr>
          <p:spPr>
            <a:xfrm>
              <a:off x="2743154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4" y="66264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/>
            <p:cNvSpPr/>
            <p:nvPr/>
          </p:nvSpPr>
          <p:spPr>
            <a:xfrm>
              <a:off x="2743154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4" y="66260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/>
            <p:cNvSpPr/>
            <p:nvPr/>
          </p:nvSpPr>
          <p:spPr>
            <a:xfrm>
              <a:off x="2743154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4" y="66260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/>
            <p:cNvSpPr/>
            <p:nvPr/>
          </p:nvSpPr>
          <p:spPr>
            <a:xfrm>
              <a:off x="2743154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4" y="66264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/>
            <p:cNvSpPr/>
            <p:nvPr/>
          </p:nvSpPr>
          <p:spPr>
            <a:xfrm>
              <a:off x="2743154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4" y="66264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/>
            <p:cNvSpPr/>
            <p:nvPr/>
          </p:nvSpPr>
          <p:spPr>
            <a:xfrm>
              <a:off x="2743154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4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4" y="66260"/>
                  </a:lnTo>
                  <a:lnTo>
                    <a:pt x="66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/>
            <p:cNvSpPr/>
            <p:nvPr/>
          </p:nvSpPr>
          <p:spPr>
            <a:xfrm>
              <a:off x="2743154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4" y="66260"/>
                  </a:lnTo>
                  <a:lnTo>
                    <a:pt x="66264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/>
            <p:cNvSpPr/>
            <p:nvPr/>
          </p:nvSpPr>
          <p:spPr>
            <a:xfrm>
              <a:off x="3206978" y="2845765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33134" y="0"/>
                  </a:moveTo>
                  <a:lnTo>
                    <a:pt x="0" y="0"/>
                  </a:lnTo>
                  <a:lnTo>
                    <a:pt x="0" y="132524"/>
                  </a:lnTo>
                  <a:lnTo>
                    <a:pt x="33134" y="132524"/>
                  </a:lnTo>
                  <a:lnTo>
                    <a:pt x="33134" y="0"/>
                  </a:lnTo>
                  <a:close/>
                </a:path>
                <a:path w="199389" h="132714">
                  <a:moveTo>
                    <a:pt x="198793" y="0"/>
                  </a:moveTo>
                  <a:lnTo>
                    <a:pt x="165658" y="0"/>
                  </a:lnTo>
                  <a:lnTo>
                    <a:pt x="165658" y="132524"/>
                  </a:lnTo>
                  <a:lnTo>
                    <a:pt x="198793" y="132524"/>
                  </a:lnTo>
                  <a:lnTo>
                    <a:pt x="198793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/>
            <p:cNvSpPr/>
            <p:nvPr/>
          </p:nvSpPr>
          <p:spPr>
            <a:xfrm>
              <a:off x="3206990" y="2845761"/>
              <a:ext cx="199390" cy="132715"/>
            </a:xfrm>
            <a:custGeom>
              <a:avLst/>
              <a:gdLst/>
              <a:ahLst/>
              <a:cxnLst/>
              <a:rect l="l" t="t" r="r" b="b"/>
              <a:pathLst>
                <a:path w="199389" h="132714">
                  <a:moveTo>
                    <a:pt x="0" y="132520"/>
                  </a:moveTo>
                  <a:lnTo>
                    <a:pt x="198788" y="132520"/>
                  </a:lnTo>
                  <a:lnTo>
                    <a:pt x="198788" y="0"/>
                  </a:lnTo>
                  <a:lnTo>
                    <a:pt x="0" y="0"/>
                  </a:lnTo>
                  <a:lnTo>
                    <a:pt x="0" y="13252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/>
            <p:cNvSpPr/>
            <p:nvPr/>
          </p:nvSpPr>
          <p:spPr>
            <a:xfrm>
              <a:off x="3240120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132520" y="0"/>
                  </a:moveTo>
                  <a:lnTo>
                    <a:pt x="0" y="0"/>
                  </a:lnTo>
                  <a:lnTo>
                    <a:pt x="0" y="894535"/>
                  </a:lnTo>
                  <a:lnTo>
                    <a:pt x="132520" y="894535"/>
                  </a:lnTo>
                  <a:lnTo>
                    <a:pt x="132520" y="0"/>
                  </a:lnTo>
                  <a:close/>
                </a:path>
              </a:pathLst>
            </a:custGeom>
            <a:solidFill>
              <a:srgbClr val="BBBD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/>
            <p:cNvSpPr/>
            <p:nvPr/>
          </p:nvSpPr>
          <p:spPr>
            <a:xfrm>
              <a:off x="3240120" y="2116881"/>
              <a:ext cx="132715" cy="894715"/>
            </a:xfrm>
            <a:custGeom>
              <a:avLst/>
              <a:gdLst/>
              <a:ahLst/>
              <a:cxnLst/>
              <a:rect l="l" t="t" r="r" b="b"/>
              <a:pathLst>
                <a:path w="132714" h="894714">
                  <a:moveTo>
                    <a:pt x="0" y="894535"/>
                  </a:moveTo>
                  <a:lnTo>
                    <a:pt x="132520" y="894535"/>
                  </a:lnTo>
                  <a:lnTo>
                    <a:pt x="132520" y="0"/>
                  </a:lnTo>
                  <a:lnTo>
                    <a:pt x="0" y="0"/>
                  </a:lnTo>
                  <a:lnTo>
                    <a:pt x="0" y="89453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/>
            <p:cNvSpPr/>
            <p:nvPr/>
          </p:nvSpPr>
          <p:spPr>
            <a:xfrm>
              <a:off x="3273251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/>
            <p:cNvSpPr/>
            <p:nvPr/>
          </p:nvSpPr>
          <p:spPr>
            <a:xfrm>
              <a:off x="3273251" y="2183141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/>
            <p:cNvSpPr/>
            <p:nvPr/>
          </p:nvSpPr>
          <p:spPr>
            <a:xfrm>
              <a:off x="3273251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/>
            <p:cNvSpPr/>
            <p:nvPr/>
          </p:nvSpPr>
          <p:spPr>
            <a:xfrm>
              <a:off x="3273251" y="2415059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/>
            <p:cNvSpPr/>
            <p:nvPr/>
          </p:nvSpPr>
          <p:spPr>
            <a:xfrm>
              <a:off x="3273251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4"/>
                  </a:lnTo>
                  <a:lnTo>
                    <a:pt x="66260" y="66264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/>
            <p:cNvSpPr/>
            <p:nvPr/>
          </p:nvSpPr>
          <p:spPr>
            <a:xfrm>
              <a:off x="3273251" y="264697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4"/>
                  </a:moveTo>
                  <a:lnTo>
                    <a:pt x="66260" y="66264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/>
            <p:cNvSpPr/>
            <p:nvPr/>
          </p:nvSpPr>
          <p:spPr>
            <a:xfrm>
              <a:off x="3273251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260" y="0"/>
                  </a:moveTo>
                  <a:lnTo>
                    <a:pt x="0" y="0"/>
                  </a:lnTo>
                  <a:lnTo>
                    <a:pt x="0" y="66260"/>
                  </a:lnTo>
                  <a:lnTo>
                    <a:pt x="66260" y="66260"/>
                  </a:lnTo>
                  <a:lnTo>
                    <a:pt x="66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/>
            <p:cNvSpPr/>
            <p:nvPr/>
          </p:nvSpPr>
          <p:spPr>
            <a:xfrm>
              <a:off x="3273251" y="2878892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0" y="66260"/>
                  </a:moveTo>
                  <a:lnTo>
                    <a:pt x="66260" y="66260"/>
                  </a:lnTo>
                  <a:lnTo>
                    <a:pt x="66260" y="0"/>
                  </a:lnTo>
                  <a:lnTo>
                    <a:pt x="0" y="0"/>
                  </a:lnTo>
                  <a:lnTo>
                    <a:pt x="0" y="6626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/>
            <p:cNvSpPr/>
            <p:nvPr/>
          </p:nvSpPr>
          <p:spPr>
            <a:xfrm>
              <a:off x="1119738" y="2148722"/>
              <a:ext cx="2253615" cy="829944"/>
            </a:xfrm>
            <a:custGeom>
              <a:avLst/>
              <a:gdLst/>
              <a:ahLst/>
              <a:cxnLst/>
              <a:rect l="l" t="t" r="r" b="b"/>
              <a:pathLst>
                <a:path w="2253615" h="829944">
                  <a:moveTo>
                    <a:pt x="0" y="697036"/>
                  </a:moveTo>
                  <a:lnTo>
                    <a:pt x="132524" y="697036"/>
                  </a:lnTo>
                </a:path>
                <a:path w="2253615" h="829944">
                  <a:moveTo>
                    <a:pt x="265049" y="697027"/>
                  </a:moveTo>
                  <a:lnTo>
                    <a:pt x="397572" y="697027"/>
                  </a:lnTo>
                </a:path>
                <a:path w="2253615" h="829944">
                  <a:moveTo>
                    <a:pt x="530097" y="697019"/>
                  </a:moveTo>
                  <a:lnTo>
                    <a:pt x="662621" y="697019"/>
                  </a:lnTo>
                </a:path>
                <a:path w="2253615" h="829944">
                  <a:moveTo>
                    <a:pt x="795146" y="697015"/>
                  </a:moveTo>
                  <a:lnTo>
                    <a:pt x="927668" y="697015"/>
                  </a:lnTo>
                </a:path>
                <a:path w="2253615" h="829944">
                  <a:moveTo>
                    <a:pt x="1060189" y="697006"/>
                  </a:moveTo>
                  <a:lnTo>
                    <a:pt x="1192710" y="697006"/>
                  </a:lnTo>
                </a:path>
                <a:path w="2253615" h="829944">
                  <a:moveTo>
                    <a:pt x="1325242" y="696999"/>
                  </a:moveTo>
                  <a:lnTo>
                    <a:pt x="1457764" y="696999"/>
                  </a:lnTo>
                </a:path>
                <a:path w="2253615" h="829944">
                  <a:moveTo>
                    <a:pt x="1590391" y="697135"/>
                  </a:moveTo>
                  <a:lnTo>
                    <a:pt x="1722912" y="697135"/>
                  </a:lnTo>
                </a:path>
                <a:path w="2253615" h="829944">
                  <a:moveTo>
                    <a:pt x="0" y="829559"/>
                  </a:moveTo>
                  <a:lnTo>
                    <a:pt x="132524" y="829559"/>
                  </a:lnTo>
                </a:path>
                <a:path w="2253615" h="829944">
                  <a:moveTo>
                    <a:pt x="265049" y="829552"/>
                  </a:moveTo>
                  <a:lnTo>
                    <a:pt x="397572" y="829552"/>
                  </a:lnTo>
                </a:path>
                <a:path w="2253615" h="829944">
                  <a:moveTo>
                    <a:pt x="530097" y="829543"/>
                  </a:moveTo>
                  <a:lnTo>
                    <a:pt x="662621" y="829543"/>
                  </a:lnTo>
                </a:path>
                <a:path w="2253615" h="829944">
                  <a:moveTo>
                    <a:pt x="795146" y="829539"/>
                  </a:moveTo>
                  <a:lnTo>
                    <a:pt x="927668" y="829539"/>
                  </a:lnTo>
                </a:path>
                <a:path w="2253615" h="829944">
                  <a:moveTo>
                    <a:pt x="1060189" y="829527"/>
                  </a:moveTo>
                  <a:lnTo>
                    <a:pt x="1192710" y="829527"/>
                  </a:lnTo>
                </a:path>
                <a:path w="2253615" h="829944">
                  <a:moveTo>
                    <a:pt x="1325242" y="829522"/>
                  </a:moveTo>
                  <a:lnTo>
                    <a:pt x="1457764" y="829522"/>
                  </a:lnTo>
                </a:path>
                <a:path w="2253615" h="829944">
                  <a:moveTo>
                    <a:pt x="1590391" y="829658"/>
                  </a:moveTo>
                  <a:lnTo>
                    <a:pt x="1722912" y="829658"/>
                  </a:lnTo>
                </a:path>
                <a:path w="2253615" h="829944">
                  <a:moveTo>
                    <a:pt x="2751" y="464972"/>
                  </a:moveTo>
                  <a:lnTo>
                    <a:pt x="135274" y="464972"/>
                  </a:lnTo>
                </a:path>
                <a:path w="2253615" h="829944">
                  <a:moveTo>
                    <a:pt x="267799" y="464965"/>
                  </a:moveTo>
                  <a:lnTo>
                    <a:pt x="400323" y="464965"/>
                  </a:lnTo>
                </a:path>
                <a:path w="2253615" h="829944">
                  <a:moveTo>
                    <a:pt x="532847" y="464961"/>
                  </a:moveTo>
                  <a:lnTo>
                    <a:pt x="665367" y="464961"/>
                  </a:lnTo>
                </a:path>
                <a:path w="2253615" h="829944">
                  <a:moveTo>
                    <a:pt x="797887" y="464952"/>
                  </a:moveTo>
                  <a:lnTo>
                    <a:pt x="930419" y="464952"/>
                  </a:lnTo>
                </a:path>
                <a:path w="2253615" h="829944">
                  <a:moveTo>
                    <a:pt x="1062940" y="464944"/>
                  </a:moveTo>
                  <a:lnTo>
                    <a:pt x="1195462" y="464944"/>
                  </a:lnTo>
                </a:path>
                <a:path w="2253615" h="829944">
                  <a:moveTo>
                    <a:pt x="1327994" y="464936"/>
                  </a:moveTo>
                  <a:lnTo>
                    <a:pt x="1460515" y="464936"/>
                  </a:lnTo>
                </a:path>
                <a:path w="2253615" h="829944">
                  <a:moveTo>
                    <a:pt x="1593131" y="465072"/>
                  </a:moveTo>
                  <a:lnTo>
                    <a:pt x="1725663" y="465072"/>
                  </a:lnTo>
                </a:path>
                <a:path w="2253615" h="829944">
                  <a:moveTo>
                    <a:pt x="2751" y="597497"/>
                  </a:moveTo>
                  <a:lnTo>
                    <a:pt x="135274" y="597497"/>
                  </a:lnTo>
                </a:path>
                <a:path w="2253615" h="829944">
                  <a:moveTo>
                    <a:pt x="267799" y="597489"/>
                  </a:moveTo>
                  <a:lnTo>
                    <a:pt x="400323" y="597489"/>
                  </a:lnTo>
                </a:path>
                <a:path w="2253615" h="829944">
                  <a:moveTo>
                    <a:pt x="532847" y="597484"/>
                  </a:moveTo>
                  <a:lnTo>
                    <a:pt x="665367" y="597484"/>
                  </a:lnTo>
                </a:path>
                <a:path w="2253615" h="829944">
                  <a:moveTo>
                    <a:pt x="797887" y="597477"/>
                  </a:moveTo>
                  <a:lnTo>
                    <a:pt x="930419" y="597477"/>
                  </a:lnTo>
                </a:path>
                <a:path w="2253615" h="829944">
                  <a:moveTo>
                    <a:pt x="1062940" y="597469"/>
                  </a:moveTo>
                  <a:lnTo>
                    <a:pt x="1195462" y="597469"/>
                  </a:lnTo>
                </a:path>
                <a:path w="2253615" h="829944">
                  <a:moveTo>
                    <a:pt x="1327994" y="597460"/>
                  </a:moveTo>
                  <a:lnTo>
                    <a:pt x="1460515" y="597460"/>
                  </a:lnTo>
                </a:path>
                <a:path w="2253615" h="829944">
                  <a:moveTo>
                    <a:pt x="1593131" y="597596"/>
                  </a:moveTo>
                  <a:lnTo>
                    <a:pt x="1725663" y="597596"/>
                  </a:lnTo>
                </a:path>
                <a:path w="2253615" h="829944">
                  <a:moveTo>
                    <a:pt x="2725" y="232507"/>
                  </a:moveTo>
                  <a:lnTo>
                    <a:pt x="135246" y="232507"/>
                  </a:lnTo>
                </a:path>
                <a:path w="2253615" h="829944">
                  <a:moveTo>
                    <a:pt x="267770" y="232499"/>
                  </a:moveTo>
                  <a:lnTo>
                    <a:pt x="400294" y="232499"/>
                  </a:lnTo>
                </a:path>
                <a:path w="2253615" h="829944">
                  <a:moveTo>
                    <a:pt x="532819" y="232491"/>
                  </a:moveTo>
                  <a:lnTo>
                    <a:pt x="665343" y="232491"/>
                  </a:lnTo>
                </a:path>
                <a:path w="2253615" h="829944">
                  <a:moveTo>
                    <a:pt x="797866" y="232482"/>
                  </a:moveTo>
                  <a:lnTo>
                    <a:pt x="930387" y="232482"/>
                  </a:lnTo>
                </a:path>
                <a:path w="2253615" h="829944">
                  <a:moveTo>
                    <a:pt x="1062919" y="232474"/>
                  </a:moveTo>
                  <a:lnTo>
                    <a:pt x="1195441" y="232474"/>
                  </a:lnTo>
                </a:path>
                <a:path w="2253615" h="829944">
                  <a:moveTo>
                    <a:pt x="1327962" y="232465"/>
                  </a:moveTo>
                  <a:lnTo>
                    <a:pt x="1460483" y="232465"/>
                  </a:lnTo>
                </a:path>
                <a:path w="2253615" h="829944">
                  <a:moveTo>
                    <a:pt x="1855233" y="233211"/>
                  </a:moveTo>
                  <a:lnTo>
                    <a:pt x="1987755" y="233211"/>
                  </a:lnTo>
                </a:path>
                <a:path w="2253615" h="829944">
                  <a:moveTo>
                    <a:pt x="1855339" y="465125"/>
                  </a:moveTo>
                  <a:lnTo>
                    <a:pt x="1987860" y="465125"/>
                  </a:lnTo>
                </a:path>
                <a:path w="2253615" h="829944">
                  <a:moveTo>
                    <a:pt x="1855434" y="697044"/>
                  </a:moveTo>
                  <a:lnTo>
                    <a:pt x="1987955" y="697044"/>
                  </a:lnTo>
                </a:path>
                <a:path w="2253615" h="829944">
                  <a:moveTo>
                    <a:pt x="1855233" y="1144"/>
                  </a:moveTo>
                  <a:lnTo>
                    <a:pt x="1987755" y="1144"/>
                  </a:lnTo>
                </a:path>
                <a:path w="2253615" h="829944">
                  <a:moveTo>
                    <a:pt x="1593110" y="232601"/>
                  </a:moveTo>
                  <a:lnTo>
                    <a:pt x="1725632" y="232601"/>
                  </a:lnTo>
                </a:path>
                <a:path w="2253615" h="829944">
                  <a:moveTo>
                    <a:pt x="2120382" y="233342"/>
                  </a:moveTo>
                  <a:lnTo>
                    <a:pt x="2252903" y="233342"/>
                  </a:lnTo>
                </a:path>
                <a:path w="2253615" h="829944">
                  <a:moveTo>
                    <a:pt x="2120487" y="465261"/>
                  </a:moveTo>
                  <a:lnTo>
                    <a:pt x="2253009" y="465261"/>
                  </a:lnTo>
                </a:path>
                <a:path w="2253615" h="829944">
                  <a:moveTo>
                    <a:pt x="2120582" y="697180"/>
                  </a:moveTo>
                  <a:lnTo>
                    <a:pt x="2253114" y="697180"/>
                  </a:lnTo>
                </a:path>
                <a:path w="2253615" h="829944">
                  <a:moveTo>
                    <a:pt x="2120382" y="1280"/>
                  </a:moveTo>
                  <a:lnTo>
                    <a:pt x="2252903" y="1280"/>
                  </a:lnTo>
                </a:path>
                <a:path w="2253615" h="829944">
                  <a:moveTo>
                    <a:pt x="2725" y="365031"/>
                  </a:moveTo>
                  <a:lnTo>
                    <a:pt x="135246" y="365031"/>
                  </a:lnTo>
                </a:path>
                <a:path w="2253615" h="829944">
                  <a:moveTo>
                    <a:pt x="267770" y="365019"/>
                  </a:moveTo>
                  <a:lnTo>
                    <a:pt x="400294" y="365019"/>
                  </a:lnTo>
                </a:path>
                <a:path w="2253615" h="829944">
                  <a:moveTo>
                    <a:pt x="532819" y="365014"/>
                  </a:moveTo>
                  <a:lnTo>
                    <a:pt x="665343" y="365014"/>
                  </a:lnTo>
                </a:path>
                <a:path w="2253615" h="829944">
                  <a:moveTo>
                    <a:pt x="797866" y="365007"/>
                  </a:moveTo>
                  <a:lnTo>
                    <a:pt x="930387" y="365007"/>
                  </a:lnTo>
                </a:path>
                <a:path w="2253615" h="829944">
                  <a:moveTo>
                    <a:pt x="1062919" y="364998"/>
                  </a:moveTo>
                  <a:lnTo>
                    <a:pt x="1195441" y="364998"/>
                  </a:lnTo>
                </a:path>
                <a:path w="2253615" h="829944">
                  <a:moveTo>
                    <a:pt x="1327962" y="364990"/>
                  </a:moveTo>
                  <a:lnTo>
                    <a:pt x="1460483" y="364990"/>
                  </a:lnTo>
                </a:path>
                <a:path w="2253615" h="829944">
                  <a:moveTo>
                    <a:pt x="1855233" y="365735"/>
                  </a:moveTo>
                  <a:lnTo>
                    <a:pt x="1987755" y="365735"/>
                  </a:lnTo>
                </a:path>
                <a:path w="2253615" h="829944">
                  <a:moveTo>
                    <a:pt x="1855339" y="597650"/>
                  </a:moveTo>
                  <a:lnTo>
                    <a:pt x="1987860" y="597650"/>
                  </a:lnTo>
                </a:path>
                <a:path w="2253615" h="829944">
                  <a:moveTo>
                    <a:pt x="1855434" y="829568"/>
                  </a:moveTo>
                  <a:lnTo>
                    <a:pt x="1987955" y="829568"/>
                  </a:lnTo>
                </a:path>
                <a:path w="2253615" h="829944">
                  <a:moveTo>
                    <a:pt x="1855233" y="133669"/>
                  </a:moveTo>
                  <a:lnTo>
                    <a:pt x="1987755" y="133669"/>
                  </a:lnTo>
                </a:path>
                <a:path w="2253615" h="829944">
                  <a:moveTo>
                    <a:pt x="1593110" y="365126"/>
                  </a:moveTo>
                  <a:lnTo>
                    <a:pt x="1725632" y="365126"/>
                  </a:lnTo>
                </a:path>
                <a:path w="2253615" h="829944">
                  <a:moveTo>
                    <a:pt x="2120382" y="365867"/>
                  </a:moveTo>
                  <a:lnTo>
                    <a:pt x="2252903" y="365867"/>
                  </a:lnTo>
                </a:path>
                <a:path w="2253615" h="829944">
                  <a:moveTo>
                    <a:pt x="2120487" y="597786"/>
                  </a:moveTo>
                  <a:lnTo>
                    <a:pt x="2253009" y="597786"/>
                  </a:lnTo>
                </a:path>
                <a:path w="2253615" h="829944">
                  <a:moveTo>
                    <a:pt x="2120582" y="829704"/>
                  </a:moveTo>
                  <a:lnTo>
                    <a:pt x="2253114" y="829704"/>
                  </a:lnTo>
                </a:path>
                <a:path w="2253615" h="829944">
                  <a:moveTo>
                    <a:pt x="2120382" y="133805"/>
                  </a:moveTo>
                  <a:lnTo>
                    <a:pt x="2252903" y="133805"/>
                  </a:lnTo>
                </a:path>
                <a:path w="2253615" h="829944">
                  <a:moveTo>
                    <a:pt x="2697" y="36"/>
                  </a:moveTo>
                  <a:lnTo>
                    <a:pt x="135222" y="36"/>
                  </a:lnTo>
                </a:path>
                <a:path w="2253615" h="829944">
                  <a:moveTo>
                    <a:pt x="267745" y="28"/>
                  </a:moveTo>
                  <a:lnTo>
                    <a:pt x="400270" y="28"/>
                  </a:lnTo>
                </a:path>
                <a:path w="2253615" h="829944">
                  <a:moveTo>
                    <a:pt x="532794" y="21"/>
                  </a:moveTo>
                  <a:lnTo>
                    <a:pt x="665314" y="21"/>
                  </a:lnTo>
                </a:path>
                <a:path w="2253615" h="829944">
                  <a:moveTo>
                    <a:pt x="797834" y="16"/>
                  </a:moveTo>
                  <a:lnTo>
                    <a:pt x="930366" y="16"/>
                  </a:lnTo>
                </a:path>
                <a:path w="2253615" h="829944">
                  <a:moveTo>
                    <a:pt x="1062887" y="8"/>
                  </a:moveTo>
                  <a:lnTo>
                    <a:pt x="1195409" y="8"/>
                  </a:lnTo>
                </a:path>
                <a:path w="2253615" h="829944">
                  <a:moveTo>
                    <a:pt x="1327930" y="0"/>
                  </a:moveTo>
                  <a:lnTo>
                    <a:pt x="1460462" y="0"/>
                  </a:lnTo>
                </a:path>
                <a:path w="2253615" h="829944">
                  <a:moveTo>
                    <a:pt x="1593079" y="135"/>
                  </a:moveTo>
                  <a:lnTo>
                    <a:pt x="1725611" y="135"/>
                  </a:lnTo>
                </a:path>
                <a:path w="2253615" h="829944">
                  <a:moveTo>
                    <a:pt x="2697" y="132561"/>
                  </a:moveTo>
                  <a:lnTo>
                    <a:pt x="135222" y="132561"/>
                  </a:lnTo>
                </a:path>
                <a:path w="2253615" h="829944">
                  <a:moveTo>
                    <a:pt x="267745" y="132553"/>
                  </a:moveTo>
                  <a:lnTo>
                    <a:pt x="400270" y="132553"/>
                  </a:lnTo>
                </a:path>
                <a:path w="2253615" h="829944">
                  <a:moveTo>
                    <a:pt x="532794" y="132544"/>
                  </a:moveTo>
                  <a:lnTo>
                    <a:pt x="665314" y="132544"/>
                  </a:lnTo>
                </a:path>
                <a:path w="2253615" h="829944">
                  <a:moveTo>
                    <a:pt x="797834" y="132540"/>
                  </a:moveTo>
                  <a:lnTo>
                    <a:pt x="930366" y="132540"/>
                  </a:lnTo>
                </a:path>
                <a:path w="2253615" h="829944">
                  <a:moveTo>
                    <a:pt x="1062887" y="132528"/>
                  </a:moveTo>
                  <a:lnTo>
                    <a:pt x="1195409" y="132528"/>
                  </a:lnTo>
                </a:path>
                <a:path w="2253615" h="829944">
                  <a:moveTo>
                    <a:pt x="1327930" y="132524"/>
                  </a:moveTo>
                  <a:lnTo>
                    <a:pt x="1460462" y="132524"/>
                  </a:lnTo>
                </a:path>
                <a:path w="2253615" h="829944">
                  <a:moveTo>
                    <a:pt x="1593079" y="132660"/>
                  </a:moveTo>
                  <a:lnTo>
                    <a:pt x="1725611" y="13266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/>
            <p:cNvSpPr/>
            <p:nvPr/>
          </p:nvSpPr>
          <p:spPr>
            <a:xfrm>
              <a:off x="3405772" y="2485837"/>
              <a:ext cx="158750" cy="395605"/>
            </a:xfrm>
            <a:custGeom>
              <a:avLst/>
              <a:gdLst/>
              <a:ahLst/>
              <a:cxnLst/>
              <a:rect l="l" t="t" r="r" b="b"/>
              <a:pathLst>
                <a:path w="158750" h="395605">
                  <a:moveTo>
                    <a:pt x="158125" y="52704"/>
                  </a:moveTo>
                  <a:lnTo>
                    <a:pt x="0" y="0"/>
                  </a:lnTo>
                </a:path>
                <a:path w="158750" h="395605">
                  <a:moveTo>
                    <a:pt x="158125" y="105414"/>
                  </a:moveTo>
                  <a:lnTo>
                    <a:pt x="0" y="39531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/>
            <p:cNvSpPr/>
            <p:nvPr/>
          </p:nvSpPr>
          <p:spPr>
            <a:xfrm>
              <a:off x="1186003" y="2216271"/>
              <a:ext cx="2120900" cy="695960"/>
            </a:xfrm>
            <a:custGeom>
              <a:avLst/>
              <a:gdLst/>
              <a:ahLst/>
              <a:cxnLst/>
              <a:rect l="l" t="t" r="r" b="b"/>
              <a:pathLst>
                <a:path w="2120900" h="695960">
                  <a:moveTo>
                    <a:pt x="530092" y="0"/>
                  </a:moveTo>
                  <a:lnTo>
                    <a:pt x="265048" y="231918"/>
                  </a:lnTo>
                </a:path>
                <a:path w="2120900" h="695960">
                  <a:moveTo>
                    <a:pt x="530092" y="0"/>
                  </a:moveTo>
                  <a:lnTo>
                    <a:pt x="1855335" y="231918"/>
                  </a:lnTo>
                </a:path>
                <a:path w="2120900" h="695960">
                  <a:moveTo>
                    <a:pt x="265048" y="231918"/>
                  </a:moveTo>
                  <a:lnTo>
                    <a:pt x="265048" y="463832"/>
                  </a:lnTo>
                </a:path>
                <a:path w="2120900" h="695960">
                  <a:moveTo>
                    <a:pt x="795142" y="463832"/>
                  </a:moveTo>
                  <a:lnTo>
                    <a:pt x="265048" y="231918"/>
                  </a:lnTo>
                </a:path>
                <a:path w="2120900" h="695960">
                  <a:moveTo>
                    <a:pt x="1855335" y="231918"/>
                  </a:moveTo>
                  <a:lnTo>
                    <a:pt x="1325238" y="463832"/>
                  </a:lnTo>
                </a:path>
                <a:path w="2120900" h="695960">
                  <a:moveTo>
                    <a:pt x="1845879" y="230267"/>
                  </a:moveTo>
                  <a:lnTo>
                    <a:pt x="2120377" y="463832"/>
                  </a:lnTo>
                </a:path>
                <a:path w="2120900" h="695960">
                  <a:moveTo>
                    <a:pt x="795142" y="463832"/>
                  </a:moveTo>
                  <a:lnTo>
                    <a:pt x="530092" y="695751"/>
                  </a:lnTo>
                </a:path>
                <a:path w="2120900" h="695960">
                  <a:moveTo>
                    <a:pt x="795142" y="463832"/>
                  </a:moveTo>
                  <a:lnTo>
                    <a:pt x="795142" y="695751"/>
                  </a:lnTo>
                </a:path>
                <a:path w="2120900" h="695960">
                  <a:moveTo>
                    <a:pt x="265048" y="463832"/>
                  </a:moveTo>
                  <a:lnTo>
                    <a:pt x="265048" y="695751"/>
                  </a:lnTo>
                </a:path>
                <a:path w="2120900" h="695960">
                  <a:moveTo>
                    <a:pt x="265048" y="463832"/>
                  </a:moveTo>
                  <a:lnTo>
                    <a:pt x="0" y="695751"/>
                  </a:lnTo>
                </a:path>
                <a:path w="2120900" h="695960">
                  <a:moveTo>
                    <a:pt x="1325238" y="463832"/>
                  </a:moveTo>
                  <a:lnTo>
                    <a:pt x="1060185" y="695751"/>
                  </a:lnTo>
                </a:path>
                <a:path w="2120900" h="695960">
                  <a:moveTo>
                    <a:pt x="1325238" y="463832"/>
                  </a:moveTo>
                  <a:lnTo>
                    <a:pt x="1590281" y="695751"/>
                  </a:lnTo>
                </a:path>
                <a:path w="2120900" h="695960">
                  <a:moveTo>
                    <a:pt x="2120377" y="463832"/>
                  </a:moveTo>
                  <a:lnTo>
                    <a:pt x="1855335" y="695751"/>
                  </a:lnTo>
                </a:path>
                <a:path w="2120900" h="695960">
                  <a:moveTo>
                    <a:pt x="2120377" y="463832"/>
                  </a:moveTo>
                  <a:lnTo>
                    <a:pt x="2120377" y="69575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/>
            <p:cNvSpPr/>
            <p:nvPr/>
          </p:nvSpPr>
          <p:spPr>
            <a:xfrm>
              <a:off x="1702919" y="2203094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56" y="0"/>
                  </a:moveTo>
                  <a:lnTo>
                    <a:pt x="13176" y="0"/>
                  </a:lnTo>
                  <a:lnTo>
                    <a:pt x="5900" y="0"/>
                  </a:lnTo>
                  <a:lnTo>
                    <a:pt x="0" y="5900"/>
                  </a:lnTo>
                  <a:lnTo>
                    <a:pt x="0" y="20455"/>
                  </a:lnTo>
                  <a:lnTo>
                    <a:pt x="5900" y="26352"/>
                  </a:lnTo>
                  <a:lnTo>
                    <a:pt x="20456" y="26352"/>
                  </a:lnTo>
                  <a:lnTo>
                    <a:pt x="26356" y="20455"/>
                  </a:lnTo>
                  <a:lnTo>
                    <a:pt x="26356" y="5900"/>
                  </a:lnTo>
                  <a:lnTo>
                    <a:pt x="2045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/>
            <p:cNvSpPr/>
            <p:nvPr/>
          </p:nvSpPr>
          <p:spPr>
            <a:xfrm>
              <a:off x="1702919" y="2203094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76" y="0"/>
                  </a:moveTo>
                  <a:lnTo>
                    <a:pt x="20456" y="0"/>
                  </a:lnTo>
                  <a:lnTo>
                    <a:pt x="26356" y="5900"/>
                  </a:lnTo>
                  <a:lnTo>
                    <a:pt x="26356" y="13176"/>
                  </a:lnTo>
                  <a:lnTo>
                    <a:pt x="26356" y="20455"/>
                  </a:lnTo>
                  <a:lnTo>
                    <a:pt x="20456" y="26352"/>
                  </a:lnTo>
                  <a:lnTo>
                    <a:pt x="13176" y="26352"/>
                  </a:lnTo>
                  <a:lnTo>
                    <a:pt x="5900" y="26352"/>
                  </a:lnTo>
                  <a:lnTo>
                    <a:pt x="0" y="20455"/>
                  </a:lnTo>
                  <a:lnTo>
                    <a:pt x="0" y="13176"/>
                  </a:lnTo>
                  <a:lnTo>
                    <a:pt x="0" y="5900"/>
                  </a:lnTo>
                  <a:lnTo>
                    <a:pt x="5900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/>
            <p:cNvSpPr/>
            <p:nvPr/>
          </p:nvSpPr>
          <p:spPr>
            <a:xfrm>
              <a:off x="1437871" y="2435013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55" y="0"/>
                  </a:moveTo>
                  <a:lnTo>
                    <a:pt x="13180" y="0"/>
                  </a:lnTo>
                  <a:lnTo>
                    <a:pt x="5900" y="0"/>
                  </a:lnTo>
                  <a:lnTo>
                    <a:pt x="0" y="5896"/>
                  </a:lnTo>
                  <a:lnTo>
                    <a:pt x="0" y="20455"/>
                  </a:lnTo>
                  <a:lnTo>
                    <a:pt x="5900" y="26352"/>
                  </a:lnTo>
                  <a:lnTo>
                    <a:pt x="20455" y="26352"/>
                  </a:lnTo>
                  <a:lnTo>
                    <a:pt x="26356" y="20455"/>
                  </a:lnTo>
                  <a:lnTo>
                    <a:pt x="26356" y="5896"/>
                  </a:lnTo>
                  <a:lnTo>
                    <a:pt x="2045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/>
            <p:cNvSpPr/>
            <p:nvPr/>
          </p:nvSpPr>
          <p:spPr>
            <a:xfrm>
              <a:off x="1437871" y="2435013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80" y="0"/>
                  </a:moveTo>
                  <a:lnTo>
                    <a:pt x="20455" y="0"/>
                  </a:lnTo>
                  <a:lnTo>
                    <a:pt x="26356" y="5896"/>
                  </a:lnTo>
                  <a:lnTo>
                    <a:pt x="26356" y="13176"/>
                  </a:lnTo>
                  <a:lnTo>
                    <a:pt x="26356" y="20455"/>
                  </a:lnTo>
                  <a:lnTo>
                    <a:pt x="20455" y="26352"/>
                  </a:lnTo>
                  <a:lnTo>
                    <a:pt x="13180" y="26352"/>
                  </a:lnTo>
                  <a:lnTo>
                    <a:pt x="5900" y="26352"/>
                  </a:lnTo>
                  <a:lnTo>
                    <a:pt x="0" y="20455"/>
                  </a:lnTo>
                  <a:lnTo>
                    <a:pt x="0" y="13176"/>
                  </a:lnTo>
                  <a:lnTo>
                    <a:pt x="0" y="5896"/>
                  </a:lnTo>
                  <a:lnTo>
                    <a:pt x="5900" y="0"/>
                  </a:lnTo>
                  <a:lnTo>
                    <a:pt x="1318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/>
            <p:cNvSpPr/>
            <p:nvPr/>
          </p:nvSpPr>
          <p:spPr>
            <a:xfrm>
              <a:off x="1437871" y="266692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55" y="0"/>
                  </a:moveTo>
                  <a:lnTo>
                    <a:pt x="13180" y="0"/>
                  </a:lnTo>
                  <a:lnTo>
                    <a:pt x="5900" y="0"/>
                  </a:lnTo>
                  <a:lnTo>
                    <a:pt x="0" y="5900"/>
                  </a:lnTo>
                  <a:lnTo>
                    <a:pt x="0" y="20456"/>
                  </a:lnTo>
                  <a:lnTo>
                    <a:pt x="5900" y="26356"/>
                  </a:lnTo>
                  <a:lnTo>
                    <a:pt x="20455" y="26356"/>
                  </a:lnTo>
                  <a:lnTo>
                    <a:pt x="26356" y="20456"/>
                  </a:lnTo>
                  <a:lnTo>
                    <a:pt x="26356" y="5900"/>
                  </a:lnTo>
                  <a:lnTo>
                    <a:pt x="2045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/>
            <p:cNvSpPr/>
            <p:nvPr/>
          </p:nvSpPr>
          <p:spPr>
            <a:xfrm>
              <a:off x="1437871" y="266692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80" y="0"/>
                  </a:moveTo>
                  <a:lnTo>
                    <a:pt x="20455" y="0"/>
                  </a:lnTo>
                  <a:lnTo>
                    <a:pt x="26356" y="5900"/>
                  </a:lnTo>
                  <a:lnTo>
                    <a:pt x="26356" y="13176"/>
                  </a:lnTo>
                  <a:lnTo>
                    <a:pt x="26356" y="20456"/>
                  </a:lnTo>
                  <a:lnTo>
                    <a:pt x="20455" y="26356"/>
                  </a:lnTo>
                  <a:lnTo>
                    <a:pt x="13180" y="26356"/>
                  </a:lnTo>
                  <a:lnTo>
                    <a:pt x="5900" y="26356"/>
                  </a:lnTo>
                  <a:lnTo>
                    <a:pt x="0" y="20456"/>
                  </a:lnTo>
                  <a:lnTo>
                    <a:pt x="0" y="13176"/>
                  </a:lnTo>
                  <a:lnTo>
                    <a:pt x="0" y="5900"/>
                  </a:lnTo>
                  <a:lnTo>
                    <a:pt x="5900" y="0"/>
                  </a:lnTo>
                  <a:lnTo>
                    <a:pt x="1318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/>
            <p:cNvSpPr/>
            <p:nvPr/>
          </p:nvSpPr>
          <p:spPr>
            <a:xfrm>
              <a:off x="1437871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55" y="0"/>
                  </a:moveTo>
                  <a:lnTo>
                    <a:pt x="13180" y="0"/>
                  </a:lnTo>
                  <a:lnTo>
                    <a:pt x="5900" y="0"/>
                  </a:lnTo>
                  <a:lnTo>
                    <a:pt x="0" y="5896"/>
                  </a:lnTo>
                  <a:lnTo>
                    <a:pt x="0" y="20455"/>
                  </a:lnTo>
                  <a:lnTo>
                    <a:pt x="5900" y="26352"/>
                  </a:lnTo>
                  <a:lnTo>
                    <a:pt x="20455" y="26352"/>
                  </a:lnTo>
                  <a:lnTo>
                    <a:pt x="26356" y="20455"/>
                  </a:lnTo>
                  <a:lnTo>
                    <a:pt x="26356" y="5896"/>
                  </a:lnTo>
                  <a:lnTo>
                    <a:pt x="2045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/>
            <p:cNvSpPr/>
            <p:nvPr/>
          </p:nvSpPr>
          <p:spPr>
            <a:xfrm>
              <a:off x="1437871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80" y="0"/>
                  </a:moveTo>
                  <a:lnTo>
                    <a:pt x="20455" y="0"/>
                  </a:lnTo>
                  <a:lnTo>
                    <a:pt x="26356" y="5896"/>
                  </a:lnTo>
                  <a:lnTo>
                    <a:pt x="26356" y="13176"/>
                  </a:lnTo>
                  <a:lnTo>
                    <a:pt x="26356" y="20455"/>
                  </a:lnTo>
                  <a:lnTo>
                    <a:pt x="20455" y="26352"/>
                  </a:lnTo>
                  <a:lnTo>
                    <a:pt x="13180" y="26352"/>
                  </a:lnTo>
                  <a:lnTo>
                    <a:pt x="5900" y="26352"/>
                  </a:lnTo>
                  <a:lnTo>
                    <a:pt x="0" y="20455"/>
                  </a:lnTo>
                  <a:lnTo>
                    <a:pt x="0" y="13176"/>
                  </a:lnTo>
                  <a:lnTo>
                    <a:pt x="0" y="5896"/>
                  </a:lnTo>
                  <a:lnTo>
                    <a:pt x="5900" y="0"/>
                  </a:lnTo>
                  <a:lnTo>
                    <a:pt x="1318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/>
            <p:cNvSpPr/>
            <p:nvPr/>
          </p:nvSpPr>
          <p:spPr>
            <a:xfrm>
              <a:off x="1172827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55" y="0"/>
                  </a:moveTo>
                  <a:lnTo>
                    <a:pt x="13176" y="0"/>
                  </a:lnTo>
                  <a:lnTo>
                    <a:pt x="5895" y="0"/>
                  </a:lnTo>
                  <a:lnTo>
                    <a:pt x="0" y="5896"/>
                  </a:lnTo>
                  <a:lnTo>
                    <a:pt x="0" y="20455"/>
                  </a:lnTo>
                  <a:lnTo>
                    <a:pt x="5895" y="26352"/>
                  </a:lnTo>
                  <a:lnTo>
                    <a:pt x="20455" y="26352"/>
                  </a:lnTo>
                  <a:lnTo>
                    <a:pt x="26352" y="20455"/>
                  </a:lnTo>
                  <a:lnTo>
                    <a:pt x="26352" y="5896"/>
                  </a:lnTo>
                  <a:lnTo>
                    <a:pt x="2045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/>
            <p:cNvSpPr/>
            <p:nvPr/>
          </p:nvSpPr>
          <p:spPr>
            <a:xfrm>
              <a:off x="1172827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76" y="0"/>
                  </a:moveTo>
                  <a:lnTo>
                    <a:pt x="20455" y="0"/>
                  </a:lnTo>
                  <a:lnTo>
                    <a:pt x="26352" y="5896"/>
                  </a:lnTo>
                  <a:lnTo>
                    <a:pt x="26352" y="13176"/>
                  </a:lnTo>
                  <a:lnTo>
                    <a:pt x="26352" y="20455"/>
                  </a:lnTo>
                  <a:lnTo>
                    <a:pt x="20455" y="26352"/>
                  </a:lnTo>
                  <a:lnTo>
                    <a:pt x="13176" y="26352"/>
                  </a:lnTo>
                  <a:lnTo>
                    <a:pt x="5895" y="26352"/>
                  </a:lnTo>
                  <a:lnTo>
                    <a:pt x="0" y="20455"/>
                  </a:lnTo>
                  <a:lnTo>
                    <a:pt x="0" y="13176"/>
                  </a:lnTo>
                  <a:lnTo>
                    <a:pt x="0" y="5896"/>
                  </a:lnTo>
                  <a:lnTo>
                    <a:pt x="5895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/>
            <p:cNvSpPr/>
            <p:nvPr/>
          </p:nvSpPr>
          <p:spPr>
            <a:xfrm>
              <a:off x="1702919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56" y="0"/>
                  </a:moveTo>
                  <a:lnTo>
                    <a:pt x="13176" y="0"/>
                  </a:lnTo>
                  <a:lnTo>
                    <a:pt x="5900" y="0"/>
                  </a:lnTo>
                  <a:lnTo>
                    <a:pt x="0" y="5896"/>
                  </a:lnTo>
                  <a:lnTo>
                    <a:pt x="0" y="20455"/>
                  </a:lnTo>
                  <a:lnTo>
                    <a:pt x="5900" y="26352"/>
                  </a:lnTo>
                  <a:lnTo>
                    <a:pt x="20456" y="26352"/>
                  </a:lnTo>
                  <a:lnTo>
                    <a:pt x="26356" y="20455"/>
                  </a:lnTo>
                  <a:lnTo>
                    <a:pt x="26356" y="5896"/>
                  </a:lnTo>
                  <a:lnTo>
                    <a:pt x="2045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/>
            <p:cNvSpPr/>
            <p:nvPr/>
          </p:nvSpPr>
          <p:spPr>
            <a:xfrm>
              <a:off x="1702919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76" y="0"/>
                  </a:moveTo>
                  <a:lnTo>
                    <a:pt x="20456" y="0"/>
                  </a:lnTo>
                  <a:lnTo>
                    <a:pt x="26356" y="5896"/>
                  </a:lnTo>
                  <a:lnTo>
                    <a:pt x="26356" y="13176"/>
                  </a:lnTo>
                  <a:lnTo>
                    <a:pt x="26356" y="20455"/>
                  </a:lnTo>
                  <a:lnTo>
                    <a:pt x="20456" y="26352"/>
                  </a:lnTo>
                  <a:lnTo>
                    <a:pt x="13176" y="26352"/>
                  </a:lnTo>
                  <a:lnTo>
                    <a:pt x="5900" y="26352"/>
                  </a:lnTo>
                  <a:lnTo>
                    <a:pt x="0" y="20455"/>
                  </a:lnTo>
                  <a:lnTo>
                    <a:pt x="0" y="13176"/>
                  </a:lnTo>
                  <a:lnTo>
                    <a:pt x="0" y="5896"/>
                  </a:lnTo>
                  <a:lnTo>
                    <a:pt x="5900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/>
            <p:cNvSpPr/>
            <p:nvPr/>
          </p:nvSpPr>
          <p:spPr>
            <a:xfrm>
              <a:off x="2233012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60" y="0"/>
                  </a:moveTo>
                  <a:lnTo>
                    <a:pt x="13176" y="0"/>
                  </a:lnTo>
                  <a:lnTo>
                    <a:pt x="5902" y="0"/>
                  </a:lnTo>
                  <a:lnTo>
                    <a:pt x="0" y="5896"/>
                  </a:lnTo>
                  <a:lnTo>
                    <a:pt x="0" y="20455"/>
                  </a:lnTo>
                  <a:lnTo>
                    <a:pt x="5902" y="26352"/>
                  </a:lnTo>
                  <a:lnTo>
                    <a:pt x="20460" y="26352"/>
                  </a:lnTo>
                  <a:lnTo>
                    <a:pt x="26352" y="20455"/>
                  </a:lnTo>
                  <a:lnTo>
                    <a:pt x="26352" y="5896"/>
                  </a:lnTo>
                  <a:lnTo>
                    <a:pt x="2046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/>
            <p:cNvSpPr/>
            <p:nvPr/>
          </p:nvSpPr>
          <p:spPr>
            <a:xfrm>
              <a:off x="2233012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76" y="0"/>
                  </a:moveTo>
                  <a:lnTo>
                    <a:pt x="20460" y="0"/>
                  </a:lnTo>
                  <a:lnTo>
                    <a:pt x="26352" y="5896"/>
                  </a:lnTo>
                  <a:lnTo>
                    <a:pt x="26352" y="13176"/>
                  </a:lnTo>
                  <a:lnTo>
                    <a:pt x="26352" y="20455"/>
                  </a:lnTo>
                  <a:lnTo>
                    <a:pt x="20460" y="26352"/>
                  </a:lnTo>
                  <a:lnTo>
                    <a:pt x="13176" y="26352"/>
                  </a:lnTo>
                  <a:lnTo>
                    <a:pt x="5902" y="26352"/>
                  </a:lnTo>
                  <a:lnTo>
                    <a:pt x="0" y="20455"/>
                  </a:lnTo>
                  <a:lnTo>
                    <a:pt x="0" y="13176"/>
                  </a:lnTo>
                  <a:lnTo>
                    <a:pt x="0" y="5896"/>
                  </a:lnTo>
                  <a:lnTo>
                    <a:pt x="5902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/>
            <p:cNvSpPr/>
            <p:nvPr/>
          </p:nvSpPr>
          <p:spPr>
            <a:xfrm>
              <a:off x="1967969" y="266692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60" y="0"/>
                  </a:moveTo>
                  <a:lnTo>
                    <a:pt x="13176" y="0"/>
                  </a:lnTo>
                  <a:lnTo>
                    <a:pt x="5892" y="0"/>
                  </a:lnTo>
                  <a:lnTo>
                    <a:pt x="0" y="5900"/>
                  </a:lnTo>
                  <a:lnTo>
                    <a:pt x="0" y="20456"/>
                  </a:lnTo>
                  <a:lnTo>
                    <a:pt x="5892" y="26356"/>
                  </a:lnTo>
                  <a:lnTo>
                    <a:pt x="20460" y="26356"/>
                  </a:lnTo>
                  <a:lnTo>
                    <a:pt x="26352" y="20456"/>
                  </a:lnTo>
                  <a:lnTo>
                    <a:pt x="26352" y="5900"/>
                  </a:lnTo>
                  <a:lnTo>
                    <a:pt x="2046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/>
            <p:cNvSpPr/>
            <p:nvPr/>
          </p:nvSpPr>
          <p:spPr>
            <a:xfrm>
              <a:off x="1967969" y="266692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76" y="0"/>
                  </a:moveTo>
                  <a:lnTo>
                    <a:pt x="20460" y="0"/>
                  </a:lnTo>
                  <a:lnTo>
                    <a:pt x="26352" y="5900"/>
                  </a:lnTo>
                  <a:lnTo>
                    <a:pt x="26352" y="13176"/>
                  </a:lnTo>
                  <a:lnTo>
                    <a:pt x="26352" y="20456"/>
                  </a:lnTo>
                  <a:lnTo>
                    <a:pt x="20460" y="26356"/>
                  </a:lnTo>
                  <a:lnTo>
                    <a:pt x="13176" y="26356"/>
                  </a:lnTo>
                  <a:lnTo>
                    <a:pt x="5892" y="26356"/>
                  </a:lnTo>
                  <a:lnTo>
                    <a:pt x="0" y="20456"/>
                  </a:lnTo>
                  <a:lnTo>
                    <a:pt x="0" y="13176"/>
                  </a:lnTo>
                  <a:lnTo>
                    <a:pt x="0" y="5900"/>
                  </a:lnTo>
                  <a:lnTo>
                    <a:pt x="5892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/>
            <p:cNvSpPr/>
            <p:nvPr/>
          </p:nvSpPr>
          <p:spPr>
            <a:xfrm>
              <a:off x="1967969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60" y="0"/>
                  </a:moveTo>
                  <a:lnTo>
                    <a:pt x="13176" y="0"/>
                  </a:lnTo>
                  <a:lnTo>
                    <a:pt x="5892" y="0"/>
                  </a:lnTo>
                  <a:lnTo>
                    <a:pt x="0" y="5896"/>
                  </a:lnTo>
                  <a:lnTo>
                    <a:pt x="0" y="20455"/>
                  </a:lnTo>
                  <a:lnTo>
                    <a:pt x="5892" y="26352"/>
                  </a:lnTo>
                  <a:lnTo>
                    <a:pt x="20460" y="26352"/>
                  </a:lnTo>
                  <a:lnTo>
                    <a:pt x="26352" y="20455"/>
                  </a:lnTo>
                  <a:lnTo>
                    <a:pt x="26352" y="5896"/>
                  </a:lnTo>
                  <a:lnTo>
                    <a:pt x="2046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/>
            <p:cNvSpPr/>
            <p:nvPr/>
          </p:nvSpPr>
          <p:spPr>
            <a:xfrm>
              <a:off x="1967969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76" y="0"/>
                  </a:moveTo>
                  <a:lnTo>
                    <a:pt x="20460" y="0"/>
                  </a:lnTo>
                  <a:lnTo>
                    <a:pt x="26352" y="5896"/>
                  </a:lnTo>
                  <a:lnTo>
                    <a:pt x="26352" y="13176"/>
                  </a:lnTo>
                  <a:lnTo>
                    <a:pt x="26352" y="20455"/>
                  </a:lnTo>
                  <a:lnTo>
                    <a:pt x="20460" y="26352"/>
                  </a:lnTo>
                  <a:lnTo>
                    <a:pt x="13176" y="26352"/>
                  </a:lnTo>
                  <a:lnTo>
                    <a:pt x="5892" y="26352"/>
                  </a:lnTo>
                  <a:lnTo>
                    <a:pt x="0" y="20455"/>
                  </a:lnTo>
                  <a:lnTo>
                    <a:pt x="0" y="13176"/>
                  </a:lnTo>
                  <a:lnTo>
                    <a:pt x="0" y="5896"/>
                  </a:lnTo>
                  <a:lnTo>
                    <a:pt x="5892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/>
            <p:cNvSpPr/>
            <p:nvPr/>
          </p:nvSpPr>
          <p:spPr>
            <a:xfrm>
              <a:off x="2498066" y="266692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49" y="0"/>
                  </a:moveTo>
                  <a:lnTo>
                    <a:pt x="13176" y="0"/>
                  </a:lnTo>
                  <a:lnTo>
                    <a:pt x="5892" y="0"/>
                  </a:lnTo>
                  <a:lnTo>
                    <a:pt x="0" y="5900"/>
                  </a:lnTo>
                  <a:lnTo>
                    <a:pt x="0" y="20456"/>
                  </a:lnTo>
                  <a:lnTo>
                    <a:pt x="5892" y="26356"/>
                  </a:lnTo>
                  <a:lnTo>
                    <a:pt x="20449" y="26356"/>
                  </a:lnTo>
                  <a:lnTo>
                    <a:pt x="26352" y="20456"/>
                  </a:lnTo>
                  <a:lnTo>
                    <a:pt x="26352" y="5900"/>
                  </a:lnTo>
                  <a:lnTo>
                    <a:pt x="2044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/>
            <p:cNvSpPr/>
            <p:nvPr/>
          </p:nvSpPr>
          <p:spPr>
            <a:xfrm>
              <a:off x="2498066" y="266692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76" y="0"/>
                  </a:moveTo>
                  <a:lnTo>
                    <a:pt x="20449" y="0"/>
                  </a:lnTo>
                  <a:lnTo>
                    <a:pt x="26352" y="5900"/>
                  </a:lnTo>
                  <a:lnTo>
                    <a:pt x="26352" y="13176"/>
                  </a:lnTo>
                  <a:lnTo>
                    <a:pt x="26352" y="20456"/>
                  </a:lnTo>
                  <a:lnTo>
                    <a:pt x="20449" y="26356"/>
                  </a:lnTo>
                  <a:lnTo>
                    <a:pt x="13176" y="26356"/>
                  </a:lnTo>
                  <a:lnTo>
                    <a:pt x="5892" y="26356"/>
                  </a:lnTo>
                  <a:lnTo>
                    <a:pt x="0" y="20456"/>
                  </a:lnTo>
                  <a:lnTo>
                    <a:pt x="0" y="13176"/>
                  </a:lnTo>
                  <a:lnTo>
                    <a:pt x="0" y="5900"/>
                  </a:lnTo>
                  <a:lnTo>
                    <a:pt x="5892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/>
            <p:cNvSpPr/>
            <p:nvPr/>
          </p:nvSpPr>
          <p:spPr>
            <a:xfrm>
              <a:off x="3018696" y="243335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60" y="0"/>
                  </a:moveTo>
                  <a:lnTo>
                    <a:pt x="13186" y="0"/>
                  </a:lnTo>
                  <a:lnTo>
                    <a:pt x="5902" y="0"/>
                  </a:lnTo>
                  <a:lnTo>
                    <a:pt x="0" y="5900"/>
                  </a:lnTo>
                  <a:lnTo>
                    <a:pt x="0" y="20456"/>
                  </a:lnTo>
                  <a:lnTo>
                    <a:pt x="5902" y="26356"/>
                  </a:lnTo>
                  <a:lnTo>
                    <a:pt x="20460" y="26356"/>
                  </a:lnTo>
                  <a:lnTo>
                    <a:pt x="26363" y="20456"/>
                  </a:lnTo>
                  <a:lnTo>
                    <a:pt x="26363" y="5900"/>
                  </a:lnTo>
                  <a:lnTo>
                    <a:pt x="2046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/>
            <p:cNvSpPr/>
            <p:nvPr/>
          </p:nvSpPr>
          <p:spPr>
            <a:xfrm>
              <a:off x="3018696" y="243335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86" y="0"/>
                  </a:moveTo>
                  <a:lnTo>
                    <a:pt x="20460" y="0"/>
                  </a:lnTo>
                  <a:lnTo>
                    <a:pt x="26363" y="5900"/>
                  </a:lnTo>
                  <a:lnTo>
                    <a:pt x="26363" y="13180"/>
                  </a:lnTo>
                  <a:lnTo>
                    <a:pt x="26363" y="20456"/>
                  </a:lnTo>
                  <a:lnTo>
                    <a:pt x="20460" y="26356"/>
                  </a:lnTo>
                  <a:lnTo>
                    <a:pt x="13186" y="26356"/>
                  </a:lnTo>
                  <a:lnTo>
                    <a:pt x="5902" y="26356"/>
                  </a:lnTo>
                  <a:lnTo>
                    <a:pt x="0" y="20456"/>
                  </a:lnTo>
                  <a:lnTo>
                    <a:pt x="0" y="13180"/>
                  </a:lnTo>
                  <a:lnTo>
                    <a:pt x="0" y="5900"/>
                  </a:lnTo>
                  <a:lnTo>
                    <a:pt x="5902" y="0"/>
                  </a:lnTo>
                  <a:lnTo>
                    <a:pt x="1318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/>
            <p:cNvSpPr/>
            <p:nvPr/>
          </p:nvSpPr>
          <p:spPr>
            <a:xfrm>
              <a:off x="3293205" y="266692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20460" y="0"/>
                  </a:moveTo>
                  <a:lnTo>
                    <a:pt x="13176" y="0"/>
                  </a:lnTo>
                  <a:lnTo>
                    <a:pt x="5902" y="0"/>
                  </a:lnTo>
                  <a:lnTo>
                    <a:pt x="0" y="5900"/>
                  </a:lnTo>
                  <a:lnTo>
                    <a:pt x="0" y="20456"/>
                  </a:lnTo>
                  <a:lnTo>
                    <a:pt x="5902" y="26356"/>
                  </a:lnTo>
                  <a:lnTo>
                    <a:pt x="20460" y="26356"/>
                  </a:lnTo>
                  <a:lnTo>
                    <a:pt x="26352" y="20456"/>
                  </a:lnTo>
                  <a:lnTo>
                    <a:pt x="26352" y="5900"/>
                  </a:lnTo>
                  <a:lnTo>
                    <a:pt x="2046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/>
            <p:cNvSpPr/>
            <p:nvPr/>
          </p:nvSpPr>
          <p:spPr>
            <a:xfrm>
              <a:off x="3293205" y="266692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3176" y="0"/>
                  </a:moveTo>
                  <a:lnTo>
                    <a:pt x="20460" y="0"/>
                  </a:lnTo>
                  <a:lnTo>
                    <a:pt x="26352" y="5900"/>
                  </a:lnTo>
                  <a:lnTo>
                    <a:pt x="26352" y="13176"/>
                  </a:lnTo>
                  <a:lnTo>
                    <a:pt x="26352" y="20456"/>
                  </a:lnTo>
                  <a:lnTo>
                    <a:pt x="20460" y="26356"/>
                  </a:lnTo>
                  <a:lnTo>
                    <a:pt x="13176" y="26356"/>
                  </a:lnTo>
                  <a:lnTo>
                    <a:pt x="5902" y="26356"/>
                  </a:lnTo>
                  <a:lnTo>
                    <a:pt x="0" y="20456"/>
                  </a:lnTo>
                  <a:lnTo>
                    <a:pt x="0" y="13176"/>
                  </a:lnTo>
                  <a:lnTo>
                    <a:pt x="0" y="5900"/>
                  </a:lnTo>
                  <a:lnTo>
                    <a:pt x="5902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/>
            <p:cNvSpPr/>
            <p:nvPr/>
          </p:nvSpPr>
          <p:spPr>
            <a:xfrm>
              <a:off x="3293205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20460" y="0"/>
                  </a:moveTo>
                  <a:lnTo>
                    <a:pt x="13176" y="0"/>
                  </a:lnTo>
                  <a:lnTo>
                    <a:pt x="5902" y="0"/>
                  </a:lnTo>
                  <a:lnTo>
                    <a:pt x="0" y="5896"/>
                  </a:lnTo>
                  <a:lnTo>
                    <a:pt x="0" y="20455"/>
                  </a:lnTo>
                  <a:lnTo>
                    <a:pt x="5902" y="26352"/>
                  </a:lnTo>
                  <a:lnTo>
                    <a:pt x="20460" y="26352"/>
                  </a:lnTo>
                  <a:lnTo>
                    <a:pt x="26352" y="20455"/>
                  </a:lnTo>
                  <a:lnTo>
                    <a:pt x="26352" y="5896"/>
                  </a:lnTo>
                  <a:lnTo>
                    <a:pt x="2046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/>
            <p:cNvSpPr/>
            <p:nvPr/>
          </p:nvSpPr>
          <p:spPr>
            <a:xfrm>
              <a:off x="3293205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3176" y="0"/>
                  </a:moveTo>
                  <a:lnTo>
                    <a:pt x="20460" y="0"/>
                  </a:lnTo>
                  <a:lnTo>
                    <a:pt x="26352" y="5896"/>
                  </a:lnTo>
                  <a:lnTo>
                    <a:pt x="26352" y="13176"/>
                  </a:lnTo>
                  <a:lnTo>
                    <a:pt x="26352" y="20455"/>
                  </a:lnTo>
                  <a:lnTo>
                    <a:pt x="20460" y="26352"/>
                  </a:lnTo>
                  <a:lnTo>
                    <a:pt x="13176" y="26352"/>
                  </a:lnTo>
                  <a:lnTo>
                    <a:pt x="5902" y="26352"/>
                  </a:lnTo>
                  <a:lnTo>
                    <a:pt x="0" y="20455"/>
                  </a:lnTo>
                  <a:lnTo>
                    <a:pt x="0" y="13176"/>
                  </a:lnTo>
                  <a:lnTo>
                    <a:pt x="0" y="5896"/>
                  </a:lnTo>
                  <a:lnTo>
                    <a:pt x="5902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5" name="object 155"/>
            <p:cNvSpPr/>
            <p:nvPr/>
          </p:nvSpPr>
          <p:spPr>
            <a:xfrm>
              <a:off x="3028162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49" y="0"/>
                  </a:moveTo>
                  <a:lnTo>
                    <a:pt x="13176" y="0"/>
                  </a:lnTo>
                  <a:lnTo>
                    <a:pt x="5892" y="0"/>
                  </a:lnTo>
                  <a:lnTo>
                    <a:pt x="0" y="5896"/>
                  </a:lnTo>
                  <a:lnTo>
                    <a:pt x="0" y="20455"/>
                  </a:lnTo>
                  <a:lnTo>
                    <a:pt x="5892" y="26352"/>
                  </a:lnTo>
                  <a:lnTo>
                    <a:pt x="20449" y="26352"/>
                  </a:lnTo>
                  <a:lnTo>
                    <a:pt x="26352" y="20455"/>
                  </a:lnTo>
                  <a:lnTo>
                    <a:pt x="26352" y="5896"/>
                  </a:lnTo>
                  <a:lnTo>
                    <a:pt x="2044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/>
            <p:cNvSpPr/>
            <p:nvPr/>
          </p:nvSpPr>
          <p:spPr>
            <a:xfrm>
              <a:off x="3028162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13176" y="0"/>
                  </a:moveTo>
                  <a:lnTo>
                    <a:pt x="20449" y="0"/>
                  </a:lnTo>
                  <a:lnTo>
                    <a:pt x="26352" y="5896"/>
                  </a:lnTo>
                  <a:lnTo>
                    <a:pt x="26352" y="13176"/>
                  </a:lnTo>
                  <a:lnTo>
                    <a:pt x="26352" y="20455"/>
                  </a:lnTo>
                  <a:lnTo>
                    <a:pt x="20449" y="26352"/>
                  </a:lnTo>
                  <a:lnTo>
                    <a:pt x="13176" y="26352"/>
                  </a:lnTo>
                  <a:lnTo>
                    <a:pt x="5892" y="26352"/>
                  </a:lnTo>
                  <a:lnTo>
                    <a:pt x="0" y="20455"/>
                  </a:lnTo>
                  <a:lnTo>
                    <a:pt x="0" y="13176"/>
                  </a:lnTo>
                  <a:lnTo>
                    <a:pt x="0" y="5896"/>
                  </a:lnTo>
                  <a:lnTo>
                    <a:pt x="5892" y="0"/>
                  </a:lnTo>
                  <a:lnTo>
                    <a:pt x="131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/>
            <p:cNvSpPr/>
            <p:nvPr/>
          </p:nvSpPr>
          <p:spPr>
            <a:xfrm>
              <a:off x="2763109" y="2898846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69" h="26669">
                  <a:moveTo>
                    <a:pt x="20460" y="0"/>
                  </a:moveTo>
                  <a:lnTo>
                    <a:pt x="13176" y="0"/>
                  </a:lnTo>
                  <a:lnTo>
                    <a:pt x="5902" y="0"/>
                  </a:lnTo>
                  <a:lnTo>
                    <a:pt x="0" y="5896"/>
                  </a:lnTo>
                  <a:lnTo>
                    <a:pt x="0" y="20455"/>
                  </a:lnTo>
                  <a:lnTo>
                    <a:pt x="5902" y="26352"/>
                  </a:lnTo>
                  <a:lnTo>
                    <a:pt x="20460" y="26352"/>
                  </a:lnTo>
                  <a:lnTo>
                    <a:pt x="26352" y="20455"/>
                  </a:lnTo>
                  <a:lnTo>
                    <a:pt x="26352" y="5896"/>
                  </a:lnTo>
                  <a:lnTo>
                    <a:pt x="2046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/>
            <p:cNvSpPr/>
            <p:nvPr/>
          </p:nvSpPr>
          <p:spPr>
            <a:xfrm>
              <a:off x="2279319" y="2037811"/>
              <a:ext cx="510540" cy="887730"/>
            </a:xfrm>
            <a:custGeom>
              <a:avLst/>
              <a:gdLst/>
              <a:ahLst/>
              <a:cxnLst/>
              <a:rect l="l" t="t" r="r" b="b"/>
              <a:pathLst>
                <a:path w="510539" h="887730">
                  <a:moveTo>
                    <a:pt x="496965" y="861034"/>
                  </a:moveTo>
                  <a:lnTo>
                    <a:pt x="504249" y="861034"/>
                  </a:lnTo>
                  <a:lnTo>
                    <a:pt x="510142" y="866930"/>
                  </a:lnTo>
                  <a:lnTo>
                    <a:pt x="510142" y="874210"/>
                  </a:lnTo>
                  <a:lnTo>
                    <a:pt x="510142" y="881490"/>
                  </a:lnTo>
                  <a:lnTo>
                    <a:pt x="504249" y="887386"/>
                  </a:lnTo>
                  <a:lnTo>
                    <a:pt x="496965" y="887386"/>
                  </a:lnTo>
                  <a:lnTo>
                    <a:pt x="489692" y="887386"/>
                  </a:lnTo>
                  <a:lnTo>
                    <a:pt x="483789" y="881490"/>
                  </a:lnTo>
                  <a:lnTo>
                    <a:pt x="483789" y="874210"/>
                  </a:lnTo>
                  <a:lnTo>
                    <a:pt x="483789" y="866930"/>
                  </a:lnTo>
                  <a:lnTo>
                    <a:pt x="489692" y="861034"/>
                  </a:lnTo>
                  <a:lnTo>
                    <a:pt x="496965" y="861034"/>
                  </a:lnTo>
                  <a:close/>
                </a:path>
                <a:path w="510539" h="887730">
                  <a:moveTo>
                    <a:pt x="0" y="145328"/>
                  </a:moveTo>
                  <a:lnTo>
                    <a:pt x="177710" y="0"/>
                  </a:lnTo>
                </a:path>
                <a:path w="510539" h="887730">
                  <a:moveTo>
                    <a:pt x="335836" y="0"/>
                  </a:moveTo>
                  <a:lnTo>
                    <a:pt x="463835" y="14532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9" name="object 159"/>
          <p:cNvSpPr txBox="1"/>
          <p:nvPr/>
        </p:nvSpPr>
        <p:spPr>
          <a:xfrm>
            <a:off x="271094" y="686376"/>
            <a:ext cx="4103370" cy="22764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5760" indent="-168275">
              <a:lnSpc>
                <a:spcPts val="1200"/>
              </a:lnSpc>
              <a:spcBef>
                <a:spcPts val="95"/>
              </a:spcBef>
              <a:buClr>
                <a:srgbClr val="3333B2"/>
              </a:buClr>
              <a:buFont typeface="Arial"/>
              <a:buChar char="►"/>
              <a:tabLst>
                <a:tab pos="366395" algn="l"/>
              </a:tabLst>
            </a:pPr>
            <a:r>
              <a:rPr dirty="0" sz="1000" spc="5" b="1">
                <a:latin typeface="Arial"/>
                <a:cs typeface="Arial"/>
              </a:rPr>
              <a:t>D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23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5" i="1">
                <a:latin typeface="メイリオ"/>
                <a:cs typeface="メイリオ"/>
              </a:rPr>
              <a:t>{</a:t>
            </a:r>
            <a:r>
              <a:rPr dirty="0" sz="1000" spc="5" i="1">
                <a:latin typeface="Arial"/>
                <a:cs typeface="Arial"/>
              </a:rPr>
              <a:t>D</a:t>
            </a:r>
            <a:r>
              <a:rPr dirty="0" baseline="-15873" sz="1050" spc="7" i="1">
                <a:latin typeface="Arial"/>
                <a:cs typeface="Arial"/>
              </a:rPr>
              <a:t>k,1</a:t>
            </a:r>
            <a:r>
              <a:rPr dirty="0" sz="1000" spc="5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D</a:t>
            </a:r>
            <a:r>
              <a:rPr dirty="0" baseline="-15873" sz="1050" spc="37" i="1">
                <a:latin typeface="Arial"/>
                <a:cs typeface="Arial"/>
              </a:rPr>
              <a:t>k,2</a:t>
            </a:r>
            <a:r>
              <a:rPr dirty="0" baseline="-15873" sz="1050" spc="-15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D</a:t>
            </a:r>
            <a:r>
              <a:rPr dirty="0" baseline="-15873" sz="1050" spc="30" i="1">
                <a:latin typeface="Arial"/>
                <a:cs typeface="Arial"/>
              </a:rPr>
              <a:t>k,N</a:t>
            </a:r>
            <a:r>
              <a:rPr dirty="0" baseline="-32407" sz="900" spc="30" i="1">
                <a:latin typeface="Arial"/>
                <a:cs typeface="Arial"/>
              </a:rPr>
              <a:t>k</a:t>
            </a:r>
            <a:r>
              <a:rPr dirty="0" baseline="-32407" sz="900" spc="-7" i="1">
                <a:latin typeface="Arial"/>
                <a:cs typeface="Arial"/>
              </a:rPr>
              <a:t> </a:t>
            </a:r>
            <a:r>
              <a:rPr dirty="0" sz="1000" spc="-105" i="1">
                <a:latin typeface="メイリオ"/>
                <a:cs typeface="メイリオ"/>
              </a:rPr>
              <a:t>}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denotes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N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domains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</a:t>
            </a:r>
            <a:r>
              <a:rPr dirty="0" sz="1000" spc="-15">
                <a:latin typeface="Arial"/>
                <a:cs typeface="Arial"/>
              </a:rPr>
              <a:t>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endParaRPr sz="1000">
              <a:latin typeface="Arial"/>
              <a:cs typeface="Arial"/>
            </a:endParaRPr>
          </a:p>
          <a:p>
            <a:pPr marL="3657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663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Note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baseline="-15873" sz="1050" spc="30">
                <a:latin typeface="Arial"/>
                <a:cs typeface="Arial"/>
              </a:rPr>
              <a:t>0</a:t>
            </a:r>
            <a:r>
              <a:rPr dirty="0" baseline="-15873" sz="1050" spc="112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5" b="1">
                <a:latin typeface="Arial"/>
                <a:cs typeface="Arial"/>
              </a:rPr>
              <a:t>D</a:t>
            </a:r>
            <a:r>
              <a:rPr dirty="0" baseline="-15873" sz="1050" spc="97">
                <a:latin typeface="Arial"/>
                <a:cs typeface="Arial"/>
              </a:rPr>
              <a:t>0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1.</a:t>
            </a:r>
            <a:endParaRPr sz="1000">
              <a:latin typeface="Arial"/>
              <a:cs typeface="Arial"/>
            </a:endParaRPr>
          </a:p>
          <a:p>
            <a:pPr marL="361315" marR="119380" indent="-16319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66395" algn="l"/>
              </a:tabLst>
            </a:pP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>
                <a:latin typeface="Arial"/>
                <a:cs typeface="Arial"/>
              </a:rPr>
              <a:t>each </a:t>
            </a:r>
            <a:r>
              <a:rPr dirty="0" sz="1000" spc="-15">
                <a:latin typeface="Arial"/>
                <a:cs typeface="Arial"/>
              </a:rPr>
              <a:t>level </a:t>
            </a:r>
            <a:r>
              <a:rPr dirty="0" sz="1000" spc="-5" i="1">
                <a:latin typeface="Arial"/>
                <a:cs typeface="Arial"/>
              </a:rPr>
              <a:t>k </a:t>
            </a:r>
            <a:r>
              <a:rPr dirty="0" sz="1000" spc="-5">
                <a:latin typeface="Arial"/>
                <a:cs typeface="Arial"/>
              </a:rPr>
              <a:t>, the set of hosts is </a:t>
            </a:r>
            <a:r>
              <a:rPr dirty="0" sz="1000">
                <a:latin typeface="Arial"/>
                <a:cs typeface="Arial"/>
              </a:rPr>
              <a:t>partitioned </a:t>
            </a:r>
            <a:r>
              <a:rPr dirty="0" sz="1000" spc="-5">
                <a:latin typeface="Arial"/>
                <a:cs typeface="Arial"/>
              </a:rPr>
              <a:t>into </a:t>
            </a:r>
            <a:r>
              <a:rPr dirty="0" sz="1000" spc="5" i="1">
                <a:latin typeface="Arial"/>
                <a:cs typeface="Arial"/>
              </a:rPr>
              <a:t>N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subsets,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each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host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running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representing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exactly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domains </a:t>
            </a:r>
            <a:r>
              <a:rPr dirty="0" sz="1000" spc="25" i="1">
                <a:latin typeface="Arial"/>
                <a:cs typeface="Arial"/>
              </a:rPr>
              <a:t>D</a:t>
            </a:r>
            <a:r>
              <a:rPr dirty="0" baseline="-15873" sz="1050" spc="37" i="1">
                <a:latin typeface="Arial"/>
                <a:cs typeface="Arial"/>
              </a:rPr>
              <a:t>k,i</a:t>
            </a:r>
            <a:r>
              <a:rPr dirty="0" baseline="-15873" sz="1050" spc="29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</a:t>
            </a:r>
            <a:r>
              <a:rPr dirty="0" sz="1000" spc="5" b="1">
                <a:latin typeface="Arial"/>
                <a:cs typeface="Arial"/>
              </a:rPr>
              <a:t>D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50">
              <a:latin typeface="Arial"/>
              <a:cs typeface="Arial"/>
            </a:endParaRPr>
          </a:p>
          <a:p>
            <a:pPr marL="8890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distributing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location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901700">
              <a:lnSpc>
                <a:spcPct val="100000"/>
              </a:lnSpc>
              <a:spcBef>
                <a:spcPts val="869"/>
              </a:spcBef>
              <a:tabLst>
                <a:tab pos="2029460" algn="l"/>
                <a:tab pos="2811145" algn="l"/>
              </a:tabLst>
            </a:pPr>
            <a:r>
              <a:rPr dirty="0" baseline="4273" sz="975">
                <a:solidFill>
                  <a:srgbClr val="231F20"/>
                </a:solidFill>
                <a:latin typeface="Arial"/>
                <a:cs typeface="Arial"/>
              </a:rPr>
              <a:t>Tree 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for one specific</a:t>
            </a:r>
            <a:r>
              <a:rPr dirty="0" baseline="4273" sz="9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entity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Location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	Host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>
              <a:latin typeface="Arial"/>
              <a:cs typeface="Arial"/>
            </a:endParaRPr>
          </a:p>
          <a:p>
            <a:pPr marL="46799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Level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850">
              <a:latin typeface="Arial"/>
              <a:cs typeface="Arial"/>
            </a:endParaRPr>
          </a:p>
          <a:p>
            <a:pPr marL="46799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Level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  <a:p>
            <a:pPr marL="3312160">
              <a:lnSpc>
                <a:spcPct val="100000"/>
              </a:lnSpc>
              <a:spcBef>
                <a:spcPts val="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Domain</a:t>
            </a:r>
            <a:endParaRPr sz="650">
              <a:latin typeface="Arial"/>
              <a:cs typeface="Arial"/>
            </a:endParaRPr>
          </a:p>
          <a:p>
            <a:pPr marL="467995">
              <a:lnSpc>
                <a:spcPct val="100000"/>
              </a:lnSpc>
              <a:spcBef>
                <a:spcPts val="1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Level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850">
              <a:latin typeface="Arial"/>
              <a:cs typeface="Arial"/>
            </a:endParaRPr>
          </a:p>
          <a:p>
            <a:pPr marL="466725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Level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1534630" y="2037812"/>
            <a:ext cx="1772285" cy="274955"/>
          </a:xfrm>
          <a:custGeom>
            <a:avLst/>
            <a:gdLst/>
            <a:ahLst/>
            <a:cxnLst/>
            <a:rect l="l" t="t" r="r" b="b"/>
            <a:pathLst>
              <a:path w="1772285" h="274955">
                <a:moveTo>
                  <a:pt x="0" y="0"/>
                </a:moveTo>
                <a:lnTo>
                  <a:pt x="71357" y="274810"/>
                </a:lnTo>
              </a:path>
              <a:path w="1772285" h="274955">
                <a:moveTo>
                  <a:pt x="1581243" y="0"/>
                </a:moveTo>
                <a:lnTo>
                  <a:pt x="1506708" y="79069"/>
                </a:lnTo>
              </a:path>
              <a:path w="1772285" h="274955">
                <a:moveTo>
                  <a:pt x="1686664" y="0"/>
                </a:moveTo>
                <a:lnTo>
                  <a:pt x="1771751" y="79069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1" name="object 161"/>
          <p:cNvSpPr txBox="1"/>
          <p:nvPr/>
        </p:nvSpPr>
        <p:spPr>
          <a:xfrm>
            <a:off x="1112220" y="3016712"/>
            <a:ext cx="160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70" name="object 17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162" name="object 162"/>
          <p:cNvSpPr txBox="1"/>
          <p:nvPr/>
        </p:nvSpPr>
        <p:spPr>
          <a:xfrm>
            <a:off x="1379055" y="3016712"/>
            <a:ext cx="160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1645891" y="3016712"/>
            <a:ext cx="160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1912730" y="3016712"/>
            <a:ext cx="160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2179561" y="3016712"/>
            <a:ext cx="160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6" name="object 166"/>
          <p:cNvSpPr txBox="1"/>
          <p:nvPr/>
        </p:nvSpPr>
        <p:spPr>
          <a:xfrm>
            <a:off x="2446401" y="3016712"/>
            <a:ext cx="160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7" name="object 167"/>
          <p:cNvSpPr txBox="1"/>
          <p:nvPr/>
        </p:nvSpPr>
        <p:spPr>
          <a:xfrm>
            <a:off x="2713232" y="3016712"/>
            <a:ext cx="160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8" name="object 168"/>
          <p:cNvSpPr txBox="1"/>
          <p:nvPr/>
        </p:nvSpPr>
        <p:spPr>
          <a:xfrm>
            <a:off x="2980071" y="3016712"/>
            <a:ext cx="160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3246907" y="3016712"/>
            <a:ext cx="160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9</a:t>
            </a:r>
            <a:endParaRPr baseline="-27777" sz="4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9732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uctured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Name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spaces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04838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Name</a:t>
            </a:r>
            <a:r>
              <a:rPr dirty="0" spc="-70"/>
              <a:t> </a:t>
            </a:r>
            <a:r>
              <a:rPr dirty="0" spc="15"/>
              <a:t>space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290" y="407560"/>
            <a:ext cx="3877310" cy="83693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33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graph</a:t>
            </a:r>
            <a:endParaRPr sz="1200">
              <a:latin typeface="Arial"/>
              <a:cs typeface="Arial"/>
            </a:endParaRPr>
          </a:p>
          <a:p>
            <a:pPr marL="17145" marR="5080" indent="-4445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graph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leaf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node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represents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(named)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entity.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directory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node </a:t>
            </a:r>
            <a:r>
              <a:rPr dirty="0" sz="1000" spc="-5">
                <a:latin typeface="Arial"/>
                <a:cs typeface="Arial"/>
              </a:rPr>
              <a:t>is an entity that </a:t>
            </a:r>
            <a:r>
              <a:rPr dirty="0" sz="1000" spc="-10">
                <a:latin typeface="Arial"/>
                <a:cs typeface="Arial"/>
              </a:rPr>
              <a:t>refers</a:t>
            </a:r>
            <a:r>
              <a:rPr dirty="0" sz="1000" spc="-5">
                <a:latin typeface="Arial"/>
                <a:cs typeface="Arial"/>
              </a:rPr>
              <a:t> to other nodes.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general naming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graph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with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single root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56736" y="1470218"/>
            <a:ext cx="729615" cy="339725"/>
          </a:xfrm>
          <a:custGeom>
            <a:avLst/>
            <a:gdLst/>
            <a:ahLst/>
            <a:cxnLst/>
            <a:rect l="l" t="t" r="r" b="b"/>
            <a:pathLst>
              <a:path w="729614" h="339725">
                <a:moveTo>
                  <a:pt x="39824" y="0"/>
                </a:moveTo>
                <a:lnTo>
                  <a:pt x="458719" y="0"/>
                </a:lnTo>
                <a:lnTo>
                  <a:pt x="474182" y="3142"/>
                </a:lnTo>
                <a:lnTo>
                  <a:pt x="486845" y="11699"/>
                </a:lnTo>
                <a:lnTo>
                  <a:pt x="495401" y="24365"/>
                </a:lnTo>
                <a:lnTo>
                  <a:pt x="498543" y="39834"/>
                </a:lnTo>
                <a:lnTo>
                  <a:pt x="498548" y="299608"/>
                </a:lnTo>
                <a:lnTo>
                  <a:pt x="495405" y="315077"/>
                </a:lnTo>
                <a:lnTo>
                  <a:pt x="486848" y="327741"/>
                </a:lnTo>
                <a:lnTo>
                  <a:pt x="474183" y="336296"/>
                </a:lnTo>
                <a:lnTo>
                  <a:pt x="458719" y="339438"/>
                </a:lnTo>
                <a:lnTo>
                  <a:pt x="39824" y="339438"/>
                </a:lnTo>
                <a:lnTo>
                  <a:pt x="24361" y="336296"/>
                </a:lnTo>
                <a:lnTo>
                  <a:pt x="11698" y="327741"/>
                </a:lnTo>
                <a:lnTo>
                  <a:pt x="3142" y="315078"/>
                </a:lnTo>
                <a:lnTo>
                  <a:pt x="0" y="299612"/>
                </a:lnTo>
                <a:lnTo>
                  <a:pt x="0" y="39834"/>
                </a:lnTo>
                <a:lnTo>
                  <a:pt x="3142" y="24365"/>
                </a:lnTo>
                <a:lnTo>
                  <a:pt x="11698" y="11699"/>
                </a:lnTo>
                <a:lnTo>
                  <a:pt x="24361" y="3142"/>
                </a:lnTo>
                <a:lnTo>
                  <a:pt x="39824" y="0"/>
                </a:lnTo>
                <a:close/>
              </a:path>
              <a:path w="729614" h="339725">
                <a:moveTo>
                  <a:pt x="498548" y="233360"/>
                </a:moveTo>
                <a:lnTo>
                  <a:pt x="729074" y="234864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299532" y="1847118"/>
            <a:ext cx="1803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elke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81084" y="2295551"/>
            <a:ext cx="3676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.procmail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46341" y="1847118"/>
            <a:ext cx="2317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steen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37630" y="1443356"/>
            <a:ext cx="236854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home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10060" y="1443356"/>
            <a:ext cx="19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keys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55811" y="2248094"/>
            <a:ext cx="898525" cy="323215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mbox</a:t>
            </a:r>
            <a:endParaRPr sz="650">
              <a:latin typeface="Arial"/>
              <a:cs typeface="Arial"/>
            </a:endParaRPr>
          </a:p>
          <a:p>
            <a:pPr marL="131445">
              <a:lnSpc>
                <a:spcPct val="100000"/>
              </a:lnSpc>
              <a:spcBef>
                <a:spcPts val="3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"/home/steen/mbox"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57842" y="1623229"/>
            <a:ext cx="2825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"/keys"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06972" y="1303963"/>
            <a:ext cx="668020" cy="4857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371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stored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n1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n2: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"elke"</a:t>
            </a:r>
            <a:endParaRPr sz="650">
              <a:latin typeface="Arial"/>
              <a:cs typeface="Arial"/>
            </a:endParaRPr>
          </a:p>
          <a:p>
            <a:pPr marL="180340" marR="72390">
              <a:lnSpc>
                <a:spcPts val="740"/>
              </a:lnSpc>
              <a:spcBef>
                <a:spcPts val="2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n3: "max"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n4: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"steen"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28471" y="2217461"/>
            <a:ext cx="5740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Directory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32325" y="1997060"/>
            <a:ext cx="4006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Leaf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34193" y="1997361"/>
            <a:ext cx="154665" cy="154665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568200" y="1891896"/>
            <a:ext cx="184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max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54837" y="2056587"/>
            <a:ext cx="19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keys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036827" y="2209151"/>
            <a:ext cx="149860" cy="149860"/>
          </a:xfrm>
          <a:custGeom>
            <a:avLst/>
            <a:gdLst/>
            <a:ahLst/>
            <a:cxnLst/>
            <a:rect l="l" t="t" r="r" b="b"/>
            <a:pathLst>
              <a:path w="149860" h="149860">
                <a:moveTo>
                  <a:pt x="0" y="149401"/>
                </a:moveTo>
                <a:lnTo>
                  <a:pt x="149397" y="149401"/>
                </a:lnTo>
                <a:lnTo>
                  <a:pt x="149397" y="0"/>
                </a:lnTo>
                <a:lnTo>
                  <a:pt x="0" y="0"/>
                </a:lnTo>
                <a:lnTo>
                  <a:pt x="0" y="149401"/>
                </a:lnTo>
                <a:close/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0" name="object 20"/>
          <p:cNvGrpSpPr/>
          <p:nvPr/>
        </p:nvGrpSpPr>
        <p:grpSpPr>
          <a:xfrm>
            <a:off x="1339557" y="1358822"/>
            <a:ext cx="1574165" cy="1230630"/>
            <a:chOff x="1339557" y="1358822"/>
            <a:chExt cx="1574165" cy="1230630"/>
          </a:xfrm>
        </p:grpSpPr>
        <p:sp>
          <p:nvSpPr>
            <p:cNvPr id="21" name="object 21"/>
            <p:cNvSpPr/>
            <p:nvPr/>
          </p:nvSpPr>
          <p:spPr>
            <a:xfrm>
              <a:off x="1685811" y="1361456"/>
              <a:ext cx="687705" cy="448309"/>
            </a:xfrm>
            <a:custGeom>
              <a:avLst/>
              <a:gdLst/>
              <a:ahLst/>
              <a:cxnLst/>
              <a:rect l="l" t="t" r="r" b="b"/>
              <a:pathLst>
                <a:path w="687705" h="448310">
                  <a:moveTo>
                    <a:pt x="0" y="448200"/>
                  </a:moveTo>
                  <a:lnTo>
                    <a:pt x="149397" y="448200"/>
                  </a:lnTo>
                  <a:lnTo>
                    <a:pt x="149397" y="298805"/>
                  </a:lnTo>
                  <a:lnTo>
                    <a:pt x="0" y="298805"/>
                  </a:lnTo>
                  <a:lnTo>
                    <a:pt x="0" y="448200"/>
                  </a:lnTo>
                  <a:close/>
                </a:path>
                <a:path w="687705" h="448310">
                  <a:moveTo>
                    <a:pt x="537840" y="149397"/>
                  </a:moveTo>
                  <a:lnTo>
                    <a:pt x="687238" y="149397"/>
                  </a:lnTo>
                  <a:lnTo>
                    <a:pt x="687238" y="0"/>
                  </a:lnTo>
                  <a:lnTo>
                    <a:pt x="537840" y="0"/>
                  </a:lnTo>
                  <a:lnTo>
                    <a:pt x="537840" y="149397"/>
                  </a:lnTo>
                  <a:close/>
                </a:path>
                <a:path w="687705" h="448310">
                  <a:moveTo>
                    <a:pt x="537840" y="149397"/>
                  </a:moveTo>
                  <a:lnTo>
                    <a:pt x="184286" y="28538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35209" y="1603806"/>
              <a:ext cx="81280" cy="59690"/>
            </a:xfrm>
            <a:custGeom>
              <a:avLst/>
              <a:gdLst/>
              <a:ahLst/>
              <a:cxnLst/>
              <a:rect l="l" t="t" r="r" b="b"/>
              <a:pathLst>
                <a:path w="81280" h="59689">
                  <a:moveTo>
                    <a:pt x="57982" y="0"/>
                  </a:moveTo>
                  <a:lnTo>
                    <a:pt x="0" y="56455"/>
                  </a:lnTo>
                  <a:lnTo>
                    <a:pt x="80856" y="59507"/>
                  </a:lnTo>
                  <a:lnTo>
                    <a:pt x="69561" y="46775"/>
                  </a:lnTo>
                  <a:lnTo>
                    <a:pt x="61984" y="32614"/>
                  </a:lnTo>
                  <a:lnTo>
                    <a:pt x="58125" y="17022"/>
                  </a:lnTo>
                  <a:lnTo>
                    <a:pt x="5798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58862" y="1657628"/>
              <a:ext cx="154665" cy="154662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373049" y="1510853"/>
              <a:ext cx="383540" cy="151130"/>
            </a:xfrm>
            <a:custGeom>
              <a:avLst/>
              <a:gdLst/>
              <a:ahLst/>
              <a:cxnLst/>
              <a:rect l="l" t="t" r="r" b="b"/>
              <a:pathLst>
                <a:path w="383539" h="151130">
                  <a:moveTo>
                    <a:pt x="0" y="0"/>
                  </a:moveTo>
                  <a:lnTo>
                    <a:pt x="383534" y="15068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710488" y="1618333"/>
              <a:ext cx="81280" cy="59690"/>
            </a:xfrm>
            <a:custGeom>
              <a:avLst/>
              <a:gdLst/>
              <a:ahLst/>
              <a:cxnLst/>
              <a:rect l="l" t="t" r="r" b="b"/>
              <a:pathLst>
                <a:path w="81280" h="59689">
                  <a:moveTo>
                    <a:pt x="23316" y="0"/>
                  </a:moveTo>
                  <a:lnTo>
                    <a:pt x="23050" y="17019"/>
                  </a:lnTo>
                  <a:lnTo>
                    <a:pt x="19073" y="32582"/>
                  </a:lnTo>
                  <a:lnTo>
                    <a:pt x="11389" y="46687"/>
                  </a:lnTo>
                  <a:lnTo>
                    <a:pt x="0" y="59334"/>
                  </a:lnTo>
                  <a:lnTo>
                    <a:pt x="80881" y="56863"/>
                  </a:lnTo>
                  <a:lnTo>
                    <a:pt x="2331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83173" y="2075945"/>
              <a:ext cx="154669" cy="154665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760512" y="1809656"/>
              <a:ext cx="0" cy="231775"/>
            </a:xfrm>
            <a:custGeom>
              <a:avLst/>
              <a:gdLst/>
              <a:ahLst/>
              <a:cxnLst/>
              <a:rect l="l" t="t" r="r" b="b"/>
              <a:pathLst>
                <a:path w="0" h="231775">
                  <a:moveTo>
                    <a:pt x="0" y="0"/>
                  </a:moveTo>
                  <a:lnTo>
                    <a:pt x="0" y="23153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28638" y="2004203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63751" y="0"/>
                  </a:moveTo>
                  <a:lnTo>
                    <a:pt x="47811" y="5975"/>
                  </a:lnTo>
                  <a:lnTo>
                    <a:pt x="31872" y="7967"/>
                  </a:lnTo>
                  <a:lnTo>
                    <a:pt x="15935" y="5975"/>
                  </a:lnTo>
                  <a:lnTo>
                    <a:pt x="0" y="0"/>
                  </a:lnTo>
                  <a:lnTo>
                    <a:pt x="31873" y="74376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029434" y="207857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7"/>
                  </a:moveTo>
                  <a:lnTo>
                    <a:pt x="149397" y="149397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54987" y="2434503"/>
              <a:ext cx="154670" cy="15467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57892" y="2225343"/>
              <a:ext cx="104048" cy="216315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98608" y="2434503"/>
              <a:ext cx="154665" cy="15467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46314" y="2225343"/>
              <a:ext cx="96090" cy="219770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178832" y="1839541"/>
              <a:ext cx="628015" cy="328930"/>
            </a:xfrm>
            <a:custGeom>
              <a:avLst/>
              <a:gdLst/>
              <a:ahLst/>
              <a:cxnLst/>
              <a:rect l="l" t="t" r="r" b="b"/>
              <a:pathLst>
                <a:path w="628014" h="328930">
                  <a:moveTo>
                    <a:pt x="0" y="328677"/>
                  </a:moveTo>
                  <a:lnTo>
                    <a:pt x="268221" y="277321"/>
                  </a:lnTo>
                  <a:lnTo>
                    <a:pt x="465010" y="164338"/>
                  </a:lnTo>
                  <a:lnTo>
                    <a:pt x="586165" y="51355"/>
                  </a:lnTo>
                  <a:lnTo>
                    <a:pt x="627484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59124" y="1808651"/>
              <a:ext cx="68242" cy="7941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39557" y="2075945"/>
              <a:ext cx="154665" cy="154665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1430595" y="1794721"/>
              <a:ext cx="255270" cy="244475"/>
            </a:xfrm>
            <a:custGeom>
              <a:avLst/>
              <a:gdLst/>
              <a:ahLst/>
              <a:cxnLst/>
              <a:rect l="l" t="t" r="r" b="b"/>
              <a:pathLst>
                <a:path w="255269" h="244475">
                  <a:moveTo>
                    <a:pt x="255215" y="0"/>
                  </a:moveTo>
                  <a:lnTo>
                    <a:pt x="133400" y="63329"/>
                  </a:lnTo>
                  <a:lnTo>
                    <a:pt x="54774" y="144394"/>
                  </a:lnTo>
                  <a:lnTo>
                    <a:pt x="12564" y="214256"/>
                  </a:lnTo>
                  <a:lnTo>
                    <a:pt x="0" y="24397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411963" y="1993555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59" h="80644">
                  <a:moveTo>
                    <a:pt x="0" y="0"/>
                  </a:moveTo>
                  <a:lnTo>
                    <a:pt x="6884" y="80621"/>
                  </a:lnTo>
                  <a:lnTo>
                    <a:pt x="60520" y="20032"/>
                  </a:lnTo>
                  <a:lnTo>
                    <a:pt x="43512" y="20696"/>
                  </a:lnTo>
                  <a:lnTo>
                    <a:pt x="27757" y="17580"/>
                  </a:lnTo>
                  <a:lnTo>
                    <a:pt x="13253" y="106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35209" y="1794721"/>
              <a:ext cx="254000" cy="245745"/>
            </a:xfrm>
            <a:custGeom>
              <a:avLst/>
              <a:gdLst/>
              <a:ahLst/>
              <a:cxnLst/>
              <a:rect l="l" t="t" r="r" b="b"/>
              <a:pathLst>
                <a:path w="254000" h="245744">
                  <a:moveTo>
                    <a:pt x="0" y="0"/>
                  </a:moveTo>
                  <a:lnTo>
                    <a:pt x="121623" y="63522"/>
                  </a:lnTo>
                  <a:lnTo>
                    <a:pt x="199825" y="145010"/>
                  </a:lnTo>
                  <a:lnTo>
                    <a:pt x="241610" y="215295"/>
                  </a:lnTo>
                  <a:lnTo>
                    <a:pt x="253982" y="24520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047512" y="1994938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60673" y="0"/>
                  </a:moveTo>
                  <a:lnTo>
                    <a:pt x="47335" y="10575"/>
                  </a:lnTo>
                  <a:lnTo>
                    <a:pt x="32775" y="17359"/>
                  </a:lnTo>
                  <a:lnTo>
                    <a:pt x="16997" y="20352"/>
                  </a:lnTo>
                  <a:lnTo>
                    <a:pt x="0" y="19550"/>
                  </a:lnTo>
                  <a:lnTo>
                    <a:pt x="53147" y="80569"/>
                  </a:lnTo>
                  <a:lnTo>
                    <a:pt x="606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/>
          <p:cNvSpPr txBox="1"/>
          <p:nvPr/>
        </p:nvSpPr>
        <p:spPr>
          <a:xfrm>
            <a:off x="1708605" y="1667246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n1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359488" y="2085427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n2</a:t>
            </a:r>
            <a:endParaRPr sz="65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752569" y="1717336"/>
            <a:ext cx="9772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34188" sz="975" spc="7">
                <a:solidFill>
                  <a:srgbClr val="231F20"/>
                </a:solidFill>
                <a:latin typeface="Arial"/>
                <a:cs typeface="Arial"/>
              </a:rPr>
              <a:t>n5  </a:t>
            </a:r>
            <a:r>
              <a:rPr dirty="0" baseline="34188" sz="975" spc="11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"/home/steen/keys"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240629" y="1368220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n0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702535" y="2085427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n3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046341" y="2085427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n4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43128" y="2805910"/>
            <a:ext cx="3914775" cy="354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directory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(node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identifier,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edge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label)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pairs.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51833" y="716"/>
            <a:ext cx="48958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Name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spaces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0483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dirty="0" sz="14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4769" y="888464"/>
            <a:ext cx="3488690" cy="1066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can easily store all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kinds of </a:t>
            </a:r>
            <a:r>
              <a:rPr dirty="0" sz="1200" spc="-5">
                <a:solidFill>
                  <a:srgbClr val="0000FA"/>
                </a:solidFill>
                <a:latin typeface="Arial"/>
                <a:cs typeface="Arial"/>
              </a:rPr>
              <a:t>attributes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node</a:t>
            </a:r>
            <a:endParaRPr sz="1200">
              <a:latin typeface="Arial"/>
              <a:cs typeface="Arial"/>
            </a:endParaRPr>
          </a:p>
          <a:p>
            <a:pPr marL="321945" indent="-168275">
              <a:lnSpc>
                <a:spcPts val="12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35">
                <a:latin typeface="Arial"/>
                <a:cs typeface="Arial"/>
              </a:rPr>
              <a:t>Type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identifier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Address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entity’s</a:t>
            </a:r>
            <a:r>
              <a:rPr dirty="0" sz="1000" spc="-5">
                <a:latin typeface="Arial"/>
                <a:cs typeface="Arial"/>
              </a:rPr>
              <a:t> location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Nicknames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...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935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Names,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identifiers,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addresses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8153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Identifiers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720938"/>
            <a:ext cx="3755390" cy="2153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Pure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endParaRPr sz="1200">
              <a:latin typeface="Arial"/>
              <a:cs typeface="Arial"/>
            </a:endParaRPr>
          </a:p>
          <a:p>
            <a:pPr marL="16510" marR="61594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 name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meaning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all; 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just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random </a:t>
            </a:r>
            <a:r>
              <a:rPr dirty="0" sz="1000">
                <a:latin typeface="Arial"/>
                <a:cs typeface="Arial"/>
              </a:rPr>
              <a:t>string.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names can be used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comparison </a:t>
            </a:r>
            <a:r>
              <a:rPr dirty="0" sz="1000" spc="-25">
                <a:latin typeface="Arial"/>
                <a:cs typeface="Arial"/>
              </a:rPr>
              <a:t>only.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50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Identifier: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name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having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some specific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properties</a:t>
            </a:r>
            <a:endParaRPr sz="1200">
              <a:latin typeface="Arial"/>
              <a:cs typeface="Arial"/>
            </a:endParaRPr>
          </a:p>
          <a:p>
            <a:pPr marL="294005" indent="-17589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AutoNum type="arabicPeriod"/>
              <a:tabLst>
                <a:tab pos="294640" algn="l"/>
              </a:tabLst>
            </a:pPr>
            <a:r>
              <a:rPr dirty="0" sz="1000" spc="-5">
                <a:latin typeface="Arial"/>
                <a:cs typeface="Arial"/>
              </a:rPr>
              <a:t>An identifier </a:t>
            </a:r>
            <a:r>
              <a:rPr dirty="0" sz="1000" spc="-10">
                <a:latin typeface="Arial"/>
                <a:cs typeface="Arial"/>
              </a:rPr>
              <a:t>refers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 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entity.</a:t>
            </a:r>
            <a:endParaRPr sz="1000">
              <a:latin typeface="Arial"/>
              <a:cs typeface="Arial"/>
            </a:endParaRPr>
          </a:p>
          <a:p>
            <a:pPr marL="294005" indent="-175895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294640" algn="l"/>
              </a:tabLst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referred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identifier.</a:t>
            </a:r>
            <a:endParaRPr sz="1000">
              <a:latin typeface="Arial"/>
              <a:cs typeface="Arial"/>
            </a:endParaRPr>
          </a:p>
          <a:p>
            <a:pPr marL="293370" marR="131445" indent="-175260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AutoNum type="arabicPeriod"/>
              <a:tabLst>
                <a:tab pos="294640" algn="l"/>
              </a:tabLst>
            </a:pPr>
            <a:r>
              <a:rPr dirty="0" sz="1000" spc="-5">
                <a:latin typeface="Arial"/>
                <a:cs typeface="Arial"/>
              </a:rPr>
              <a:t>An identifier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always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refers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entity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(i.e.,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5">
                <a:latin typeface="Arial"/>
                <a:cs typeface="Arial"/>
              </a:rPr>
              <a:t>never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reused).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"/>
              <a:cs typeface="Arial"/>
            </a:endParaRPr>
          </a:p>
          <a:p>
            <a:pPr marL="1651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identifier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necessarily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name,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i.e.,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content.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51833" y="716"/>
            <a:ext cx="48958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Name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spaces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0483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dirty="0" sz="14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4769" y="888464"/>
            <a:ext cx="3597275" cy="171068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can easily store all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kinds of </a:t>
            </a:r>
            <a:r>
              <a:rPr dirty="0" sz="1200" spc="-5">
                <a:solidFill>
                  <a:srgbClr val="0000FA"/>
                </a:solidFill>
                <a:latin typeface="Arial"/>
                <a:cs typeface="Arial"/>
              </a:rPr>
              <a:t>attributes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node</a:t>
            </a:r>
            <a:endParaRPr sz="1200">
              <a:latin typeface="Arial"/>
              <a:cs typeface="Arial"/>
            </a:endParaRPr>
          </a:p>
          <a:p>
            <a:pPr marL="321945" indent="-168275">
              <a:lnSpc>
                <a:spcPts val="12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35">
                <a:latin typeface="Arial"/>
                <a:cs typeface="Arial"/>
              </a:rPr>
              <a:t>Type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identifier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Address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entity’s</a:t>
            </a:r>
            <a:r>
              <a:rPr dirty="0" sz="1000" spc="-5">
                <a:latin typeface="Arial"/>
                <a:cs typeface="Arial"/>
              </a:rPr>
              <a:t> location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Nicknames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...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Arial"/>
              <a:cs typeface="Arial"/>
            </a:endParaRPr>
          </a:p>
          <a:p>
            <a:pPr marL="45085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45085" marR="30480">
              <a:lnSpc>
                <a:spcPts val="1200"/>
              </a:lnSpc>
              <a:spcBef>
                <a:spcPts val="10"/>
              </a:spcBef>
            </a:pPr>
            <a:r>
              <a:rPr dirty="0" sz="1000">
                <a:latin typeface="Arial"/>
                <a:cs typeface="Arial"/>
              </a:rPr>
              <a:t>Directory</a:t>
            </a:r>
            <a:r>
              <a:rPr dirty="0" sz="1000" spc="-5">
                <a:latin typeface="Arial"/>
                <a:cs typeface="Arial"/>
              </a:rPr>
              <a:t>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attributes,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besides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directory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table</a:t>
            </a:r>
            <a:r>
              <a:rPr dirty="0" sz="1000" spc="-5">
                <a:latin typeface="Arial"/>
                <a:cs typeface="Arial"/>
              </a:rPr>
              <a:t> with </a:t>
            </a:r>
            <a:r>
              <a:rPr dirty="0" sz="1000" spc="-10" i="1">
                <a:latin typeface="Arial"/>
                <a:cs typeface="Arial"/>
              </a:rPr>
              <a:t>(identifier,</a:t>
            </a:r>
            <a:r>
              <a:rPr dirty="0" sz="1000" spc="-5" i="1">
                <a:latin typeface="Arial"/>
                <a:cs typeface="Arial"/>
              </a:rPr>
              <a:t> label) </a:t>
            </a:r>
            <a:r>
              <a:rPr dirty="0" sz="1000" spc="-5">
                <a:latin typeface="Arial"/>
                <a:cs typeface="Arial"/>
              </a:rPr>
              <a:t>pairs.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965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Closure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3238" y="716"/>
            <a:ext cx="5784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4329" cy="96774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resolution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resolve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directory </a:t>
            </a:r>
            <a:r>
              <a:rPr dirty="0" sz="1000" spc="-5">
                <a:latin typeface="Arial"/>
                <a:cs typeface="Arial"/>
              </a:rPr>
              <a:t>node.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actually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find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(initial) node?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965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Closure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3238" y="716"/>
            <a:ext cx="5784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5130" cy="22434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resolution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76860" marR="4318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resolve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directory </a:t>
            </a:r>
            <a:r>
              <a:rPr dirty="0" sz="1000" spc="-5">
                <a:latin typeface="Arial"/>
                <a:cs typeface="Arial"/>
              </a:rPr>
              <a:t>node.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actually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find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(initial) node?</a:t>
            </a:r>
            <a:endParaRPr sz="1000">
              <a:latin typeface="Arial"/>
              <a:cs typeface="Arial"/>
            </a:endParaRPr>
          </a:p>
          <a:p>
            <a:pPr marL="276860" marR="46355">
              <a:lnSpc>
                <a:spcPts val="1390"/>
              </a:lnSpc>
              <a:spcBef>
                <a:spcPts val="72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Closure mechanism: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mechanism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select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implicit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context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from which to 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start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name resolution</a:t>
            </a:r>
            <a:endParaRPr sz="1200">
              <a:latin typeface="Arial"/>
              <a:cs typeface="Arial"/>
            </a:endParaRPr>
          </a:p>
          <a:p>
            <a:pPr marL="548005" indent="-161925">
              <a:lnSpc>
                <a:spcPts val="1200"/>
              </a:lnSpc>
              <a:spcBef>
                <a:spcPts val="509"/>
              </a:spcBef>
              <a:buClr>
                <a:srgbClr val="3333B2"/>
              </a:buClr>
              <a:buFont typeface="Arial"/>
              <a:buChar char="►"/>
              <a:tabLst>
                <a:tab pos="548640" algn="l"/>
              </a:tabLst>
            </a:pPr>
            <a:r>
              <a:rPr dirty="0" sz="1000" spc="65">
                <a:latin typeface="Times New Roman"/>
                <a:cs typeface="Times New Roman"/>
                <a:hlinkClick r:id="rId5"/>
              </a:rPr>
              <a:t>www.distributed-systems.net</a:t>
            </a:r>
            <a:r>
              <a:rPr dirty="0" sz="1000" spc="65">
                <a:latin typeface="Arial"/>
                <a:cs typeface="Arial"/>
                <a:hlinkClick r:id="rId5"/>
              </a:rPr>
              <a:t>:</a:t>
            </a:r>
            <a:r>
              <a:rPr dirty="0" sz="1000" spc="50">
                <a:latin typeface="Arial"/>
                <a:cs typeface="Arial"/>
                <a:hlinkClick r:id="rId5"/>
              </a:rPr>
              <a:t>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DNS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endParaRPr sz="1000">
              <a:latin typeface="Arial"/>
              <a:cs typeface="Arial"/>
            </a:endParaRPr>
          </a:p>
          <a:p>
            <a:pPr marL="554355" marR="125095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Font typeface="Arial"/>
              <a:buChar char="►"/>
              <a:tabLst>
                <a:tab pos="548640" algn="l"/>
              </a:tabLst>
            </a:pPr>
            <a:r>
              <a:rPr dirty="0" sz="1000" spc="20">
                <a:latin typeface="Times New Roman"/>
                <a:cs typeface="Times New Roman"/>
              </a:rPr>
              <a:t>/home/maarten/mbox</a:t>
            </a:r>
            <a:r>
              <a:rPr dirty="0" sz="1000" spc="2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start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NFS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(possible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recursive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search)</a:t>
            </a:r>
            <a:endParaRPr sz="1000">
              <a:latin typeface="Arial"/>
              <a:cs typeface="Arial"/>
            </a:endParaRPr>
          </a:p>
          <a:p>
            <a:pPr marL="548005" indent="-161925">
              <a:lnSpc>
                <a:spcPts val="1150"/>
              </a:lnSpc>
              <a:buClr>
                <a:srgbClr val="3333B2"/>
              </a:buClr>
              <a:buFont typeface="Arial"/>
              <a:buChar char="►"/>
              <a:tabLst>
                <a:tab pos="548640" algn="l"/>
              </a:tabLst>
            </a:pPr>
            <a:r>
              <a:rPr dirty="0" sz="1000" spc="20">
                <a:latin typeface="Times New Roman"/>
                <a:cs typeface="Times New Roman"/>
              </a:rPr>
              <a:t>0031</a:t>
            </a:r>
            <a:r>
              <a:rPr dirty="0" sz="1000" spc="180">
                <a:latin typeface="Times New Roman"/>
                <a:cs typeface="Times New Roman"/>
              </a:rPr>
              <a:t> </a:t>
            </a:r>
            <a:r>
              <a:rPr dirty="0" sz="1000" spc="45">
                <a:latin typeface="Times New Roman"/>
                <a:cs typeface="Times New Roman"/>
              </a:rPr>
              <a:t>20</a:t>
            </a:r>
            <a:r>
              <a:rPr dirty="0" sz="1000" spc="180">
                <a:latin typeface="Times New Roman"/>
                <a:cs typeface="Times New Roman"/>
              </a:rPr>
              <a:t> </a:t>
            </a:r>
            <a:r>
              <a:rPr dirty="0" sz="1000" spc="30">
                <a:latin typeface="Times New Roman"/>
                <a:cs typeface="Times New Roman"/>
              </a:rPr>
              <a:t>598</a:t>
            </a:r>
            <a:r>
              <a:rPr dirty="0" sz="1000" spc="180">
                <a:latin typeface="Times New Roman"/>
                <a:cs typeface="Times New Roman"/>
              </a:rPr>
              <a:t> </a:t>
            </a:r>
            <a:r>
              <a:rPr dirty="0" sz="1000" spc="5">
                <a:latin typeface="Times New Roman"/>
                <a:cs typeface="Times New Roman"/>
              </a:rPr>
              <a:t>7784</a:t>
            </a:r>
            <a:r>
              <a:rPr dirty="0" sz="1000" spc="5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dial 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phone number</a:t>
            </a:r>
            <a:endParaRPr sz="1000">
              <a:latin typeface="Arial"/>
              <a:cs typeface="Arial"/>
            </a:endParaRPr>
          </a:p>
          <a:p>
            <a:pPr marL="548005" indent="-161925">
              <a:lnSpc>
                <a:spcPts val="1200"/>
              </a:lnSpc>
              <a:buClr>
                <a:srgbClr val="3333B2"/>
              </a:buClr>
              <a:buFont typeface="Arial"/>
              <a:buChar char="►"/>
              <a:tabLst>
                <a:tab pos="548640" algn="l"/>
              </a:tabLst>
            </a:pPr>
            <a:r>
              <a:rPr dirty="0" sz="1000" spc="60">
                <a:latin typeface="Times New Roman"/>
                <a:cs typeface="Times New Roman"/>
              </a:rPr>
              <a:t>77.167.55.6</a:t>
            </a:r>
            <a:r>
              <a:rPr dirty="0" sz="1000" spc="6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route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965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Closure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3238" y="716"/>
            <a:ext cx="5784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240530" cy="276542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resolution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89560" marR="5588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resolve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directory </a:t>
            </a:r>
            <a:r>
              <a:rPr dirty="0" sz="1000" spc="-5">
                <a:latin typeface="Arial"/>
                <a:cs typeface="Arial"/>
              </a:rPr>
              <a:t>node.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actually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find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(initial) node?</a:t>
            </a:r>
            <a:endParaRPr sz="1000">
              <a:latin typeface="Arial"/>
              <a:cs typeface="Arial"/>
            </a:endParaRPr>
          </a:p>
          <a:p>
            <a:pPr marL="289560" marR="59055">
              <a:lnSpc>
                <a:spcPts val="1390"/>
              </a:lnSpc>
              <a:spcBef>
                <a:spcPts val="72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Closure mechanism: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mechanism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select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implicit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context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from which to 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start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name resolution</a:t>
            </a:r>
            <a:endParaRPr sz="1200">
              <a:latin typeface="Arial"/>
              <a:cs typeface="Arial"/>
            </a:endParaRPr>
          </a:p>
          <a:p>
            <a:pPr marL="560705" indent="-161925">
              <a:lnSpc>
                <a:spcPts val="1200"/>
              </a:lnSpc>
              <a:spcBef>
                <a:spcPts val="509"/>
              </a:spcBef>
              <a:buClr>
                <a:srgbClr val="3333B2"/>
              </a:buClr>
              <a:buFont typeface="Arial"/>
              <a:buChar char="►"/>
              <a:tabLst>
                <a:tab pos="561340" algn="l"/>
              </a:tabLst>
            </a:pPr>
            <a:r>
              <a:rPr dirty="0" sz="1000" spc="65">
                <a:latin typeface="Times New Roman"/>
                <a:cs typeface="Times New Roman"/>
                <a:hlinkClick r:id="rId5"/>
              </a:rPr>
              <a:t>www.distributed-systems.net</a:t>
            </a:r>
            <a:r>
              <a:rPr dirty="0" sz="1000" spc="65">
                <a:latin typeface="Arial"/>
                <a:cs typeface="Arial"/>
                <a:hlinkClick r:id="rId5"/>
              </a:rPr>
              <a:t>:</a:t>
            </a:r>
            <a:r>
              <a:rPr dirty="0" sz="1000" spc="50">
                <a:latin typeface="Arial"/>
                <a:cs typeface="Arial"/>
                <a:hlinkClick r:id="rId5"/>
              </a:rPr>
              <a:t>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DNS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endParaRPr sz="1000">
              <a:latin typeface="Arial"/>
              <a:cs typeface="Arial"/>
            </a:endParaRPr>
          </a:p>
          <a:p>
            <a:pPr marL="567055" marR="137795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Font typeface="Arial"/>
              <a:buChar char="►"/>
              <a:tabLst>
                <a:tab pos="561340" algn="l"/>
              </a:tabLst>
            </a:pPr>
            <a:r>
              <a:rPr dirty="0" sz="1000" spc="20">
                <a:latin typeface="Times New Roman"/>
                <a:cs typeface="Times New Roman"/>
              </a:rPr>
              <a:t>/home/maarten/mbox</a:t>
            </a:r>
            <a:r>
              <a:rPr dirty="0" sz="1000" spc="2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start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NFS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(possible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recursive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search)</a:t>
            </a:r>
            <a:endParaRPr sz="1000">
              <a:latin typeface="Arial"/>
              <a:cs typeface="Arial"/>
            </a:endParaRPr>
          </a:p>
          <a:p>
            <a:pPr marL="560705" indent="-161925">
              <a:lnSpc>
                <a:spcPts val="1150"/>
              </a:lnSpc>
              <a:buClr>
                <a:srgbClr val="3333B2"/>
              </a:buClr>
              <a:buFont typeface="Arial"/>
              <a:buChar char="►"/>
              <a:tabLst>
                <a:tab pos="561340" algn="l"/>
              </a:tabLst>
            </a:pPr>
            <a:r>
              <a:rPr dirty="0" sz="1000" spc="20">
                <a:latin typeface="Times New Roman"/>
                <a:cs typeface="Times New Roman"/>
              </a:rPr>
              <a:t>0031</a:t>
            </a:r>
            <a:r>
              <a:rPr dirty="0" sz="1000" spc="180">
                <a:latin typeface="Times New Roman"/>
                <a:cs typeface="Times New Roman"/>
              </a:rPr>
              <a:t> </a:t>
            </a:r>
            <a:r>
              <a:rPr dirty="0" sz="1000" spc="45">
                <a:latin typeface="Times New Roman"/>
                <a:cs typeface="Times New Roman"/>
              </a:rPr>
              <a:t>20</a:t>
            </a:r>
            <a:r>
              <a:rPr dirty="0" sz="1000" spc="180">
                <a:latin typeface="Times New Roman"/>
                <a:cs typeface="Times New Roman"/>
              </a:rPr>
              <a:t> </a:t>
            </a:r>
            <a:r>
              <a:rPr dirty="0" sz="1000" spc="30">
                <a:latin typeface="Times New Roman"/>
                <a:cs typeface="Times New Roman"/>
              </a:rPr>
              <a:t>598</a:t>
            </a:r>
            <a:r>
              <a:rPr dirty="0" sz="1000" spc="180">
                <a:latin typeface="Times New Roman"/>
                <a:cs typeface="Times New Roman"/>
              </a:rPr>
              <a:t> </a:t>
            </a:r>
            <a:r>
              <a:rPr dirty="0" sz="1000" spc="5">
                <a:latin typeface="Times New Roman"/>
                <a:cs typeface="Times New Roman"/>
              </a:rPr>
              <a:t>7784</a:t>
            </a:r>
            <a:r>
              <a:rPr dirty="0" sz="1000" spc="5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dial 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phone number</a:t>
            </a:r>
            <a:endParaRPr sz="1000">
              <a:latin typeface="Arial"/>
              <a:cs typeface="Arial"/>
            </a:endParaRPr>
          </a:p>
          <a:p>
            <a:pPr marL="560705" indent="-161925">
              <a:lnSpc>
                <a:spcPts val="1200"/>
              </a:lnSpc>
              <a:buClr>
                <a:srgbClr val="3333B2"/>
              </a:buClr>
              <a:buFont typeface="Arial"/>
              <a:buChar char="►"/>
              <a:tabLst>
                <a:tab pos="561340" algn="l"/>
              </a:tabLst>
            </a:pPr>
            <a:r>
              <a:rPr dirty="0" sz="1000" spc="60">
                <a:latin typeface="Times New Roman"/>
                <a:cs typeface="Times New Roman"/>
              </a:rPr>
              <a:t>77.167.55.6</a:t>
            </a:r>
            <a:r>
              <a:rPr dirty="0" sz="1000" spc="6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route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289560">
              <a:lnSpc>
                <a:spcPts val="142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285750">
              <a:lnSpc>
                <a:spcPts val="1180"/>
              </a:lnSpc>
            </a:pPr>
            <a:r>
              <a:rPr dirty="0" sz="1000" spc="-65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cannot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explicit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closure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mechanism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–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how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would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start?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473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Linking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and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mounting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0906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uctured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07886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Name</a:t>
            </a:r>
            <a:r>
              <a:rPr dirty="0" spc="-45"/>
              <a:t> </a:t>
            </a:r>
            <a:r>
              <a:rPr dirty="0" spc="10"/>
              <a:t>linking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8650" y="440408"/>
            <a:ext cx="3945254" cy="15830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11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Hard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link</a:t>
            </a:r>
            <a:endParaRPr sz="1200">
              <a:latin typeface="Arial"/>
              <a:cs typeface="Arial"/>
            </a:endParaRPr>
          </a:p>
          <a:p>
            <a:pPr marL="31115" marR="17780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What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described so </a:t>
            </a:r>
            <a:r>
              <a:rPr dirty="0" sz="1000" spc="-15">
                <a:latin typeface="Arial"/>
                <a:cs typeface="Arial"/>
              </a:rPr>
              <a:t>far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path name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that is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resolved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following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 path 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naming </a:t>
            </a:r>
            <a:r>
              <a:rPr dirty="0" sz="1000" spc="-10">
                <a:latin typeface="Arial"/>
                <a:cs typeface="Arial"/>
              </a:rPr>
              <a:t>graph </a:t>
            </a:r>
            <a:r>
              <a:rPr dirty="0" sz="1000" spc="-5">
                <a:latin typeface="Arial"/>
                <a:cs typeface="Arial"/>
              </a:rPr>
              <a:t>from one node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another.</a:t>
            </a:r>
            <a:endParaRPr sz="1000">
              <a:latin typeface="Arial"/>
              <a:cs typeface="Arial"/>
            </a:endParaRPr>
          </a:p>
          <a:p>
            <a:pPr marL="31115" marR="265430">
              <a:lnSpc>
                <a:spcPts val="1390"/>
              </a:lnSpc>
              <a:spcBef>
                <a:spcPts val="36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Soft link: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Allow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node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N</a:t>
            </a:r>
            <a:r>
              <a:rPr dirty="0" sz="1200" spc="9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 contain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name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another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endParaRPr sz="1200">
              <a:latin typeface="Arial"/>
              <a:cs typeface="Arial"/>
            </a:endParaRPr>
          </a:p>
          <a:p>
            <a:pPr marL="307975" indent="-168275">
              <a:lnSpc>
                <a:spcPts val="1200"/>
              </a:lnSpc>
              <a:spcBef>
                <a:spcPts val="509"/>
              </a:spcBef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latin typeface="Arial"/>
                <a:cs typeface="Arial"/>
              </a:rPr>
              <a:t>First</a:t>
            </a:r>
            <a:r>
              <a:rPr dirty="0" sz="1000" spc="-10">
                <a:latin typeface="Arial"/>
                <a:cs typeface="Arial"/>
              </a:rPr>
              <a:t> resolve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N</a:t>
            </a:r>
            <a:r>
              <a:rPr dirty="0" sz="1000" spc="5">
                <a:latin typeface="Arial"/>
                <a:cs typeface="Arial"/>
              </a:rPr>
              <a:t>’s</a:t>
            </a:r>
            <a:r>
              <a:rPr dirty="0" sz="1000" spc="-5">
                <a:latin typeface="Arial"/>
                <a:cs typeface="Arial"/>
              </a:rPr>
              <a:t> name (leading to </a:t>
            </a:r>
            <a:r>
              <a:rPr dirty="0" sz="1000" spc="35" i="1">
                <a:latin typeface="Arial"/>
                <a:cs typeface="Arial"/>
              </a:rPr>
              <a:t>N</a:t>
            </a:r>
            <a:r>
              <a:rPr dirty="0" sz="1000" spc="35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30797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latin typeface="Arial"/>
                <a:cs typeface="Arial"/>
              </a:rPr>
              <a:t>Read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content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35" i="1">
                <a:latin typeface="Arial"/>
                <a:cs typeface="Arial"/>
              </a:rPr>
              <a:t>N</a:t>
            </a:r>
            <a:r>
              <a:rPr dirty="0" sz="1000" spc="35">
                <a:latin typeface="Arial"/>
                <a:cs typeface="Arial"/>
              </a:rPr>
              <a:t>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yielding </a:t>
            </a:r>
            <a:r>
              <a:rPr dirty="0" sz="1000" spc="-5" i="1">
                <a:latin typeface="Arial"/>
                <a:cs typeface="Arial"/>
              </a:rPr>
              <a:t>name</a:t>
            </a:r>
            <a:endParaRPr sz="1000">
              <a:latin typeface="Arial"/>
              <a:cs typeface="Arial"/>
            </a:endParaRPr>
          </a:p>
          <a:p>
            <a:pPr marL="30797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continues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name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473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Linking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and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mounting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0906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07886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Name</a:t>
            </a:r>
            <a:r>
              <a:rPr dirty="0" spc="-45"/>
              <a:t> </a:t>
            </a:r>
            <a:r>
              <a:rPr dirty="0" spc="10"/>
              <a:t>linking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8650" y="440408"/>
            <a:ext cx="3945254" cy="27393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11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Hard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link</a:t>
            </a:r>
            <a:endParaRPr sz="1200">
              <a:latin typeface="Arial"/>
              <a:cs typeface="Arial"/>
            </a:endParaRPr>
          </a:p>
          <a:p>
            <a:pPr marL="31115" marR="17780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What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described so </a:t>
            </a:r>
            <a:r>
              <a:rPr dirty="0" sz="1000" spc="-15">
                <a:latin typeface="Arial"/>
                <a:cs typeface="Arial"/>
              </a:rPr>
              <a:t>far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path name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that is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resolved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following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 path 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naming </a:t>
            </a:r>
            <a:r>
              <a:rPr dirty="0" sz="1000" spc="-10">
                <a:latin typeface="Arial"/>
                <a:cs typeface="Arial"/>
              </a:rPr>
              <a:t>graph </a:t>
            </a:r>
            <a:r>
              <a:rPr dirty="0" sz="1000" spc="-5">
                <a:latin typeface="Arial"/>
                <a:cs typeface="Arial"/>
              </a:rPr>
              <a:t>from one node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another.</a:t>
            </a:r>
            <a:endParaRPr sz="1000">
              <a:latin typeface="Arial"/>
              <a:cs typeface="Arial"/>
            </a:endParaRPr>
          </a:p>
          <a:p>
            <a:pPr marL="31115" marR="265430">
              <a:lnSpc>
                <a:spcPts val="1390"/>
              </a:lnSpc>
              <a:spcBef>
                <a:spcPts val="36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Soft link: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Allow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node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N</a:t>
            </a:r>
            <a:r>
              <a:rPr dirty="0" sz="1200" spc="9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 contain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name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another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endParaRPr sz="1200">
              <a:latin typeface="Arial"/>
              <a:cs typeface="Arial"/>
            </a:endParaRPr>
          </a:p>
          <a:p>
            <a:pPr marL="307975" indent="-168275">
              <a:lnSpc>
                <a:spcPts val="1200"/>
              </a:lnSpc>
              <a:spcBef>
                <a:spcPts val="509"/>
              </a:spcBef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latin typeface="Arial"/>
                <a:cs typeface="Arial"/>
              </a:rPr>
              <a:t>First</a:t>
            </a:r>
            <a:r>
              <a:rPr dirty="0" sz="1000" spc="-10">
                <a:latin typeface="Arial"/>
                <a:cs typeface="Arial"/>
              </a:rPr>
              <a:t> resolve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N</a:t>
            </a:r>
            <a:r>
              <a:rPr dirty="0" sz="1000" spc="5">
                <a:latin typeface="Arial"/>
                <a:cs typeface="Arial"/>
              </a:rPr>
              <a:t>’s</a:t>
            </a:r>
            <a:r>
              <a:rPr dirty="0" sz="1000" spc="-5">
                <a:latin typeface="Arial"/>
                <a:cs typeface="Arial"/>
              </a:rPr>
              <a:t> name (leading to </a:t>
            </a:r>
            <a:r>
              <a:rPr dirty="0" sz="1000" spc="35" i="1">
                <a:latin typeface="Arial"/>
                <a:cs typeface="Arial"/>
              </a:rPr>
              <a:t>N</a:t>
            </a:r>
            <a:r>
              <a:rPr dirty="0" sz="1000" spc="35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30797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latin typeface="Arial"/>
                <a:cs typeface="Arial"/>
              </a:rPr>
              <a:t>Read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content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35" i="1">
                <a:latin typeface="Arial"/>
                <a:cs typeface="Arial"/>
              </a:rPr>
              <a:t>N</a:t>
            </a:r>
            <a:r>
              <a:rPr dirty="0" sz="1000" spc="35">
                <a:latin typeface="Arial"/>
                <a:cs typeface="Arial"/>
              </a:rPr>
              <a:t>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yielding </a:t>
            </a:r>
            <a:r>
              <a:rPr dirty="0" sz="1000" spc="-5" i="1">
                <a:latin typeface="Arial"/>
                <a:cs typeface="Arial"/>
              </a:rPr>
              <a:t>name</a:t>
            </a:r>
            <a:endParaRPr sz="1000">
              <a:latin typeface="Arial"/>
              <a:cs typeface="Arial"/>
            </a:endParaRPr>
          </a:p>
          <a:p>
            <a:pPr marL="30797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continues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name</a:t>
            </a:r>
            <a:endParaRPr sz="1000">
              <a:latin typeface="Arial"/>
              <a:cs typeface="Arial"/>
            </a:endParaRPr>
          </a:p>
          <a:p>
            <a:pPr marL="31115">
              <a:lnSpc>
                <a:spcPct val="100000"/>
              </a:lnSpc>
              <a:spcBef>
                <a:spcPts val="114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200">
              <a:latin typeface="Arial"/>
              <a:cs typeface="Arial"/>
            </a:endParaRPr>
          </a:p>
          <a:p>
            <a:pPr algn="just" marL="307975" marR="1778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15">
                <a:latin typeface="Arial"/>
                <a:cs typeface="Arial"/>
              </a:rPr>
              <a:t>The name resolution process </a:t>
            </a:r>
            <a:r>
              <a:rPr dirty="0" sz="1000" spc="-10">
                <a:latin typeface="Arial"/>
                <a:cs typeface="Arial"/>
              </a:rPr>
              <a:t>determines that </a:t>
            </a:r>
            <a:r>
              <a:rPr dirty="0" sz="1000" spc="-25">
                <a:latin typeface="Arial"/>
                <a:cs typeface="Arial"/>
              </a:rPr>
              <a:t>we </a:t>
            </a:r>
            <a:r>
              <a:rPr dirty="0" sz="1000" spc="-15">
                <a:latin typeface="Arial"/>
                <a:cs typeface="Arial"/>
              </a:rPr>
              <a:t>read the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content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 node, in particular, the name in the other node that </a:t>
            </a:r>
            <a:r>
              <a:rPr dirty="0" sz="1000" spc="-10">
                <a:latin typeface="Arial"/>
                <a:cs typeface="Arial"/>
              </a:rPr>
              <a:t>we </a:t>
            </a:r>
            <a:r>
              <a:rPr dirty="0" sz="1000" spc="-5">
                <a:latin typeface="Arial"/>
                <a:cs typeface="Arial"/>
              </a:rPr>
              <a:t>need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go </a:t>
            </a:r>
            <a:r>
              <a:rPr dirty="0" sz="1000" spc="-15">
                <a:latin typeface="Arial"/>
                <a:cs typeface="Arial"/>
              </a:rPr>
              <a:t>to.</a:t>
            </a:r>
            <a:endParaRPr sz="1000">
              <a:latin typeface="Arial"/>
              <a:cs typeface="Arial"/>
            </a:endParaRPr>
          </a:p>
          <a:p>
            <a:pPr algn="just" marL="307975" marR="22987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latin typeface="Arial"/>
                <a:cs typeface="Arial"/>
              </a:rPr>
              <a:t>One </a:t>
            </a:r>
            <a:r>
              <a:rPr dirty="0" sz="1000" spc="-20">
                <a:latin typeface="Arial"/>
                <a:cs typeface="Arial"/>
              </a:rPr>
              <a:t>way </a:t>
            </a:r>
            <a:r>
              <a:rPr dirty="0" sz="1000" spc="-5">
                <a:latin typeface="Arial"/>
                <a:cs typeface="Arial"/>
              </a:rPr>
              <a:t>or the </a:t>
            </a:r>
            <a:r>
              <a:rPr dirty="0" sz="1000" spc="-10">
                <a:latin typeface="Arial"/>
                <a:cs typeface="Arial"/>
              </a:rPr>
              <a:t>other, we know </a:t>
            </a:r>
            <a:r>
              <a:rPr dirty="0" sz="1000" spc="-5">
                <a:latin typeface="Arial"/>
                <a:cs typeface="Arial"/>
              </a:rPr>
              <a:t>where and </a:t>
            </a:r>
            <a:r>
              <a:rPr dirty="0" sz="1000" spc="-10">
                <a:latin typeface="Arial"/>
                <a:cs typeface="Arial"/>
              </a:rPr>
              <a:t>how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5">
                <a:latin typeface="Arial"/>
                <a:cs typeface="Arial"/>
              </a:rPr>
              <a:t>start </a:t>
            </a:r>
            <a:r>
              <a:rPr dirty="0" sz="1000" spc="-5">
                <a:latin typeface="Arial"/>
                <a:cs typeface="Arial"/>
              </a:rPr>
              <a:t>name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</a:t>
            </a:r>
            <a:r>
              <a:rPr dirty="0" sz="1000" spc="-10">
                <a:latin typeface="Arial"/>
                <a:cs typeface="Arial"/>
              </a:rPr>
              <a:t> given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name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3238" y="716"/>
            <a:ext cx="5784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7124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linking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concept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symbolic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link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explained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in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graph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12682" y="1024524"/>
            <a:ext cx="687705" cy="866775"/>
          </a:xfrm>
          <a:custGeom>
            <a:avLst/>
            <a:gdLst/>
            <a:ahLst/>
            <a:cxnLst/>
            <a:rect l="l" t="t" r="r" b="b"/>
            <a:pathLst>
              <a:path w="687705" h="866775">
                <a:moveTo>
                  <a:pt x="343615" y="866521"/>
                </a:moveTo>
                <a:lnTo>
                  <a:pt x="493013" y="866521"/>
                </a:lnTo>
                <a:lnTo>
                  <a:pt x="493013" y="717120"/>
                </a:lnTo>
                <a:lnTo>
                  <a:pt x="343615" y="717120"/>
                </a:lnTo>
                <a:lnTo>
                  <a:pt x="343615" y="866521"/>
                </a:lnTo>
                <a:close/>
              </a:path>
              <a:path w="687705" h="866775">
                <a:moveTo>
                  <a:pt x="0" y="448200"/>
                </a:moveTo>
                <a:lnTo>
                  <a:pt x="149397" y="448200"/>
                </a:lnTo>
                <a:lnTo>
                  <a:pt x="149397" y="298802"/>
                </a:lnTo>
                <a:lnTo>
                  <a:pt x="0" y="298802"/>
                </a:lnTo>
                <a:lnTo>
                  <a:pt x="0" y="448200"/>
                </a:lnTo>
                <a:close/>
              </a:path>
              <a:path w="687705" h="866775">
                <a:moveTo>
                  <a:pt x="537843" y="149394"/>
                </a:moveTo>
                <a:lnTo>
                  <a:pt x="687241" y="149394"/>
                </a:lnTo>
                <a:lnTo>
                  <a:pt x="687241" y="0"/>
                </a:lnTo>
                <a:lnTo>
                  <a:pt x="537843" y="0"/>
                </a:lnTo>
                <a:lnTo>
                  <a:pt x="537843" y="149394"/>
                </a:lnTo>
                <a:close/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629353" y="1950759"/>
            <a:ext cx="3676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.procmail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35235" y="1331624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n1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86114" y="1749810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n2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05354" y="1330867"/>
            <a:ext cx="4432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n5 </a:t>
            </a:r>
            <a:r>
              <a:rPr dirty="0" sz="650" spc="8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"/keys"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68014" y="1031840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n0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29917" y="1749052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n3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12974" y="2167233"/>
            <a:ext cx="8959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n6 </a:t>
            </a:r>
            <a:r>
              <a:rPr dirty="0" sz="650" spc="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"/home/steen/keys"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05235" y="1958522"/>
            <a:ext cx="2317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mbox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12001" y="1760683"/>
            <a:ext cx="668020" cy="2946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7305" marR="5080" indent="-15240">
              <a:lnSpc>
                <a:spcPct val="1356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stored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n6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"/keys"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73722" y="1749810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n4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83606" y="1133283"/>
            <a:ext cx="2025014" cy="937260"/>
          </a:xfrm>
          <a:custGeom>
            <a:avLst/>
            <a:gdLst/>
            <a:ahLst/>
            <a:cxnLst/>
            <a:rect l="l" t="t" r="r" b="b"/>
            <a:pathLst>
              <a:path w="2025014" h="937260">
                <a:moveTo>
                  <a:pt x="39826" y="0"/>
                </a:moveTo>
                <a:lnTo>
                  <a:pt x="458719" y="0"/>
                </a:lnTo>
                <a:lnTo>
                  <a:pt x="474181" y="3143"/>
                </a:lnTo>
                <a:lnTo>
                  <a:pt x="486844" y="11703"/>
                </a:lnTo>
                <a:lnTo>
                  <a:pt x="495401" y="24369"/>
                </a:lnTo>
                <a:lnTo>
                  <a:pt x="498543" y="39834"/>
                </a:lnTo>
                <a:lnTo>
                  <a:pt x="498543" y="299616"/>
                </a:lnTo>
                <a:lnTo>
                  <a:pt x="495401" y="315080"/>
                </a:lnTo>
                <a:lnTo>
                  <a:pt x="486844" y="327745"/>
                </a:lnTo>
                <a:lnTo>
                  <a:pt x="474181" y="336302"/>
                </a:lnTo>
                <a:lnTo>
                  <a:pt x="458719" y="339445"/>
                </a:lnTo>
                <a:lnTo>
                  <a:pt x="39826" y="339441"/>
                </a:lnTo>
                <a:lnTo>
                  <a:pt x="24359" y="336299"/>
                </a:lnTo>
                <a:lnTo>
                  <a:pt x="11696" y="327743"/>
                </a:lnTo>
                <a:lnTo>
                  <a:pt x="3141" y="315080"/>
                </a:lnTo>
                <a:lnTo>
                  <a:pt x="0" y="299616"/>
                </a:lnTo>
                <a:lnTo>
                  <a:pt x="0" y="39834"/>
                </a:lnTo>
                <a:lnTo>
                  <a:pt x="3141" y="24369"/>
                </a:lnTo>
                <a:lnTo>
                  <a:pt x="11696" y="11703"/>
                </a:lnTo>
                <a:lnTo>
                  <a:pt x="24359" y="3143"/>
                </a:lnTo>
                <a:lnTo>
                  <a:pt x="39826" y="0"/>
                </a:lnTo>
                <a:close/>
              </a:path>
              <a:path w="2025014" h="937260">
                <a:moveTo>
                  <a:pt x="498543" y="233369"/>
                </a:moveTo>
                <a:lnTo>
                  <a:pt x="729075" y="234859"/>
                </a:lnTo>
              </a:path>
              <a:path w="2025014" h="937260">
                <a:moveTo>
                  <a:pt x="1785652" y="802583"/>
                </a:moveTo>
                <a:lnTo>
                  <a:pt x="1980460" y="802583"/>
                </a:lnTo>
                <a:lnTo>
                  <a:pt x="1997748" y="806119"/>
                </a:lnTo>
                <a:lnTo>
                  <a:pt x="2011906" y="815748"/>
                </a:lnTo>
                <a:lnTo>
                  <a:pt x="2021472" y="830001"/>
                </a:lnTo>
                <a:lnTo>
                  <a:pt x="2024986" y="847406"/>
                </a:lnTo>
                <a:lnTo>
                  <a:pt x="2024986" y="892222"/>
                </a:lnTo>
                <a:lnTo>
                  <a:pt x="2021472" y="909626"/>
                </a:lnTo>
                <a:lnTo>
                  <a:pt x="2011906" y="923878"/>
                </a:lnTo>
                <a:lnTo>
                  <a:pt x="1997748" y="933509"/>
                </a:lnTo>
                <a:lnTo>
                  <a:pt x="1980460" y="937046"/>
                </a:lnTo>
                <a:lnTo>
                  <a:pt x="1785652" y="937042"/>
                </a:lnTo>
                <a:lnTo>
                  <a:pt x="1768360" y="933506"/>
                </a:lnTo>
                <a:lnTo>
                  <a:pt x="1754203" y="923878"/>
                </a:lnTo>
                <a:lnTo>
                  <a:pt x="1744639" y="909629"/>
                </a:lnTo>
                <a:lnTo>
                  <a:pt x="1741127" y="892227"/>
                </a:lnTo>
                <a:lnTo>
                  <a:pt x="1741127" y="847402"/>
                </a:lnTo>
                <a:lnTo>
                  <a:pt x="1744639" y="829998"/>
                </a:lnTo>
                <a:lnTo>
                  <a:pt x="1754202" y="815748"/>
                </a:lnTo>
                <a:lnTo>
                  <a:pt x="1768356" y="806121"/>
                </a:lnTo>
                <a:lnTo>
                  <a:pt x="1785642" y="802586"/>
                </a:lnTo>
                <a:close/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526155" y="1509981"/>
            <a:ext cx="1803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elke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273722" y="1509981"/>
            <a:ext cx="2317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steen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064252" y="1106978"/>
            <a:ext cx="236854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home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36682" y="1106978"/>
            <a:ext cx="19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keys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33593" y="966817"/>
            <a:ext cx="668020" cy="4857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371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stored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n1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n2: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"elke"</a:t>
            </a:r>
            <a:endParaRPr sz="650">
              <a:latin typeface="Arial"/>
              <a:cs typeface="Arial"/>
            </a:endParaRPr>
          </a:p>
          <a:p>
            <a:pPr marL="180340" marR="72390">
              <a:lnSpc>
                <a:spcPts val="740"/>
              </a:lnSpc>
              <a:spcBef>
                <a:spcPts val="2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n3: "max"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n4: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"steen"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95584" y="1554756"/>
            <a:ext cx="184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max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43331" y="1950167"/>
            <a:ext cx="19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keys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566419" y="1171285"/>
            <a:ext cx="1574165" cy="1141095"/>
            <a:chOff x="1566419" y="1171285"/>
            <a:chExt cx="1574165" cy="1141095"/>
          </a:xfrm>
        </p:grpSpPr>
        <p:sp>
          <p:nvSpPr>
            <p:cNvPr id="25" name="object 25"/>
            <p:cNvSpPr/>
            <p:nvPr/>
          </p:nvSpPr>
          <p:spPr>
            <a:xfrm>
              <a:off x="2096968" y="1173919"/>
              <a:ext cx="353695" cy="136525"/>
            </a:xfrm>
            <a:custGeom>
              <a:avLst/>
              <a:gdLst/>
              <a:ahLst/>
              <a:cxnLst/>
              <a:rect l="l" t="t" r="r" b="b"/>
              <a:pathLst>
                <a:path w="353694" h="136525">
                  <a:moveTo>
                    <a:pt x="353557" y="0"/>
                  </a:moveTo>
                  <a:lnTo>
                    <a:pt x="0" y="135992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062079" y="1266880"/>
              <a:ext cx="81280" cy="59690"/>
            </a:xfrm>
            <a:custGeom>
              <a:avLst/>
              <a:gdLst/>
              <a:ahLst/>
              <a:cxnLst/>
              <a:rect l="l" t="t" r="r" b="b"/>
              <a:pathLst>
                <a:path w="81280" h="59690">
                  <a:moveTo>
                    <a:pt x="57975" y="0"/>
                  </a:moveTo>
                  <a:lnTo>
                    <a:pt x="0" y="56447"/>
                  </a:lnTo>
                  <a:lnTo>
                    <a:pt x="80860" y="59498"/>
                  </a:lnTo>
                  <a:lnTo>
                    <a:pt x="69562" y="46769"/>
                  </a:lnTo>
                  <a:lnTo>
                    <a:pt x="61982" y="32608"/>
                  </a:lnTo>
                  <a:lnTo>
                    <a:pt x="58119" y="17018"/>
                  </a:lnTo>
                  <a:lnTo>
                    <a:pt x="579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85725" y="1320693"/>
              <a:ext cx="154665" cy="154669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599923" y="1173919"/>
              <a:ext cx="379730" cy="151130"/>
            </a:xfrm>
            <a:custGeom>
              <a:avLst/>
              <a:gdLst/>
              <a:ahLst/>
              <a:cxnLst/>
              <a:rect l="l" t="t" r="r" b="b"/>
              <a:pathLst>
                <a:path w="379730" h="151130">
                  <a:moveTo>
                    <a:pt x="0" y="0"/>
                  </a:moveTo>
                  <a:lnTo>
                    <a:pt x="379697" y="15056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933483" y="1281217"/>
              <a:ext cx="81280" cy="59690"/>
            </a:xfrm>
            <a:custGeom>
              <a:avLst/>
              <a:gdLst/>
              <a:ahLst/>
              <a:cxnLst/>
              <a:rect l="l" t="t" r="r" b="b"/>
              <a:pathLst>
                <a:path w="81280" h="59690">
                  <a:moveTo>
                    <a:pt x="23495" y="0"/>
                  </a:moveTo>
                  <a:lnTo>
                    <a:pt x="23177" y="17017"/>
                  </a:lnTo>
                  <a:lnTo>
                    <a:pt x="19155" y="32568"/>
                  </a:lnTo>
                  <a:lnTo>
                    <a:pt x="11429" y="46651"/>
                  </a:lnTo>
                  <a:lnTo>
                    <a:pt x="0" y="59263"/>
                  </a:lnTo>
                  <a:lnTo>
                    <a:pt x="80881" y="57048"/>
                  </a:lnTo>
                  <a:lnTo>
                    <a:pt x="2349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10044" y="1739010"/>
              <a:ext cx="154669" cy="154673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1987379" y="1472725"/>
              <a:ext cx="0" cy="231775"/>
            </a:xfrm>
            <a:custGeom>
              <a:avLst/>
              <a:gdLst/>
              <a:ahLst/>
              <a:cxnLst/>
              <a:rect l="l" t="t" r="r" b="b"/>
              <a:pathLst>
                <a:path w="0" h="231775">
                  <a:moveTo>
                    <a:pt x="0" y="0"/>
                  </a:moveTo>
                  <a:lnTo>
                    <a:pt x="0" y="23154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55500" y="1667264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63756" y="0"/>
                  </a:moveTo>
                  <a:lnTo>
                    <a:pt x="47817" y="5978"/>
                  </a:lnTo>
                  <a:lnTo>
                    <a:pt x="31878" y="7972"/>
                  </a:lnTo>
                  <a:lnTo>
                    <a:pt x="15938" y="5981"/>
                  </a:lnTo>
                  <a:lnTo>
                    <a:pt x="0" y="4"/>
                  </a:lnTo>
                  <a:lnTo>
                    <a:pt x="31878" y="74380"/>
                  </a:lnTo>
                  <a:lnTo>
                    <a:pt x="6375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53663" y="2157331"/>
              <a:ext cx="154665" cy="154670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331001" y="1891046"/>
              <a:ext cx="0" cy="231775"/>
            </a:xfrm>
            <a:custGeom>
              <a:avLst/>
              <a:gdLst/>
              <a:ahLst/>
              <a:cxnLst/>
              <a:rect l="l" t="t" r="r" b="b"/>
              <a:pathLst>
                <a:path w="0" h="231775">
                  <a:moveTo>
                    <a:pt x="0" y="0"/>
                  </a:moveTo>
                  <a:lnTo>
                    <a:pt x="0" y="23153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299125" y="2085586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63751" y="0"/>
                  </a:moveTo>
                  <a:lnTo>
                    <a:pt x="47813" y="5980"/>
                  </a:lnTo>
                  <a:lnTo>
                    <a:pt x="31875" y="7974"/>
                  </a:lnTo>
                  <a:lnTo>
                    <a:pt x="15937" y="5982"/>
                  </a:lnTo>
                  <a:lnTo>
                    <a:pt x="0" y="4"/>
                  </a:lnTo>
                  <a:lnTo>
                    <a:pt x="31875" y="74379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66419" y="1739010"/>
              <a:ext cx="154674" cy="154673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1657465" y="1457783"/>
              <a:ext cx="255270" cy="244475"/>
            </a:xfrm>
            <a:custGeom>
              <a:avLst/>
              <a:gdLst/>
              <a:ahLst/>
              <a:cxnLst/>
              <a:rect l="l" t="t" r="r" b="b"/>
              <a:pathLst>
                <a:path w="255269" h="244475">
                  <a:moveTo>
                    <a:pt x="255216" y="0"/>
                  </a:moveTo>
                  <a:lnTo>
                    <a:pt x="133401" y="63333"/>
                  </a:lnTo>
                  <a:lnTo>
                    <a:pt x="54774" y="144400"/>
                  </a:lnTo>
                  <a:lnTo>
                    <a:pt x="12565" y="214261"/>
                  </a:lnTo>
                  <a:lnTo>
                    <a:pt x="0" y="243978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638834" y="1656620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0" y="0"/>
                  </a:moveTo>
                  <a:lnTo>
                    <a:pt x="6880" y="80622"/>
                  </a:lnTo>
                  <a:lnTo>
                    <a:pt x="60520" y="20040"/>
                  </a:lnTo>
                  <a:lnTo>
                    <a:pt x="43511" y="20703"/>
                  </a:lnTo>
                  <a:lnTo>
                    <a:pt x="27755" y="17585"/>
                  </a:lnTo>
                  <a:lnTo>
                    <a:pt x="13250" y="106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11114" y="2157331"/>
              <a:ext cx="154670" cy="154670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2002160" y="1876103"/>
              <a:ext cx="255270" cy="244475"/>
            </a:xfrm>
            <a:custGeom>
              <a:avLst/>
              <a:gdLst/>
              <a:ahLst/>
              <a:cxnLst/>
              <a:rect l="l" t="t" r="r" b="b"/>
              <a:pathLst>
                <a:path w="255269" h="244475">
                  <a:moveTo>
                    <a:pt x="255212" y="0"/>
                  </a:moveTo>
                  <a:lnTo>
                    <a:pt x="133397" y="63334"/>
                  </a:lnTo>
                  <a:lnTo>
                    <a:pt x="54772" y="144400"/>
                  </a:lnTo>
                  <a:lnTo>
                    <a:pt x="12564" y="214261"/>
                  </a:lnTo>
                  <a:lnTo>
                    <a:pt x="0" y="243978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983525" y="2074937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0" y="0"/>
                  </a:moveTo>
                  <a:lnTo>
                    <a:pt x="6884" y="80625"/>
                  </a:lnTo>
                  <a:lnTo>
                    <a:pt x="60520" y="20040"/>
                  </a:lnTo>
                  <a:lnTo>
                    <a:pt x="43514" y="20705"/>
                  </a:lnTo>
                  <a:lnTo>
                    <a:pt x="27758" y="17587"/>
                  </a:lnTo>
                  <a:lnTo>
                    <a:pt x="13253" y="10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062079" y="1457783"/>
              <a:ext cx="254000" cy="245745"/>
            </a:xfrm>
            <a:custGeom>
              <a:avLst/>
              <a:gdLst/>
              <a:ahLst/>
              <a:cxnLst/>
              <a:rect l="l" t="t" r="r" b="b"/>
              <a:pathLst>
                <a:path w="254000" h="245744">
                  <a:moveTo>
                    <a:pt x="0" y="0"/>
                  </a:moveTo>
                  <a:lnTo>
                    <a:pt x="121619" y="63527"/>
                  </a:lnTo>
                  <a:lnTo>
                    <a:pt x="199819" y="145019"/>
                  </a:lnTo>
                  <a:lnTo>
                    <a:pt x="241603" y="215306"/>
                  </a:lnTo>
                  <a:lnTo>
                    <a:pt x="253974" y="24521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274375" y="1658008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60673" y="0"/>
                  </a:moveTo>
                  <a:lnTo>
                    <a:pt x="47341" y="10574"/>
                  </a:lnTo>
                  <a:lnTo>
                    <a:pt x="32783" y="17358"/>
                  </a:lnTo>
                  <a:lnTo>
                    <a:pt x="17003" y="20351"/>
                  </a:lnTo>
                  <a:lnTo>
                    <a:pt x="0" y="19554"/>
                  </a:lnTo>
                  <a:lnTo>
                    <a:pt x="53147" y="80564"/>
                  </a:lnTo>
                  <a:lnTo>
                    <a:pt x="606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93410" y="2157331"/>
              <a:ext cx="154675" cy="154670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2406770" y="1876103"/>
              <a:ext cx="254000" cy="245745"/>
            </a:xfrm>
            <a:custGeom>
              <a:avLst/>
              <a:gdLst/>
              <a:ahLst/>
              <a:cxnLst/>
              <a:rect l="l" t="t" r="r" b="b"/>
              <a:pathLst>
                <a:path w="254000" h="245744">
                  <a:moveTo>
                    <a:pt x="0" y="0"/>
                  </a:moveTo>
                  <a:lnTo>
                    <a:pt x="121620" y="63527"/>
                  </a:lnTo>
                  <a:lnTo>
                    <a:pt x="199824" y="145018"/>
                  </a:lnTo>
                  <a:lnTo>
                    <a:pt x="241612" y="215303"/>
                  </a:lnTo>
                  <a:lnTo>
                    <a:pt x="253985" y="24521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619066" y="2076325"/>
              <a:ext cx="60960" cy="80645"/>
            </a:xfrm>
            <a:custGeom>
              <a:avLst/>
              <a:gdLst/>
              <a:ahLst/>
              <a:cxnLst/>
              <a:rect l="l" t="t" r="r" b="b"/>
              <a:pathLst>
                <a:path w="60960" h="80644">
                  <a:moveTo>
                    <a:pt x="60673" y="0"/>
                  </a:moveTo>
                  <a:lnTo>
                    <a:pt x="47341" y="10576"/>
                  </a:lnTo>
                  <a:lnTo>
                    <a:pt x="32783" y="17361"/>
                  </a:lnTo>
                  <a:lnTo>
                    <a:pt x="17003" y="20355"/>
                  </a:lnTo>
                  <a:lnTo>
                    <a:pt x="0" y="19557"/>
                  </a:lnTo>
                  <a:lnTo>
                    <a:pt x="53147" y="80568"/>
                  </a:lnTo>
                  <a:lnTo>
                    <a:pt x="606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730505" y="2055382"/>
              <a:ext cx="209550" cy="134620"/>
            </a:xfrm>
            <a:custGeom>
              <a:avLst/>
              <a:gdLst/>
              <a:ahLst/>
              <a:cxnLst/>
              <a:rect l="l" t="t" r="r" b="b"/>
              <a:pathLst>
                <a:path w="209550" h="134619">
                  <a:moveTo>
                    <a:pt x="0" y="134459"/>
                  </a:moveTo>
                  <a:lnTo>
                    <a:pt x="209165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 txBox="1"/>
          <p:nvPr/>
        </p:nvSpPr>
        <p:spPr>
          <a:xfrm>
            <a:off x="347294" y="2536606"/>
            <a:ext cx="1616075" cy="354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n5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6713" y="3331252"/>
            <a:ext cx="7473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1" action="ppaction://hlinksldjump"/>
              </a:rPr>
              <a:t>Linking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1" action="ppaction://hlinksldjump"/>
              </a:rPr>
              <a:t>and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1" action="ppaction://hlinksldjump"/>
              </a:rPr>
              <a:t>mounting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50" name="object 5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473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Linking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and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mounting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0906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77533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Mounting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7195" y="464792"/>
            <a:ext cx="3969385" cy="2692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25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42545" marR="30480">
              <a:lnSpc>
                <a:spcPts val="1200"/>
              </a:lnSpc>
              <a:spcBef>
                <a:spcPts val="10"/>
              </a:spcBef>
            </a:pPr>
            <a:r>
              <a:rPr dirty="0" sz="1000" spc="-20">
                <a:latin typeface="Arial"/>
                <a:cs typeface="Arial"/>
              </a:rPr>
              <a:t>Name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resolution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merge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different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name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spaces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transparent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mounting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associating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identifier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another name space with a node in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current name space.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4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200">
              <a:latin typeface="Arial"/>
              <a:cs typeface="Arial"/>
            </a:endParaRPr>
          </a:p>
          <a:p>
            <a:pPr marL="31940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Foreign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name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space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space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accessed</a:t>
            </a:r>
            <a:endParaRPr sz="1000">
              <a:latin typeface="Arial"/>
              <a:cs typeface="Arial"/>
            </a:endParaRPr>
          </a:p>
          <a:p>
            <a:pPr marL="319405" marR="8826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Mount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point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current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space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identifier of the </a:t>
            </a:r>
            <a:r>
              <a:rPr dirty="0" sz="1000" spc="-10">
                <a:latin typeface="Arial"/>
                <a:cs typeface="Arial"/>
              </a:rPr>
              <a:t>foreign</a:t>
            </a:r>
            <a:r>
              <a:rPr dirty="0" sz="1000" spc="-5">
                <a:latin typeface="Arial"/>
                <a:cs typeface="Arial"/>
              </a:rPr>
              <a:t> name space</a:t>
            </a:r>
            <a:endParaRPr sz="1000">
              <a:latin typeface="Arial"/>
              <a:cs typeface="Arial"/>
            </a:endParaRPr>
          </a:p>
          <a:p>
            <a:pPr marL="31940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Mounting point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foreign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space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endParaRPr sz="1000">
              <a:latin typeface="Arial"/>
              <a:cs typeface="Arial"/>
            </a:endParaRPr>
          </a:p>
          <a:p>
            <a:pPr marL="319405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continue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Arial"/>
              <a:cs typeface="Arial"/>
            </a:endParaRPr>
          </a:p>
          <a:p>
            <a:pPr marL="42545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Mounting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across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endParaRPr sz="1200">
              <a:latin typeface="Arial"/>
              <a:cs typeface="Arial"/>
            </a:endParaRPr>
          </a:p>
          <a:p>
            <a:pPr marL="319405" indent="-175260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AutoNum type="arabicPeriod"/>
              <a:tabLst>
                <a:tab pos="32004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protocol.</a:t>
            </a:r>
            <a:endParaRPr sz="1000">
              <a:latin typeface="Arial"/>
              <a:cs typeface="Arial"/>
            </a:endParaRPr>
          </a:p>
          <a:p>
            <a:pPr marL="319405" indent="-175260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32004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server.</a:t>
            </a:r>
            <a:endParaRPr sz="1000">
              <a:latin typeface="Arial"/>
              <a:cs typeface="Arial"/>
            </a:endParaRPr>
          </a:p>
          <a:p>
            <a:pPr marL="319405" indent="-175260">
              <a:lnSpc>
                <a:spcPts val="1200"/>
              </a:lnSpc>
              <a:buClr>
                <a:srgbClr val="3333B2"/>
              </a:buClr>
              <a:buAutoNum type="arabicPeriod"/>
              <a:tabLst>
                <a:tab pos="320040" algn="l"/>
              </a:tabLst>
            </a:pPr>
            <a:r>
              <a:rPr dirty="0" sz="1000" spc="-5">
                <a:latin typeface="Arial"/>
                <a:cs typeface="Arial"/>
              </a:rPr>
              <a:t>The 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mounting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foreign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space.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0906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57619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Mounting</a:t>
            </a:r>
            <a:r>
              <a:rPr dirty="0"/>
              <a:t> </a:t>
            </a:r>
            <a:r>
              <a:rPr dirty="0" spc="10"/>
              <a:t>in</a:t>
            </a:r>
            <a:r>
              <a:rPr dirty="0"/>
              <a:t> </a:t>
            </a:r>
            <a:r>
              <a:rPr dirty="0" spc="10"/>
              <a:t>distributed</a:t>
            </a:r>
            <a:r>
              <a:rPr dirty="0"/>
              <a:t> </a:t>
            </a:r>
            <a:r>
              <a:rPr dirty="0" spc="15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368792"/>
            <a:ext cx="3856990" cy="3848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Mounting remote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name spaces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through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specific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access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99403" y="945125"/>
            <a:ext cx="3407410" cy="1950085"/>
            <a:chOff x="599403" y="945125"/>
            <a:chExt cx="3407410" cy="1950085"/>
          </a:xfrm>
        </p:grpSpPr>
        <p:sp>
          <p:nvSpPr>
            <p:cNvPr id="6" name="object 6"/>
            <p:cNvSpPr/>
            <p:nvPr/>
          </p:nvSpPr>
          <p:spPr>
            <a:xfrm>
              <a:off x="604483" y="1093778"/>
              <a:ext cx="1166495" cy="1400175"/>
            </a:xfrm>
            <a:custGeom>
              <a:avLst/>
              <a:gdLst/>
              <a:ahLst/>
              <a:cxnLst/>
              <a:rect l="l" t="t" r="r" b="b"/>
              <a:pathLst>
                <a:path w="1166495" h="1400175">
                  <a:moveTo>
                    <a:pt x="0" y="0"/>
                  </a:moveTo>
                  <a:lnTo>
                    <a:pt x="1166411" y="0"/>
                  </a:lnTo>
                  <a:lnTo>
                    <a:pt x="1166411" y="1399685"/>
                  </a:lnTo>
                  <a:lnTo>
                    <a:pt x="0" y="1399685"/>
                  </a:lnTo>
                  <a:lnTo>
                    <a:pt x="0" y="0"/>
                  </a:lnTo>
                  <a:close/>
                </a:path>
              </a:pathLst>
            </a:custGeom>
            <a:ln w="978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21124" y="1210417"/>
              <a:ext cx="933450" cy="1283335"/>
            </a:xfrm>
            <a:custGeom>
              <a:avLst/>
              <a:gdLst/>
              <a:ahLst/>
              <a:cxnLst/>
              <a:rect l="l" t="t" r="r" b="b"/>
              <a:pathLst>
                <a:path w="933450" h="1283335">
                  <a:moveTo>
                    <a:pt x="933123" y="0"/>
                  </a:moveTo>
                  <a:lnTo>
                    <a:pt x="0" y="0"/>
                  </a:lnTo>
                  <a:lnTo>
                    <a:pt x="0" y="1283046"/>
                  </a:lnTo>
                  <a:lnTo>
                    <a:pt x="933123" y="1283046"/>
                  </a:lnTo>
                  <a:lnTo>
                    <a:pt x="933123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21124" y="977136"/>
              <a:ext cx="933450" cy="1516380"/>
            </a:xfrm>
            <a:custGeom>
              <a:avLst/>
              <a:gdLst/>
              <a:ahLst/>
              <a:cxnLst/>
              <a:rect l="l" t="t" r="r" b="b"/>
              <a:pathLst>
                <a:path w="933450" h="1516380">
                  <a:moveTo>
                    <a:pt x="0" y="1516327"/>
                  </a:moveTo>
                  <a:lnTo>
                    <a:pt x="933123" y="1516327"/>
                  </a:lnTo>
                  <a:lnTo>
                    <a:pt x="933123" y="233281"/>
                  </a:lnTo>
                  <a:lnTo>
                    <a:pt x="0" y="233281"/>
                  </a:lnTo>
                  <a:lnTo>
                    <a:pt x="0" y="1516327"/>
                  </a:lnTo>
                  <a:close/>
                </a:path>
                <a:path w="933450" h="1516380">
                  <a:moveTo>
                    <a:pt x="102062" y="0"/>
                  </a:moveTo>
                  <a:lnTo>
                    <a:pt x="169579" y="230202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54406" y="2682997"/>
              <a:ext cx="2755900" cy="204470"/>
            </a:xfrm>
            <a:custGeom>
              <a:avLst/>
              <a:gdLst/>
              <a:ahLst/>
              <a:cxnLst/>
              <a:rect l="l" t="t" r="r" b="b"/>
              <a:pathLst>
                <a:path w="2755900" h="204469">
                  <a:moveTo>
                    <a:pt x="0" y="204120"/>
                  </a:moveTo>
                  <a:lnTo>
                    <a:pt x="2755618" y="204120"/>
                  </a:lnTo>
                </a:path>
                <a:path w="2755900" h="204469">
                  <a:moveTo>
                    <a:pt x="218698" y="0"/>
                  </a:moveTo>
                  <a:lnTo>
                    <a:pt x="218698" y="204120"/>
                  </a:lnTo>
                </a:path>
              </a:pathLst>
            </a:custGeom>
            <a:ln w="1543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418419" y="2680004"/>
              <a:ext cx="0" cy="207645"/>
            </a:xfrm>
            <a:custGeom>
              <a:avLst/>
              <a:gdLst/>
              <a:ahLst/>
              <a:cxnLst/>
              <a:rect l="l" t="t" r="r" b="b"/>
              <a:pathLst>
                <a:path w="0" h="207644">
                  <a:moveTo>
                    <a:pt x="0" y="0"/>
                  </a:moveTo>
                  <a:lnTo>
                    <a:pt x="0" y="207114"/>
                  </a:lnTo>
                </a:path>
              </a:pathLst>
            </a:custGeom>
            <a:ln w="1543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835212" y="1093778"/>
              <a:ext cx="1166495" cy="1400175"/>
            </a:xfrm>
            <a:custGeom>
              <a:avLst/>
              <a:gdLst/>
              <a:ahLst/>
              <a:cxnLst/>
              <a:rect l="l" t="t" r="r" b="b"/>
              <a:pathLst>
                <a:path w="1166495" h="1400175">
                  <a:moveTo>
                    <a:pt x="0" y="0"/>
                  </a:moveTo>
                  <a:lnTo>
                    <a:pt x="1166413" y="0"/>
                  </a:lnTo>
                  <a:lnTo>
                    <a:pt x="1166413" y="1399685"/>
                  </a:lnTo>
                  <a:lnTo>
                    <a:pt x="0" y="1399685"/>
                  </a:lnTo>
                  <a:lnTo>
                    <a:pt x="0" y="0"/>
                  </a:lnTo>
                  <a:close/>
                </a:path>
              </a:pathLst>
            </a:custGeom>
            <a:ln w="978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951873" y="1210417"/>
              <a:ext cx="933450" cy="1283335"/>
            </a:xfrm>
            <a:custGeom>
              <a:avLst/>
              <a:gdLst/>
              <a:ahLst/>
              <a:cxnLst/>
              <a:rect l="l" t="t" r="r" b="b"/>
              <a:pathLst>
                <a:path w="933450" h="1283335">
                  <a:moveTo>
                    <a:pt x="933115" y="0"/>
                  </a:moveTo>
                  <a:lnTo>
                    <a:pt x="0" y="0"/>
                  </a:lnTo>
                  <a:lnTo>
                    <a:pt x="0" y="1283046"/>
                  </a:lnTo>
                  <a:lnTo>
                    <a:pt x="933115" y="1283046"/>
                  </a:lnTo>
                  <a:lnTo>
                    <a:pt x="933115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951873" y="1210417"/>
              <a:ext cx="933450" cy="1283335"/>
            </a:xfrm>
            <a:custGeom>
              <a:avLst/>
              <a:gdLst/>
              <a:ahLst/>
              <a:cxnLst/>
              <a:rect l="l" t="t" r="r" b="b"/>
              <a:pathLst>
                <a:path w="933450" h="1283335">
                  <a:moveTo>
                    <a:pt x="0" y="1283046"/>
                  </a:moveTo>
                  <a:lnTo>
                    <a:pt x="933115" y="1283046"/>
                  </a:lnTo>
                  <a:lnTo>
                    <a:pt x="933115" y="0"/>
                  </a:lnTo>
                  <a:lnTo>
                    <a:pt x="0" y="0"/>
                  </a:lnTo>
                  <a:lnTo>
                    <a:pt x="0" y="1283046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593391" y="2010372"/>
              <a:ext cx="73025" cy="62230"/>
            </a:xfrm>
            <a:custGeom>
              <a:avLst/>
              <a:gdLst/>
              <a:ahLst/>
              <a:cxnLst/>
              <a:rect l="l" t="t" r="r" b="b"/>
              <a:pathLst>
                <a:path w="73025" h="62230">
                  <a:moveTo>
                    <a:pt x="72574" y="0"/>
                  </a:moveTo>
                  <a:lnTo>
                    <a:pt x="0" y="31097"/>
                  </a:lnTo>
                  <a:lnTo>
                    <a:pt x="72585" y="62215"/>
                  </a:lnTo>
                  <a:lnTo>
                    <a:pt x="66752" y="46661"/>
                  </a:lnTo>
                  <a:lnTo>
                    <a:pt x="64806" y="31107"/>
                  </a:lnTo>
                  <a:lnTo>
                    <a:pt x="66748" y="15553"/>
                  </a:lnTo>
                  <a:lnTo>
                    <a:pt x="725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995613" y="947983"/>
              <a:ext cx="86360" cy="259715"/>
            </a:xfrm>
            <a:custGeom>
              <a:avLst/>
              <a:gdLst/>
              <a:ahLst/>
              <a:cxnLst/>
              <a:rect l="l" t="t" r="r" b="b"/>
              <a:pathLst>
                <a:path w="86360" h="259715">
                  <a:moveTo>
                    <a:pt x="0" y="0"/>
                  </a:moveTo>
                  <a:lnTo>
                    <a:pt x="86215" y="259355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926761" y="2979235"/>
            <a:ext cx="1242695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Reference to foreign name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space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73105" y="1910259"/>
            <a:ext cx="365125" cy="1076325"/>
          </a:xfrm>
          <a:custGeom>
            <a:avLst/>
            <a:gdLst/>
            <a:ahLst/>
            <a:cxnLst/>
            <a:rect l="l" t="t" r="r" b="b"/>
            <a:pathLst>
              <a:path w="365125" h="1076325">
                <a:moveTo>
                  <a:pt x="204120" y="87480"/>
                </a:moveTo>
                <a:lnTo>
                  <a:pt x="364501" y="0"/>
                </a:lnTo>
              </a:path>
              <a:path w="365125" h="1076325">
                <a:moveTo>
                  <a:pt x="0" y="1076176"/>
                </a:moveTo>
                <a:lnTo>
                  <a:pt x="154791" y="881278"/>
                </a:lnTo>
              </a:path>
            </a:pathLst>
          </a:custGeom>
          <a:ln w="514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2851744" y="2905908"/>
            <a:ext cx="32766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7168" y="834507"/>
            <a:ext cx="861694" cy="25971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  <a:p>
            <a:pPr marL="464184">
              <a:lnSpc>
                <a:spcPct val="100000"/>
              </a:lnSpc>
              <a:spcBef>
                <a:spcPts val="14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399943" y="806362"/>
            <a:ext cx="1361440" cy="287655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Name server for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foreign name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space</a:t>
            </a:r>
            <a:endParaRPr sz="650">
              <a:latin typeface="Arial"/>
              <a:cs typeface="Arial"/>
            </a:endParaRPr>
          </a:p>
          <a:p>
            <a:pPr marL="828675">
              <a:lnSpc>
                <a:spcPct val="100000"/>
              </a:lnSpc>
              <a:spcBef>
                <a:spcPts val="254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Machine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80206" y="1421620"/>
            <a:ext cx="26924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remote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35704" y="1363105"/>
            <a:ext cx="182245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keys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760757" y="1236716"/>
            <a:ext cx="2602230" cy="866140"/>
            <a:chOff x="760757" y="1236716"/>
            <a:chExt cx="2602230" cy="866140"/>
          </a:xfrm>
        </p:grpSpPr>
        <p:sp>
          <p:nvSpPr>
            <p:cNvPr id="24" name="object 24"/>
            <p:cNvSpPr/>
            <p:nvPr/>
          </p:nvSpPr>
          <p:spPr>
            <a:xfrm>
              <a:off x="763614" y="1953989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0" y="0"/>
                  </a:moveTo>
                  <a:lnTo>
                    <a:pt x="44571" y="5753"/>
                  </a:lnTo>
                  <a:lnTo>
                    <a:pt x="21393" y="21402"/>
                  </a:lnTo>
                  <a:lnTo>
                    <a:pt x="5744" y="44580"/>
                  </a:lnTo>
                  <a:lnTo>
                    <a:pt x="0" y="72914"/>
                  </a:lnTo>
                  <a:lnTo>
                    <a:pt x="5744" y="101242"/>
                  </a:lnTo>
                  <a:lnTo>
                    <a:pt x="21393" y="124418"/>
                  </a:lnTo>
                  <a:lnTo>
                    <a:pt x="44571" y="140067"/>
                  </a:lnTo>
                  <a:lnTo>
                    <a:pt x="72900" y="145811"/>
                  </a:lnTo>
                  <a:lnTo>
                    <a:pt x="101231" y="140067"/>
                  </a:lnTo>
                  <a:lnTo>
                    <a:pt x="124408" y="124418"/>
                  </a:lnTo>
                  <a:lnTo>
                    <a:pt x="140055" y="101242"/>
                  </a:lnTo>
                  <a:lnTo>
                    <a:pt x="145798" y="72914"/>
                  </a:lnTo>
                  <a:lnTo>
                    <a:pt x="140055" y="44578"/>
                  </a:lnTo>
                  <a:lnTo>
                    <a:pt x="124409" y="21396"/>
                  </a:lnTo>
                  <a:lnTo>
                    <a:pt x="101233" y="5745"/>
                  </a:lnTo>
                  <a:lnTo>
                    <a:pt x="72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63614" y="1953989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0" y="0"/>
                  </a:moveTo>
                  <a:lnTo>
                    <a:pt x="101233" y="5745"/>
                  </a:lnTo>
                  <a:lnTo>
                    <a:pt x="124409" y="21396"/>
                  </a:lnTo>
                  <a:lnTo>
                    <a:pt x="140055" y="44578"/>
                  </a:lnTo>
                  <a:lnTo>
                    <a:pt x="145798" y="72914"/>
                  </a:lnTo>
                  <a:lnTo>
                    <a:pt x="140055" y="101242"/>
                  </a:lnTo>
                  <a:lnTo>
                    <a:pt x="124408" y="124418"/>
                  </a:lnTo>
                  <a:lnTo>
                    <a:pt x="101231" y="140067"/>
                  </a:lnTo>
                  <a:lnTo>
                    <a:pt x="72900" y="145811"/>
                  </a:lnTo>
                  <a:lnTo>
                    <a:pt x="44571" y="140067"/>
                  </a:lnTo>
                  <a:lnTo>
                    <a:pt x="21393" y="124418"/>
                  </a:lnTo>
                  <a:lnTo>
                    <a:pt x="5744" y="101242"/>
                  </a:lnTo>
                  <a:lnTo>
                    <a:pt x="0" y="72914"/>
                  </a:lnTo>
                  <a:lnTo>
                    <a:pt x="5744" y="44580"/>
                  </a:lnTo>
                  <a:lnTo>
                    <a:pt x="21393" y="21402"/>
                  </a:lnTo>
                  <a:lnTo>
                    <a:pt x="44571" y="5753"/>
                  </a:lnTo>
                  <a:lnTo>
                    <a:pt x="72900" y="10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96893" y="1953989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0" y="0"/>
                  </a:moveTo>
                  <a:lnTo>
                    <a:pt x="44571" y="5753"/>
                  </a:lnTo>
                  <a:lnTo>
                    <a:pt x="21393" y="21402"/>
                  </a:lnTo>
                  <a:lnTo>
                    <a:pt x="5744" y="44580"/>
                  </a:lnTo>
                  <a:lnTo>
                    <a:pt x="0" y="72914"/>
                  </a:lnTo>
                  <a:lnTo>
                    <a:pt x="5744" y="101242"/>
                  </a:lnTo>
                  <a:lnTo>
                    <a:pt x="21393" y="124418"/>
                  </a:lnTo>
                  <a:lnTo>
                    <a:pt x="44571" y="140067"/>
                  </a:lnTo>
                  <a:lnTo>
                    <a:pt x="72900" y="145811"/>
                  </a:lnTo>
                  <a:lnTo>
                    <a:pt x="101232" y="140067"/>
                  </a:lnTo>
                  <a:lnTo>
                    <a:pt x="124411" y="124418"/>
                  </a:lnTo>
                  <a:lnTo>
                    <a:pt x="140061" y="101242"/>
                  </a:lnTo>
                  <a:lnTo>
                    <a:pt x="145805" y="72914"/>
                  </a:lnTo>
                  <a:lnTo>
                    <a:pt x="140061" y="44578"/>
                  </a:lnTo>
                  <a:lnTo>
                    <a:pt x="124411" y="21396"/>
                  </a:lnTo>
                  <a:lnTo>
                    <a:pt x="101232" y="5745"/>
                  </a:lnTo>
                  <a:lnTo>
                    <a:pt x="72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96893" y="1953989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0" y="0"/>
                  </a:moveTo>
                  <a:lnTo>
                    <a:pt x="101232" y="5745"/>
                  </a:lnTo>
                  <a:lnTo>
                    <a:pt x="124411" y="21396"/>
                  </a:lnTo>
                  <a:lnTo>
                    <a:pt x="140061" y="44578"/>
                  </a:lnTo>
                  <a:lnTo>
                    <a:pt x="145805" y="72914"/>
                  </a:lnTo>
                  <a:lnTo>
                    <a:pt x="140061" y="101242"/>
                  </a:lnTo>
                  <a:lnTo>
                    <a:pt x="124411" y="124418"/>
                  </a:lnTo>
                  <a:lnTo>
                    <a:pt x="101232" y="140067"/>
                  </a:lnTo>
                  <a:lnTo>
                    <a:pt x="72900" y="145811"/>
                  </a:lnTo>
                  <a:lnTo>
                    <a:pt x="44571" y="140067"/>
                  </a:lnTo>
                  <a:lnTo>
                    <a:pt x="21393" y="124418"/>
                  </a:lnTo>
                  <a:lnTo>
                    <a:pt x="5744" y="101242"/>
                  </a:lnTo>
                  <a:lnTo>
                    <a:pt x="0" y="72914"/>
                  </a:lnTo>
                  <a:lnTo>
                    <a:pt x="5744" y="44580"/>
                  </a:lnTo>
                  <a:lnTo>
                    <a:pt x="21393" y="21402"/>
                  </a:lnTo>
                  <a:lnTo>
                    <a:pt x="44571" y="5753"/>
                  </a:lnTo>
                  <a:lnTo>
                    <a:pt x="72900" y="10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63455" y="160407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1" y="0"/>
                  </a:moveTo>
                  <a:lnTo>
                    <a:pt x="44567" y="5745"/>
                  </a:lnTo>
                  <a:lnTo>
                    <a:pt x="21389" y="21395"/>
                  </a:lnTo>
                  <a:lnTo>
                    <a:pt x="5743" y="44574"/>
                  </a:lnTo>
                  <a:lnTo>
                    <a:pt x="0" y="72903"/>
                  </a:lnTo>
                  <a:lnTo>
                    <a:pt x="5744" y="101233"/>
                  </a:lnTo>
                  <a:lnTo>
                    <a:pt x="21398" y="124412"/>
                  </a:lnTo>
                  <a:lnTo>
                    <a:pt x="44591" y="140062"/>
                  </a:lnTo>
                  <a:lnTo>
                    <a:pt x="72901" y="145807"/>
                  </a:lnTo>
                  <a:lnTo>
                    <a:pt x="101237" y="140058"/>
                  </a:lnTo>
                  <a:lnTo>
                    <a:pt x="124409" y="124408"/>
                  </a:lnTo>
                  <a:lnTo>
                    <a:pt x="140055" y="101232"/>
                  </a:lnTo>
                  <a:lnTo>
                    <a:pt x="145798" y="72903"/>
                  </a:lnTo>
                  <a:lnTo>
                    <a:pt x="140051" y="44570"/>
                  </a:lnTo>
                  <a:lnTo>
                    <a:pt x="124401" y="21391"/>
                  </a:lnTo>
                  <a:lnTo>
                    <a:pt x="101223" y="5743"/>
                  </a:lnTo>
                  <a:lnTo>
                    <a:pt x="729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33769" y="1385376"/>
              <a:ext cx="475615" cy="365125"/>
            </a:xfrm>
            <a:custGeom>
              <a:avLst/>
              <a:gdLst/>
              <a:ahLst/>
              <a:cxnLst/>
              <a:rect l="l" t="t" r="r" b="b"/>
              <a:pathLst>
                <a:path w="475615" h="365125">
                  <a:moveTo>
                    <a:pt x="402587" y="218701"/>
                  </a:moveTo>
                  <a:lnTo>
                    <a:pt x="430916" y="224446"/>
                  </a:lnTo>
                  <a:lnTo>
                    <a:pt x="454092" y="240097"/>
                  </a:lnTo>
                  <a:lnTo>
                    <a:pt x="469740" y="263275"/>
                  </a:lnTo>
                  <a:lnTo>
                    <a:pt x="475484" y="291605"/>
                  </a:lnTo>
                  <a:lnTo>
                    <a:pt x="469740" y="319935"/>
                  </a:lnTo>
                  <a:lnTo>
                    <a:pt x="454092" y="343113"/>
                  </a:lnTo>
                  <a:lnTo>
                    <a:pt x="430916" y="358764"/>
                  </a:lnTo>
                  <a:lnTo>
                    <a:pt x="402587" y="364509"/>
                  </a:lnTo>
                  <a:lnTo>
                    <a:pt x="374256" y="358760"/>
                  </a:lnTo>
                  <a:lnTo>
                    <a:pt x="351078" y="343110"/>
                  </a:lnTo>
                  <a:lnTo>
                    <a:pt x="335429" y="319933"/>
                  </a:lnTo>
                  <a:lnTo>
                    <a:pt x="329686" y="291605"/>
                  </a:lnTo>
                  <a:lnTo>
                    <a:pt x="335429" y="263271"/>
                  </a:lnTo>
                  <a:lnTo>
                    <a:pt x="351078" y="240093"/>
                  </a:lnTo>
                  <a:lnTo>
                    <a:pt x="374256" y="224445"/>
                  </a:lnTo>
                  <a:lnTo>
                    <a:pt x="402587" y="218701"/>
                  </a:lnTo>
                  <a:close/>
                </a:path>
                <a:path w="475615" h="365125">
                  <a:moveTo>
                    <a:pt x="125566" y="0"/>
                  </a:moveTo>
                  <a:lnTo>
                    <a:pt x="0" y="188344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13533" y="1526431"/>
              <a:ext cx="66675" cy="78105"/>
            </a:xfrm>
            <a:custGeom>
              <a:avLst/>
              <a:gdLst/>
              <a:ahLst/>
              <a:cxnLst/>
              <a:rect l="l" t="t" r="r" b="b"/>
              <a:pathLst>
                <a:path w="66675" h="78105">
                  <a:moveTo>
                    <a:pt x="14378" y="0"/>
                  </a:moveTo>
                  <a:lnTo>
                    <a:pt x="0" y="77646"/>
                  </a:lnTo>
                  <a:lnTo>
                    <a:pt x="66146" y="34512"/>
                  </a:lnTo>
                  <a:lnTo>
                    <a:pt x="49970" y="30736"/>
                  </a:lnTo>
                  <a:lnTo>
                    <a:pt x="35949" y="23725"/>
                  </a:lnTo>
                  <a:lnTo>
                    <a:pt x="24085" y="13480"/>
                  </a:lnTo>
                  <a:lnTo>
                    <a:pt x="1437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900492" y="1735298"/>
              <a:ext cx="125730" cy="188595"/>
            </a:xfrm>
            <a:custGeom>
              <a:avLst/>
              <a:gdLst/>
              <a:ahLst/>
              <a:cxnLst/>
              <a:rect l="l" t="t" r="r" b="b"/>
              <a:pathLst>
                <a:path w="125730" h="188594">
                  <a:moveTo>
                    <a:pt x="125561" y="0"/>
                  </a:moveTo>
                  <a:lnTo>
                    <a:pt x="0" y="188344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80255" y="1876343"/>
              <a:ext cx="66675" cy="78105"/>
            </a:xfrm>
            <a:custGeom>
              <a:avLst/>
              <a:gdLst/>
              <a:ahLst/>
              <a:cxnLst/>
              <a:rect l="l" t="t" r="r" b="b"/>
              <a:pathLst>
                <a:path w="66675" h="78105">
                  <a:moveTo>
                    <a:pt x="14377" y="0"/>
                  </a:moveTo>
                  <a:lnTo>
                    <a:pt x="0" y="77646"/>
                  </a:lnTo>
                  <a:lnTo>
                    <a:pt x="66146" y="34523"/>
                  </a:lnTo>
                  <a:lnTo>
                    <a:pt x="49968" y="30744"/>
                  </a:lnTo>
                  <a:lnTo>
                    <a:pt x="35947" y="23730"/>
                  </a:lnTo>
                  <a:lnTo>
                    <a:pt x="24083" y="13482"/>
                  </a:lnTo>
                  <a:lnTo>
                    <a:pt x="1437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069793" y="1749875"/>
              <a:ext cx="0" cy="168275"/>
            </a:xfrm>
            <a:custGeom>
              <a:avLst/>
              <a:gdLst/>
              <a:ahLst/>
              <a:cxnLst/>
              <a:rect l="l" t="t" r="r" b="b"/>
              <a:pathLst>
                <a:path w="0" h="168275">
                  <a:moveTo>
                    <a:pt x="0" y="0"/>
                  </a:moveTo>
                  <a:lnTo>
                    <a:pt x="0" y="167647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038687" y="1881415"/>
              <a:ext cx="62230" cy="73025"/>
            </a:xfrm>
            <a:custGeom>
              <a:avLst/>
              <a:gdLst/>
              <a:ahLst/>
              <a:cxnLst/>
              <a:rect l="l" t="t" r="r" b="b"/>
              <a:pathLst>
                <a:path w="62230" h="73025">
                  <a:moveTo>
                    <a:pt x="62220" y="0"/>
                  </a:moveTo>
                  <a:lnTo>
                    <a:pt x="46664" y="5832"/>
                  </a:lnTo>
                  <a:lnTo>
                    <a:pt x="31109" y="7776"/>
                  </a:lnTo>
                  <a:lnTo>
                    <a:pt x="15554" y="5832"/>
                  </a:lnTo>
                  <a:lnTo>
                    <a:pt x="0" y="0"/>
                  </a:lnTo>
                  <a:lnTo>
                    <a:pt x="31106" y="72574"/>
                  </a:lnTo>
                  <a:lnTo>
                    <a:pt x="6222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346815" y="1385376"/>
              <a:ext cx="125730" cy="188595"/>
            </a:xfrm>
            <a:custGeom>
              <a:avLst/>
              <a:gdLst/>
              <a:ahLst/>
              <a:cxnLst/>
              <a:rect l="l" t="t" r="r" b="b"/>
              <a:pathLst>
                <a:path w="125730" h="188594">
                  <a:moveTo>
                    <a:pt x="0" y="0"/>
                  </a:moveTo>
                  <a:lnTo>
                    <a:pt x="125565" y="188344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426466" y="1526431"/>
              <a:ext cx="66675" cy="78105"/>
            </a:xfrm>
            <a:custGeom>
              <a:avLst/>
              <a:gdLst/>
              <a:ahLst/>
              <a:cxnLst/>
              <a:rect l="l" t="t" r="r" b="b"/>
              <a:pathLst>
                <a:path w="66675" h="78105">
                  <a:moveTo>
                    <a:pt x="51769" y="0"/>
                  </a:moveTo>
                  <a:lnTo>
                    <a:pt x="42062" y="13480"/>
                  </a:lnTo>
                  <a:lnTo>
                    <a:pt x="30199" y="23725"/>
                  </a:lnTo>
                  <a:lnTo>
                    <a:pt x="16178" y="30736"/>
                  </a:lnTo>
                  <a:lnTo>
                    <a:pt x="0" y="34512"/>
                  </a:lnTo>
                  <a:lnTo>
                    <a:pt x="66150" y="77646"/>
                  </a:lnTo>
                  <a:lnTo>
                    <a:pt x="517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113533" y="1735298"/>
              <a:ext cx="125730" cy="188595"/>
            </a:xfrm>
            <a:custGeom>
              <a:avLst/>
              <a:gdLst/>
              <a:ahLst/>
              <a:cxnLst/>
              <a:rect l="l" t="t" r="r" b="b"/>
              <a:pathLst>
                <a:path w="125730" h="188594">
                  <a:moveTo>
                    <a:pt x="0" y="0"/>
                  </a:moveTo>
                  <a:lnTo>
                    <a:pt x="125570" y="188344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193189" y="1876343"/>
              <a:ext cx="66675" cy="78105"/>
            </a:xfrm>
            <a:custGeom>
              <a:avLst/>
              <a:gdLst/>
              <a:ahLst/>
              <a:cxnLst/>
              <a:rect l="l" t="t" r="r" b="b"/>
              <a:pathLst>
                <a:path w="66675" h="78105">
                  <a:moveTo>
                    <a:pt x="51772" y="0"/>
                  </a:moveTo>
                  <a:lnTo>
                    <a:pt x="42063" y="13482"/>
                  </a:lnTo>
                  <a:lnTo>
                    <a:pt x="30199" y="23730"/>
                  </a:lnTo>
                  <a:lnTo>
                    <a:pt x="16178" y="30744"/>
                  </a:lnTo>
                  <a:lnTo>
                    <a:pt x="0" y="34523"/>
                  </a:lnTo>
                  <a:lnTo>
                    <a:pt x="66146" y="77646"/>
                  </a:lnTo>
                  <a:lnTo>
                    <a:pt x="5177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231428" y="1239574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797" y="0"/>
                  </a:moveTo>
                  <a:lnTo>
                    <a:pt x="0" y="0"/>
                  </a:lnTo>
                  <a:lnTo>
                    <a:pt x="0" y="145801"/>
                  </a:lnTo>
                  <a:lnTo>
                    <a:pt x="145797" y="145801"/>
                  </a:lnTo>
                  <a:lnTo>
                    <a:pt x="1457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231428" y="1239574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801"/>
                  </a:moveTo>
                  <a:lnTo>
                    <a:pt x="145797" y="145801"/>
                  </a:lnTo>
                  <a:lnTo>
                    <a:pt x="145797" y="0"/>
                  </a:lnTo>
                  <a:lnTo>
                    <a:pt x="0" y="0"/>
                  </a:lnTo>
                  <a:lnTo>
                    <a:pt x="0" y="145801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998145" y="160407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801" y="0"/>
                  </a:moveTo>
                  <a:lnTo>
                    <a:pt x="0" y="0"/>
                  </a:lnTo>
                  <a:lnTo>
                    <a:pt x="0" y="145797"/>
                  </a:lnTo>
                  <a:lnTo>
                    <a:pt x="145801" y="145797"/>
                  </a:lnTo>
                  <a:lnTo>
                    <a:pt x="1458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998145" y="160407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797"/>
                  </a:moveTo>
                  <a:lnTo>
                    <a:pt x="145801" y="145797"/>
                  </a:lnTo>
                  <a:lnTo>
                    <a:pt x="145801" y="0"/>
                  </a:lnTo>
                  <a:lnTo>
                    <a:pt x="0" y="0"/>
                  </a:lnTo>
                  <a:lnTo>
                    <a:pt x="0" y="145797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231428" y="195399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797" y="0"/>
                  </a:moveTo>
                  <a:lnTo>
                    <a:pt x="0" y="0"/>
                  </a:lnTo>
                  <a:lnTo>
                    <a:pt x="0" y="145805"/>
                  </a:lnTo>
                  <a:lnTo>
                    <a:pt x="145797" y="145805"/>
                  </a:lnTo>
                  <a:lnTo>
                    <a:pt x="1457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231428" y="195399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805"/>
                  </a:moveTo>
                  <a:lnTo>
                    <a:pt x="145797" y="145805"/>
                  </a:lnTo>
                  <a:lnTo>
                    <a:pt x="145797" y="0"/>
                  </a:lnTo>
                  <a:lnTo>
                    <a:pt x="0" y="0"/>
                  </a:lnTo>
                  <a:lnTo>
                    <a:pt x="0" y="145805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333486" y="1792679"/>
              <a:ext cx="1210310" cy="118110"/>
            </a:xfrm>
            <a:custGeom>
              <a:avLst/>
              <a:gdLst/>
              <a:ahLst/>
              <a:cxnLst/>
              <a:rect l="l" t="t" r="r" b="b"/>
              <a:pathLst>
                <a:path w="1210310" h="118110">
                  <a:moveTo>
                    <a:pt x="1182475" y="0"/>
                  </a:moveTo>
                  <a:lnTo>
                    <a:pt x="27657" y="0"/>
                  </a:lnTo>
                  <a:lnTo>
                    <a:pt x="16918" y="2649"/>
                  </a:lnTo>
                  <a:lnTo>
                    <a:pt x="8125" y="9865"/>
                  </a:lnTo>
                  <a:lnTo>
                    <a:pt x="2185" y="20544"/>
                  </a:lnTo>
                  <a:lnTo>
                    <a:pt x="4" y="33587"/>
                  </a:lnTo>
                  <a:lnTo>
                    <a:pt x="0" y="83993"/>
                  </a:lnTo>
                  <a:lnTo>
                    <a:pt x="2182" y="97035"/>
                  </a:lnTo>
                  <a:lnTo>
                    <a:pt x="8123" y="107715"/>
                  </a:lnTo>
                  <a:lnTo>
                    <a:pt x="16917" y="114930"/>
                  </a:lnTo>
                  <a:lnTo>
                    <a:pt x="27657" y="117580"/>
                  </a:lnTo>
                  <a:lnTo>
                    <a:pt x="1182475" y="117580"/>
                  </a:lnTo>
                  <a:lnTo>
                    <a:pt x="1193220" y="114930"/>
                  </a:lnTo>
                  <a:lnTo>
                    <a:pt x="1202015" y="107715"/>
                  </a:lnTo>
                  <a:lnTo>
                    <a:pt x="1207955" y="97035"/>
                  </a:lnTo>
                  <a:lnTo>
                    <a:pt x="1210136" y="83993"/>
                  </a:lnTo>
                  <a:lnTo>
                    <a:pt x="1210136" y="33587"/>
                  </a:lnTo>
                  <a:lnTo>
                    <a:pt x="1207955" y="20544"/>
                  </a:lnTo>
                  <a:lnTo>
                    <a:pt x="1202015" y="9865"/>
                  </a:lnTo>
                  <a:lnTo>
                    <a:pt x="1193220" y="2649"/>
                  </a:lnTo>
                  <a:lnTo>
                    <a:pt x="11824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333486" y="1792677"/>
              <a:ext cx="1210310" cy="118110"/>
            </a:xfrm>
            <a:custGeom>
              <a:avLst/>
              <a:gdLst/>
              <a:ahLst/>
              <a:cxnLst/>
              <a:rect l="l" t="t" r="r" b="b"/>
              <a:pathLst>
                <a:path w="1210310" h="118110">
                  <a:moveTo>
                    <a:pt x="27657" y="0"/>
                  </a:moveTo>
                  <a:lnTo>
                    <a:pt x="1182475" y="0"/>
                  </a:lnTo>
                  <a:lnTo>
                    <a:pt x="1193222" y="2649"/>
                  </a:lnTo>
                  <a:lnTo>
                    <a:pt x="1202019" y="9865"/>
                  </a:lnTo>
                  <a:lnTo>
                    <a:pt x="1207960" y="20547"/>
                  </a:lnTo>
                  <a:lnTo>
                    <a:pt x="1210141" y="33592"/>
                  </a:lnTo>
                  <a:lnTo>
                    <a:pt x="1210141" y="83993"/>
                  </a:lnTo>
                  <a:lnTo>
                    <a:pt x="1207960" y="97039"/>
                  </a:lnTo>
                  <a:lnTo>
                    <a:pt x="1202019" y="107720"/>
                  </a:lnTo>
                  <a:lnTo>
                    <a:pt x="1193222" y="114936"/>
                  </a:lnTo>
                  <a:lnTo>
                    <a:pt x="1182475" y="117586"/>
                  </a:lnTo>
                  <a:lnTo>
                    <a:pt x="27657" y="117586"/>
                  </a:lnTo>
                  <a:lnTo>
                    <a:pt x="16917" y="114936"/>
                  </a:lnTo>
                  <a:lnTo>
                    <a:pt x="8123" y="107720"/>
                  </a:lnTo>
                  <a:lnTo>
                    <a:pt x="2182" y="97039"/>
                  </a:lnTo>
                  <a:lnTo>
                    <a:pt x="0" y="83993"/>
                  </a:lnTo>
                  <a:lnTo>
                    <a:pt x="3" y="33592"/>
                  </a:lnTo>
                  <a:lnTo>
                    <a:pt x="2185" y="20547"/>
                  </a:lnTo>
                  <a:lnTo>
                    <a:pt x="8125" y="9865"/>
                  </a:lnTo>
                  <a:lnTo>
                    <a:pt x="16918" y="2649"/>
                  </a:lnTo>
                  <a:lnTo>
                    <a:pt x="27657" y="0"/>
                  </a:lnTo>
                  <a:close/>
                </a:path>
              </a:pathLst>
            </a:custGeom>
            <a:ln w="59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78456" y="1951419"/>
              <a:ext cx="150938" cy="150951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11734" y="1951419"/>
              <a:ext cx="150948" cy="150951"/>
            </a:xfrm>
            <a:prstGeom prst="rect">
              <a:avLst/>
            </a:prstGeom>
          </p:spPr>
        </p:pic>
      </p:grpSp>
      <p:sp>
        <p:nvSpPr>
          <p:cNvPr id="49" name="object 49"/>
          <p:cNvSpPr txBox="1"/>
          <p:nvPr/>
        </p:nvSpPr>
        <p:spPr>
          <a:xfrm>
            <a:off x="1176994" y="1786019"/>
            <a:ext cx="56388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baseline="29914" sz="975" spc="-7">
                <a:solidFill>
                  <a:srgbClr val="231F20"/>
                </a:solidFill>
                <a:latin typeface="Arial"/>
                <a:cs typeface="Arial"/>
              </a:rPr>
              <a:t>vu</a:t>
            </a:r>
            <a:r>
              <a:rPr dirty="0" baseline="29914" sz="975" spc="64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"nfs://flits</a:t>
            </a:r>
            <a:endParaRPr sz="65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689635" y="1786019"/>
            <a:ext cx="809625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.cs.vu.nl/home/steen"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3097671" y="1251303"/>
            <a:ext cx="612775" cy="1201420"/>
            <a:chOff x="3097671" y="1251303"/>
            <a:chExt cx="612775" cy="1201420"/>
          </a:xfrm>
        </p:grpSpPr>
        <p:sp>
          <p:nvSpPr>
            <p:cNvPr id="52" name="object 52"/>
            <p:cNvSpPr/>
            <p:nvPr/>
          </p:nvSpPr>
          <p:spPr>
            <a:xfrm>
              <a:off x="3351184" y="1385376"/>
              <a:ext cx="125730" cy="188595"/>
            </a:xfrm>
            <a:custGeom>
              <a:avLst/>
              <a:gdLst/>
              <a:ahLst/>
              <a:cxnLst/>
              <a:rect l="l" t="t" r="r" b="b"/>
              <a:pathLst>
                <a:path w="125729" h="188594">
                  <a:moveTo>
                    <a:pt x="125563" y="0"/>
                  </a:moveTo>
                  <a:lnTo>
                    <a:pt x="0" y="188344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330949" y="1526431"/>
              <a:ext cx="66675" cy="78105"/>
            </a:xfrm>
            <a:custGeom>
              <a:avLst/>
              <a:gdLst/>
              <a:ahLst/>
              <a:cxnLst/>
              <a:rect l="l" t="t" r="r" b="b"/>
              <a:pathLst>
                <a:path w="66675" h="78105">
                  <a:moveTo>
                    <a:pt x="14381" y="0"/>
                  </a:moveTo>
                  <a:lnTo>
                    <a:pt x="0" y="77646"/>
                  </a:lnTo>
                  <a:lnTo>
                    <a:pt x="66145" y="34512"/>
                  </a:lnTo>
                  <a:lnTo>
                    <a:pt x="49966" y="30736"/>
                  </a:lnTo>
                  <a:lnTo>
                    <a:pt x="35946" y="23725"/>
                  </a:lnTo>
                  <a:lnTo>
                    <a:pt x="24085" y="13480"/>
                  </a:lnTo>
                  <a:lnTo>
                    <a:pt x="1438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564227" y="1385376"/>
              <a:ext cx="125730" cy="188595"/>
            </a:xfrm>
            <a:custGeom>
              <a:avLst/>
              <a:gdLst/>
              <a:ahLst/>
              <a:cxnLst/>
              <a:rect l="l" t="t" r="r" b="b"/>
              <a:pathLst>
                <a:path w="125729" h="188594">
                  <a:moveTo>
                    <a:pt x="0" y="0"/>
                  </a:moveTo>
                  <a:lnTo>
                    <a:pt x="125563" y="188344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3643880" y="1526431"/>
              <a:ext cx="66675" cy="78105"/>
            </a:xfrm>
            <a:custGeom>
              <a:avLst/>
              <a:gdLst/>
              <a:ahLst/>
              <a:cxnLst/>
              <a:rect l="l" t="t" r="r" b="b"/>
              <a:pathLst>
                <a:path w="66675" h="78105">
                  <a:moveTo>
                    <a:pt x="51774" y="0"/>
                  </a:moveTo>
                  <a:lnTo>
                    <a:pt x="42063" y="13480"/>
                  </a:lnTo>
                  <a:lnTo>
                    <a:pt x="30196" y="23725"/>
                  </a:lnTo>
                  <a:lnTo>
                    <a:pt x="16174" y="30736"/>
                  </a:lnTo>
                  <a:lnTo>
                    <a:pt x="0" y="34512"/>
                  </a:lnTo>
                  <a:lnTo>
                    <a:pt x="66145" y="77646"/>
                  </a:lnTo>
                  <a:lnTo>
                    <a:pt x="517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3117905" y="1735298"/>
              <a:ext cx="125730" cy="188595"/>
            </a:xfrm>
            <a:custGeom>
              <a:avLst/>
              <a:gdLst/>
              <a:ahLst/>
              <a:cxnLst/>
              <a:rect l="l" t="t" r="r" b="b"/>
              <a:pathLst>
                <a:path w="125730" h="188594">
                  <a:moveTo>
                    <a:pt x="125563" y="0"/>
                  </a:moveTo>
                  <a:lnTo>
                    <a:pt x="0" y="188344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3097671" y="1876343"/>
              <a:ext cx="66675" cy="78105"/>
            </a:xfrm>
            <a:custGeom>
              <a:avLst/>
              <a:gdLst/>
              <a:ahLst/>
              <a:cxnLst/>
              <a:rect l="l" t="t" r="r" b="b"/>
              <a:pathLst>
                <a:path w="66675" h="78105">
                  <a:moveTo>
                    <a:pt x="14370" y="0"/>
                  </a:moveTo>
                  <a:lnTo>
                    <a:pt x="0" y="77646"/>
                  </a:lnTo>
                  <a:lnTo>
                    <a:pt x="66145" y="34523"/>
                  </a:lnTo>
                  <a:lnTo>
                    <a:pt x="49966" y="30744"/>
                  </a:lnTo>
                  <a:lnTo>
                    <a:pt x="35945" y="23730"/>
                  </a:lnTo>
                  <a:lnTo>
                    <a:pt x="24080" y="13482"/>
                  </a:lnTo>
                  <a:lnTo>
                    <a:pt x="1437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3287209" y="1749875"/>
              <a:ext cx="0" cy="168275"/>
            </a:xfrm>
            <a:custGeom>
              <a:avLst/>
              <a:gdLst/>
              <a:ahLst/>
              <a:cxnLst/>
              <a:rect l="l" t="t" r="r" b="b"/>
              <a:pathLst>
                <a:path w="0" h="168275">
                  <a:moveTo>
                    <a:pt x="0" y="0"/>
                  </a:moveTo>
                  <a:lnTo>
                    <a:pt x="0" y="167647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256101" y="1881415"/>
              <a:ext cx="62230" cy="73025"/>
            </a:xfrm>
            <a:custGeom>
              <a:avLst/>
              <a:gdLst/>
              <a:ahLst/>
              <a:cxnLst/>
              <a:rect l="l" t="t" r="r" b="b"/>
              <a:pathLst>
                <a:path w="62229" h="73025">
                  <a:moveTo>
                    <a:pt x="62215" y="0"/>
                  </a:moveTo>
                  <a:lnTo>
                    <a:pt x="46661" y="5832"/>
                  </a:lnTo>
                  <a:lnTo>
                    <a:pt x="31107" y="7776"/>
                  </a:lnTo>
                  <a:lnTo>
                    <a:pt x="15553" y="5832"/>
                  </a:lnTo>
                  <a:lnTo>
                    <a:pt x="0" y="0"/>
                  </a:lnTo>
                  <a:lnTo>
                    <a:pt x="31107" y="72574"/>
                  </a:lnTo>
                  <a:lnTo>
                    <a:pt x="6221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330949" y="1735298"/>
              <a:ext cx="125730" cy="188595"/>
            </a:xfrm>
            <a:custGeom>
              <a:avLst/>
              <a:gdLst/>
              <a:ahLst/>
              <a:cxnLst/>
              <a:rect l="l" t="t" r="r" b="b"/>
              <a:pathLst>
                <a:path w="125729" h="188594">
                  <a:moveTo>
                    <a:pt x="0" y="0"/>
                  </a:moveTo>
                  <a:lnTo>
                    <a:pt x="125563" y="188344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410601" y="1876343"/>
              <a:ext cx="66675" cy="78105"/>
            </a:xfrm>
            <a:custGeom>
              <a:avLst/>
              <a:gdLst/>
              <a:ahLst/>
              <a:cxnLst/>
              <a:rect l="l" t="t" r="r" b="b"/>
              <a:pathLst>
                <a:path w="66675" h="78105">
                  <a:moveTo>
                    <a:pt x="51764" y="0"/>
                  </a:moveTo>
                  <a:lnTo>
                    <a:pt x="42060" y="13482"/>
                  </a:lnTo>
                  <a:lnTo>
                    <a:pt x="30198" y="23730"/>
                  </a:lnTo>
                  <a:lnTo>
                    <a:pt x="16179" y="30744"/>
                  </a:lnTo>
                  <a:lnTo>
                    <a:pt x="0" y="34523"/>
                  </a:lnTo>
                  <a:lnTo>
                    <a:pt x="66145" y="77646"/>
                  </a:lnTo>
                  <a:lnTo>
                    <a:pt x="5176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3214305" y="160407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801" y="0"/>
                  </a:moveTo>
                  <a:lnTo>
                    <a:pt x="0" y="0"/>
                  </a:lnTo>
                  <a:lnTo>
                    <a:pt x="0" y="145797"/>
                  </a:lnTo>
                  <a:lnTo>
                    <a:pt x="145801" y="145797"/>
                  </a:lnTo>
                  <a:lnTo>
                    <a:pt x="1458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3214305" y="160407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797"/>
                  </a:moveTo>
                  <a:lnTo>
                    <a:pt x="145801" y="145797"/>
                  </a:lnTo>
                  <a:lnTo>
                    <a:pt x="145801" y="0"/>
                  </a:lnTo>
                  <a:lnTo>
                    <a:pt x="0" y="0"/>
                  </a:lnTo>
                  <a:lnTo>
                    <a:pt x="0" y="145797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3447593" y="1254161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801" y="0"/>
                  </a:moveTo>
                  <a:lnTo>
                    <a:pt x="0" y="0"/>
                  </a:lnTo>
                  <a:lnTo>
                    <a:pt x="0" y="145801"/>
                  </a:lnTo>
                  <a:lnTo>
                    <a:pt x="145801" y="145801"/>
                  </a:lnTo>
                  <a:lnTo>
                    <a:pt x="1458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3447593" y="1254161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801"/>
                  </a:moveTo>
                  <a:lnTo>
                    <a:pt x="145801" y="145801"/>
                  </a:lnTo>
                  <a:lnTo>
                    <a:pt x="145801" y="0"/>
                  </a:lnTo>
                  <a:lnTo>
                    <a:pt x="0" y="0"/>
                  </a:lnTo>
                  <a:lnTo>
                    <a:pt x="0" y="145801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3319880" y="2303921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3" y="0"/>
                  </a:moveTo>
                  <a:lnTo>
                    <a:pt x="44570" y="5743"/>
                  </a:lnTo>
                  <a:lnTo>
                    <a:pt x="21391" y="21392"/>
                  </a:lnTo>
                  <a:lnTo>
                    <a:pt x="5743" y="44569"/>
                  </a:lnTo>
                  <a:lnTo>
                    <a:pt x="0" y="72900"/>
                  </a:lnTo>
                  <a:lnTo>
                    <a:pt x="5745" y="101229"/>
                  </a:lnTo>
                  <a:lnTo>
                    <a:pt x="21397" y="124406"/>
                  </a:lnTo>
                  <a:lnTo>
                    <a:pt x="44582" y="140054"/>
                  </a:lnTo>
                  <a:lnTo>
                    <a:pt x="72903" y="145798"/>
                  </a:lnTo>
                  <a:lnTo>
                    <a:pt x="101234" y="140052"/>
                  </a:lnTo>
                  <a:lnTo>
                    <a:pt x="124408" y="124404"/>
                  </a:lnTo>
                  <a:lnTo>
                    <a:pt x="140054" y="101229"/>
                  </a:lnTo>
                  <a:lnTo>
                    <a:pt x="145797" y="72900"/>
                  </a:lnTo>
                  <a:lnTo>
                    <a:pt x="140054" y="44569"/>
                  </a:lnTo>
                  <a:lnTo>
                    <a:pt x="124407" y="21392"/>
                  </a:lnTo>
                  <a:lnTo>
                    <a:pt x="101231" y="5743"/>
                  </a:lnTo>
                  <a:lnTo>
                    <a:pt x="729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3319880" y="2303921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903" y="0"/>
                  </a:moveTo>
                  <a:lnTo>
                    <a:pt x="101231" y="5743"/>
                  </a:lnTo>
                  <a:lnTo>
                    <a:pt x="124407" y="21392"/>
                  </a:lnTo>
                  <a:lnTo>
                    <a:pt x="140054" y="44569"/>
                  </a:lnTo>
                  <a:lnTo>
                    <a:pt x="145797" y="72900"/>
                  </a:lnTo>
                  <a:lnTo>
                    <a:pt x="140054" y="101229"/>
                  </a:lnTo>
                  <a:lnTo>
                    <a:pt x="124407" y="124406"/>
                  </a:lnTo>
                  <a:lnTo>
                    <a:pt x="101231" y="140054"/>
                  </a:lnTo>
                  <a:lnTo>
                    <a:pt x="72903" y="145798"/>
                  </a:lnTo>
                  <a:lnTo>
                    <a:pt x="44574" y="140052"/>
                  </a:lnTo>
                  <a:lnTo>
                    <a:pt x="21395" y="124404"/>
                  </a:lnTo>
                  <a:lnTo>
                    <a:pt x="5745" y="101229"/>
                  </a:lnTo>
                  <a:lnTo>
                    <a:pt x="0" y="72900"/>
                  </a:lnTo>
                  <a:lnTo>
                    <a:pt x="5743" y="44569"/>
                  </a:lnTo>
                  <a:lnTo>
                    <a:pt x="21391" y="21392"/>
                  </a:lnTo>
                  <a:lnTo>
                    <a:pt x="44570" y="5743"/>
                  </a:lnTo>
                  <a:lnTo>
                    <a:pt x="72903" y="0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/>
          <p:cNvSpPr txBox="1"/>
          <p:nvPr/>
        </p:nvSpPr>
        <p:spPr>
          <a:xfrm>
            <a:off x="3433272" y="1742323"/>
            <a:ext cx="389255" cy="4597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steen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74625">
              <a:lnSpc>
                <a:spcPct val="100000"/>
              </a:lnSpc>
              <a:spcBef>
                <a:spcPts val="484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mbox</a:t>
            </a:r>
            <a:endParaRPr sz="65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112566" y="1436430"/>
            <a:ext cx="219075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home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70" name="object 70"/>
          <p:cNvGrpSpPr/>
          <p:nvPr/>
        </p:nvGrpSpPr>
        <p:grpSpPr>
          <a:xfrm>
            <a:off x="599339" y="1601507"/>
            <a:ext cx="3408045" cy="1244600"/>
            <a:chOff x="599339" y="1601507"/>
            <a:chExt cx="3408045" cy="1244600"/>
          </a:xfrm>
        </p:grpSpPr>
        <p:sp>
          <p:nvSpPr>
            <p:cNvPr id="71" name="object 71"/>
            <p:cNvSpPr/>
            <p:nvPr/>
          </p:nvSpPr>
          <p:spPr>
            <a:xfrm>
              <a:off x="604483" y="2493463"/>
              <a:ext cx="1166495" cy="186690"/>
            </a:xfrm>
            <a:custGeom>
              <a:avLst/>
              <a:gdLst/>
              <a:ahLst/>
              <a:cxnLst/>
              <a:rect l="l" t="t" r="r" b="b"/>
              <a:pathLst>
                <a:path w="1166495" h="186689">
                  <a:moveTo>
                    <a:pt x="1166412" y="0"/>
                  </a:moveTo>
                  <a:lnTo>
                    <a:pt x="0" y="0"/>
                  </a:lnTo>
                  <a:lnTo>
                    <a:pt x="0" y="186540"/>
                  </a:lnTo>
                  <a:lnTo>
                    <a:pt x="1166412" y="186540"/>
                  </a:lnTo>
                  <a:lnTo>
                    <a:pt x="1166412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604483" y="2493463"/>
              <a:ext cx="1166495" cy="186690"/>
            </a:xfrm>
            <a:custGeom>
              <a:avLst/>
              <a:gdLst/>
              <a:ahLst/>
              <a:cxnLst/>
              <a:rect l="l" t="t" r="r" b="b"/>
              <a:pathLst>
                <a:path w="1166495" h="186689">
                  <a:moveTo>
                    <a:pt x="0" y="186540"/>
                  </a:moveTo>
                  <a:lnTo>
                    <a:pt x="1166412" y="186540"/>
                  </a:lnTo>
                  <a:lnTo>
                    <a:pt x="1166412" y="0"/>
                  </a:lnTo>
                  <a:lnTo>
                    <a:pt x="0" y="0"/>
                  </a:lnTo>
                  <a:lnTo>
                    <a:pt x="0" y="186540"/>
                  </a:lnTo>
                  <a:close/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3680872" y="160407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3" y="0"/>
                  </a:moveTo>
                  <a:lnTo>
                    <a:pt x="44563" y="5745"/>
                  </a:lnTo>
                  <a:lnTo>
                    <a:pt x="21387" y="21395"/>
                  </a:lnTo>
                  <a:lnTo>
                    <a:pt x="5742" y="44574"/>
                  </a:lnTo>
                  <a:lnTo>
                    <a:pt x="0" y="72903"/>
                  </a:lnTo>
                  <a:lnTo>
                    <a:pt x="5744" y="101233"/>
                  </a:lnTo>
                  <a:lnTo>
                    <a:pt x="21396" y="124412"/>
                  </a:lnTo>
                  <a:lnTo>
                    <a:pt x="44587" y="140062"/>
                  </a:lnTo>
                  <a:lnTo>
                    <a:pt x="72893" y="145807"/>
                  </a:lnTo>
                  <a:lnTo>
                    <a:pt x="101229" y="140058"/>
                  </a:lnTo>
                  <a:lnTo>
                    <a:pt x="124404" y="124408"/>
                  </a:lnTo>
                  <a:lnTo>
                    <a:pt x="140052" y="101232"/>
                  </a:lnTo>
                  <a:lnTo>
                    <a:pt x="145797" y="72903"/>
                  </a:lnTo>
                  <a:lnTo>
                    <a:pt x="140049" y="44570"/>
                  </a:lnTo>
                  <a:lnTo>
                    <a:pt x="124396" y="21391"/>
                  </a:lnTo>
                  <a:lnTo>
                    <a:pt x="101216" y="5743"/>
                  </a:lnTo>
                  <a:lnTo>
                    <a:pt x="728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3680872" y="160407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3" y="0"/>
                  </a:moveTo>
                  <a:lnTo>
                    <a:pt x="101223" y="5745"/>
                  </a:lnTo>
                  <a:lnTo>
                    <a:pt x="124401" y="21395"/>
                  </a:lnTo>
                  <a:lnTo>
                    <a:pt x="140052" y="44574"/>
                  </a:lnTo>
                  <a:lnTo>
                    <a:pt x="145797" y="72903"/>
                  </a:lnTo>
                  <a:lnTo>
                    <a:pt x="140052" y="101233"/>
                  </a:lnTo>
                  <a:lnTo>
                    <a:pt x="124401" y="124412"/>
                  </a:lnTo>
                  <a:lnTo>
                    <a:pt x="101223" y="140062"/>
                  </a:lnTo>
                  <a:lnTo>
                    <a:pt x="72893" y="145807"/>
                  </a:lnTo>
                  <a:lnTo>
                    <a:pt x="44565" y="140058"/>
                  </a:lnTo>
                  <a:lnTo>
                    <a:pt x="21390" y="124408"/>
                  </a:lnTo>
                  <a:lnTo>
                    <a:pt x="5743" y="101232"/>
                  </a:lnTo>
                  <a:lnTo>
                    <a:pt x="0" y="72903"/>
                  </a:lnTo>
                  <a:lnTo>
                    <a:pt x="5743" y="44570"/>
                  </a:lnTo>
                  <a:lnTo>
                    <a:pt x="21390" y="21391"/>
                  </a:lnTo>
                  <a:lnTo>
                    <a:pt x="44565" y="5743"/>
                  </a:lnTo>
                  <a:lnTo>
                    <a:pt x="72893" y="0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3611486" y="2303921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72893" y="0"/>
                  </a:moveTo>
                  <a:lnTo>
                    <a:pt x="44561" y="5743"/>
                  </a:lnTo>
                  <a:lnTo>
                    <a:pt x="21386" y="21392"/>
                  </a:lnTo>
                  <a:lnTo>
                    <a:pt x="5742" y="44569"/>
                  </a:lnTo>
                  <a:lnTo>
                    <a:pt x="0" y="72900"/>
                  </a:lnTo>
                  <a:lnTo>
                    <a:pt x="5742" y="101229"/>
                  </a:lnTo>
                  <a:lnTo>
                    <a:pt x="21388" y="124406"/>
                  </a:lnTo>
                  <a:lnTo>
                    <a:pt x="44569" y="140054"/>
                  </a:lnTo>
                  <a:lnTo>
                    <a:pt x="72893" y="145798"/>
                  </a:lnTo>
                  <a:lnTo>
                    <a:pt x="101225" y="140052"/>
                  </a:lnTo>
                  <a:lnTo>
                    <a:pt x="124403" y="124404"/>
                  </a:lnTo>
                  <a:lnTo>
                    <a:pt x="140052" y="101229"/>
                  </a:lnTo>
                  <a:lnTo>
                    <a:pt x="145797" y="72900"/>
                  </a:lnTo>
                  <a:lnTo>
                    <a:pt x="140052" y="44569"/>
                  </a:lnTo>
                  <a:lnTo>
                    <a:pt x="124401" y="21392"/>
                  </a:lnTo>
                  <a:lnTo>
                    <a:pt x="101223" y="5743"/>
                  </a:lnTo>
                  <a:lnTo>
                    <a:pt x="728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3421732" y="2099800"/>
              <a:ext cx="335915" cy="350520"/>
            </a:xfrm>
            <a:custGeom>
              <a:avLst/>
              <a:gdLst/>
              <a:ahLst/>
              <a:cxnLst/>
              <a:rect l="l" t="t" r="r" b="b"/>
              <a:pathLst>
                <a:path w="335914" h="350519">
                  <a:moveTo>
                    <a:pt x="262647" y="204120"/>
                  </a:moveTo>
                  <a:lnTo>
                    <a:pt x="290977" y="209864"/>
                  </a:lnTo>
                  <a:lnTo>
                    <a:pt x="314155" y="225513"/>
                  </a:lnTo>
                  <a:lnTo>
                    <a:pt x="329806" y="248690"/>
                  </a:lnTo>
                  <a:lnTo>
                    <a:pt x="335551" y="277021"/>
                  </a:lnTo>
                  <a:lnTo>
                    <a:pt x="329806" y="305350"/>
                  </a:lnTo>
                  <a:lnTo>
                    <a:pt x="314155" y="328527"/>
                  </a:lnTo>
                  <a:lnTo>
                    <a:pt x="290977" y="344175"/>
                  </a:lnTo>
                  <a:lnTo>
                    <a:pt x="262647" y="349919"/>
                  </a:lnTo>
                  <a:lnTo>
                    <a:pt x="234315" y="344173"/>
                  </a:lnTo>
                  <a:lnTo>
                    <a:pt x="211140" y="328525"/>
                  </a:lnTo>
                  <a:lnTo>
                    <a:pt x="195496" y="305350"/>
                  </a:lnTo>
                  <a:lnTo>
                    <a:pt x="189754" y="277021"/>
                  </a:lnTo>
                  <a:lnTo>
                    <a:pt x="195496" y="248690"/>
                  </a:lnTo>
                  <a:lnTo>
                    <a:pt x="211140" y="225513"/>
                  </a:lnTo>
                  <a:lnTo>
                    <a:pt x="234315" y="209864"/>
                  </a:lnTo>
                  <a:lnTo>
                    <a:pt x="262647" y="204120"/>
                  </a:lnTo>
                  <a:close/>
                </a:path>
                <a:path w="335914" h="350519">
                  <a:moveTo>
                    <a:pt x="73109" y="0"/>
                  </a:moveTo>
                  <a:lnTo>
                    <a:pt x="0" y="170591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3407361" y="2224952"/>
              <a:ext cx="57785" cy="79375"/>
            </a:xfrm>
            <a:custGeom>
              <a:avLst/>
              <a:gdLst/>
              <a:ahLst/>
              <a:cxnLst/>
              <a:rect l="l" t="t" r="r" b="b"/>
              <a:pathLst>
                <a:path w="57785" h="79375">
                  <a:moveTo>
                    <a:pt x="0" y="0"/>
                  </a:moveTo>
                  <a:lnTo>
                    <a:pt x="0" y="78969"/>
                  </a:lnTo>
                  <a:lnTo>
                    <a:pt x="57185" y="24504"/>
                  </a:lnTo>
                  <a:lnTo>
                    <a:pt x="40591" y="23737"/>
                  </a:lnTo>
                  <a:lnTo>
                    <a:pt x="25529" y="19398"/>
                  </a:lnTo>
                  <a:lnTo>
                    <a:pt x="11999" y="114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3553158" y="2099800"/>
              <a:ext cx="86360" cy="172085"/>
            </a:xfrm>
            <a:custGeom>
              <a:avLst/>
              <a:gdLst/>
              <a:ahLst/>
              <a:cxnLst/>
              <a:rect l="l" t="t" r="r" b="b"/>
              <a:pathLst>
                <a:path w="86360" h="172085">
                  <a:moveTo>
                    <a:pt x="0" y="0"/>
                  </a:moveTo>
                  <a:lnTo>
                    <a:pt x="85752" y="171491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3594934" y="2225089"/>
              <a:ext cx="60325" cy="79375"/>
            </a:xfrm>
            <a:custGeom>
              <a:avLst/>
              <a:gdLst/>
              <a:ahLst/>
              <a:cxnLst/>
              <a:rect l="l" t="t" r="r" b="b"/>
              <a:pathLst>
                <a:path w="60325" h="79375">
                  <a:moveTo>
                    <a:pt x="55652" y="0"/>
                  </a:moveTo>
                  <a:lnTo>
                    <a:pt x="44345" y="12171"/>
                  </a:lnTo>
                  <a:lnTo>
                    <a:pt x="31302" y="20865"/>
                  </a:lnTo>
                  <a:lnTo>
                    <a:pt x="16520" y="26080"/>
                  </a:lnTo>
                  <a:lnTo>
                    <a:pt x="0" y="27819"/>
                  </a:lnTo>
                  <a:lnTo>
                    <a:pt x="60292" y="78832"/>
                  </a:lnTo>
                  <a:lnTo>
                    <a:pt x="5565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3447593" y="195399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801" y="0"/>
                  </a:moveTo>
                  <a:lnTo>
                    <a:pt x="0" y="0"/>
                  </a:lnTo>
                  <a:lnTo>
                    <a:pt x="0" y="145805"/>
                  </a:lnTo>
                  <a:lnTo>
                    <a:pt x="145801" y="145805"/>
                  </a:lnTo>
                  <a:lnTo>
                    <a:pt x="1458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3447593" y="195399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805"/>
                  </a:moveTo>
                  <a:lnTo>
                    <a:pt x="145801" y="145805"/>
                  </a:lnTo>
                  <a:lnTo>
                    <a:pt x="145801" y="0"/>
                  </a:lnTo>
                  <a:lnTo>
                    <a:pt x="0" y="0"/>
                  </a:lnTo>
                  <a:lnTo>
                    <a:pt x="0" y="145805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2835219" y="2493463"/>
              <a:ext cx="1166495" cy="186690"/>
            </a:xfrm>
            <a:custGeom>
              <a:avLst/>
              <a:gdLst/>
              <a:ahLst/>
              <a:cxnLst/>
              <a:rect l="l" t="t" r="r" b="b"/>
              <a:pathLst>
                <a:path w="1166495" h="186689">
                  <a:moveTo>
                    <a:pt x="1166412" y="0"/>
                  </a:moveTo>
                  <a:lnTo>
                    <a:pt x="0" y="0"/>
                  </a:lnTo>
                  <a:lnTo>
                    <a:pt x="0" y="186540"/>
                  </a:lnTo>
                  <a:lnTo>
                    <a:pt x="1166412" y="186540"/>
                  </a:lnTo>
                  <a:lnTo>
                    <a:pt x="1166412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2835219" y="2493463"/>
              <a:ext cx="1166495" cy="186690"/>
            </a:xfrm>
            <a:custGeom>
              <a:avLst/>
              <a:gdLst/>
              <a:ahLst/>
              <a:cxnLst/>
              <a:rect l="l" t="t" r="r" b="b"/>
              <a:pathLst>
                <a:path w="1166495" h="186689">
                  <a:moveTo>
                    <a:pt x="0" y="186540"/>
                  </a:moveTo>
                  <a:lnTo>
                    <a:pt x="1166412" y="186540"/>
                  </a:lnTo>
                  <a:lnTo>
                    <a:pt x="1166412" y="0"/>
                  </a:lnTo>
                  <a:lnTo>
                    <a:pt x="0" y="0"/>
                  </a:lnTo>
                  <a:lnTo>
                    <a:pt x="0" y="186540"/>
                  </a:lnTo>
                  <a:close/>
                </a:path>
              </a:pathLst>
            </a:custGeom>
            <a:ln w="1028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1304325" y="2041470"/>
              <a:ext cx="2537460" cy="802005"/>
            </a:xfrm>
            <a:custGeom>
              <a:avLst/>
              <a:gdLst/>
              <a:ahLst/>
              <a:cxnLst/>
              <a:rect l="l" t="t" r="r" b="b"/>
              <a:pathLst>
                <a:path w="2537460" h="802005">
                  <a:moveTo>
                    <a:pt x="0" y="58330"/>
                  </a:moveTo>
                  <a:lnTo>
                    <a:pt x="0" y="626944"/>
                  </a:lnTo>
                  <a:lnTo>
                    <a:pt x="3712" y="680406"/>
                  </a:lnTo>
                  <a:lnTo>
                    <a:pt x="15120" y="724148"/>
                  </a:lnTo>
                  <a:lnTo>
                    <a:pt x="34627" y="758170"/>
                  </a:lnTo>
                  <a:lnTo>
                    <a:pt x="99561" y="797051"/>
                  </a:lnTo>
                  <a:lnTo>
                    <a:pt x="145798" y="801911"/>
                  </a:lnTo>
                  <a:lnTo>
                    <a:pt x="2332806" y="801907"/>
                  </a:lnTo>
                  <a:lnTo>
                    <a:pt x="2380837" y="797572"/>
                  </a:lnTo>
                  <a:lnTo>
                    <a:pt x="2424278" y="785075"/>
                  </a:lnTo>
                  <a:lnTo>
                    <a:pt x="2462109" y="765182"/>
                  </a:lnTo>
                  <a:lnTo>
                    <a:pt x="2493309" y="738657"/>
                  </a:lnTo>
                  <a:lnTo>
                    <a:pt x="2516857" y="706266"/>
                  </a:lnTo>
                  <a:lnTo>
                    <a:pt x="2531735" y="668773"/>
                  </a:lnTo>
                  <a:lnTo>
                    <a:pt x="2536921" y="626944"/>
                  </a:lnTo>
                  <a:lnTo>
                    <a:pt x="2536921" y="116653"/>
                  </a:lnTo>
                  <a:lnTo>
                    <a:pt x="2533276" y="67670"/>
                  </a:lnTo>
                  <a:lnTo>
                    <a:pt x="2518697" y="30992"/>
                  </a:lnTo>
                  <a:lnTo>
                    <a:pt x="2487716" y="7983"/>
                  </a:lnTo>
                  <a:lnTo>
                    <a:pt x="2434863" y="10"/>
                  </a:lnTo>
                  <a:lnTo>
                    <a:pt x="2325544" y="0"/>
                  </a:lnTo>
                </a:path>
              </a:pathLst>
            </a:custGeom>
            <a:ln w="514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5" name="object 85"/>
          <p:cNvSpPr txBox="1"/>
          <p:nvPr/>
        </p:nvSpPr>
        <p:spPr>
          <a:xfrm>
            <a:off x="66713" y="3331252"/>
            <a:ext cx="7473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Linking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and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mounting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86" name="object 8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839469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12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3444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Name-space</a:t>
            </a:r>
            <a:r>
              <a:rPr dirty="0" spc="-30"/>
              <a:t> </a:t>
            </a:r>
            <a:r>
              <a:rPr dirty="0" spc="15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594281"/>
            <a:ext cx="3795395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Distribute the 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well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space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management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across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naming</a:t>
            </a:r>
            <a:r>
              <a:rPr dirty="0" sz="1000" spc="-10">
                <a:latin typeface="Arial"/>
                <a:cs typeface="Arial"/>
              </a:rPr>
              <a:t> graph.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3238" y="716"/>
            <a:ext cx="5784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solutions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0890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Broadcasting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971191"/>
            <a:ext cx="3989704" cy="145923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50800" marR="431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Broadcast 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ID,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requesting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entity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return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its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current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address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509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 spc="-5">
                <a:latin typeface="Arial"/>
                <a:cs typeface="Arial"/>
              </a:rPr>
              <a:t> scale </a:t>
            </a:r>
            <a:r>
              <a:rPr dirty="0" sz="1000" spc="-10">
                <a:latin typeface="Arial"/>
                <a:cs typeface="Arial"/>
              </a:rPr>
              <a:t>beyond</a:t>
            </a:r>
            <a:r>
              <a:rPr dirty="0" sz="1000" spc="-5">
                <a:latin typeface="Arial"/>
                <a:cs typeface="Arial"/>
              </a:rPr>
              <a:t> local-area networks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Requires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listen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incoming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4572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Address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Resolution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Protocol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(ARP)</a:t>
            </a:r>
            <a:endParaRPr sz="1200">
              <a:latin typeface="Arial"/>
              <a:cs typeface="Arial"/>
            </a:endParaRPr>
          </a:p>
          <a:p>
            <a:pPr marL="50165" marR="320040" indent="-4445">
              <a:lnSpc>
                <a:spcPct val="100000"/>
              </a:lnSpc>
              <a:spcBef>
                <a:spcPts val="170"/>
              </a:spcBef>
            </a:pP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find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associated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IP address,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broadcast the </a:t>
            </a:r>
            <a:r>
              <a:rPr dirty="0" sz="1000">
                <a:latin typeface="Arial"/>
                <a:cs typeface="Arial"/>
              </a:rPr>
              <a:t>query</a:t>
            </a:r>
            <a:r>
              <a:rPr dirty="0" sz="1000" spc="-5">
                <a:latin typeface="Arial"/>
                <a:cs typeface="Arial"/>
              </a:rPr>
              <a:t> “who has this IP address”?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713" y="3327684"/>
            <a:ext cx="4686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Broadcasting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25963" y="3327684"/>
            <a:ext cx="2159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839469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12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3444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Name-space</a:t>
            </a:r>
            <a:r>
              <a:rPr dirty="0" spc="-25"/>
              <a:t> </a:t>
            </a:r>
            <a:r>
              <a:rPr dirty="0" spc="15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594281"/>
            <a:ext cx="3795395" cy="9277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Distribute the 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well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space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management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across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naming</a:t>
            </a:r>
            <a:r>
              <a:rPr dirty="0" sz="1000" spc="-10">
                <a:latin typeface="Arial"/>
                <a:cs typeface="Arial"/>
              </a:rPr>
              <a:t> graph.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levels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839469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12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3444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Name-space</a:t>
            </a:r>
            <a:r>
              <a:rPr dirty="0" spc="-25"/>
              <a:t> </a:t>
            </a:r>
            <a:r>
              <a:rPr dirty="0" spc="15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94281"/>
            <a:ext cx="3863975" cy="1483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25400" marR="6032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Distribute the 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well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space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management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across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naming</a:t>
            </a:r>
            <a:r>
              <a:rPr dirty="0" sz="1000" spc="-10">
                <a:latin typeface="Arial"/>
                <a:cs typeface="Arial"/>
              </a:rPr>
              <a:t> graph.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levels</a:t>
            </a:r>
            <a:endParaRPr sz="1200">
              <a:latin typeface="Arial"/>
              <a:cs typeface="Arial"/>
            </a:endParaRPr>
          </a:p>
          <a:p>
            <a:pPr marL="302260" marR="1778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Global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level:</a:t>
            </a:r>
            <a:r>
              <a:rPr dirty="0" sz="1000" spc="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high-level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directory </a:t>
            </a:r>
            <a:r>
              <a:rPr dirty="0" sz="1000" spc="-5">
                <a:latin typeface="Arial"/>
                <a:cs typeface="Arial"/>
              </a:rPr>
              <a:t>nodes.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aspect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these</a:t>
            </a:r>
            <a:r>
              <a:rPr dirty="0" sz="1000">
                <a:latin typeface="Arial"/>
                <a:cs typeface="Arial"/>
              </a:rPr>
              <a:t> directory </a:t>
            </a:r>
            <a:r>
              <a:rPr dirty="0" sz="1000" spc="-5">
                <a:latin typeface="Arial"/>
                <a:cs typeface="Arial"/>
              </a:rPr>
              <a:t>nodes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jointly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administrations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839469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12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3444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Name-space</a:t>
            </a:r>
            <a:r>
              <a:rPr dirty="0" spc="-25"/>
              <a:t> </a:t>
            </a:r>
            <a:r>
              <a:rPr dirty="0" spc="15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94281"/>
            <a:ext cx="3938904" cy="193928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25400" marR="13589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Distribute the 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well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space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management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across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naming</a:t>
            </a:r>
            <a:r>
              <a:rPr dirty="0" sz="1000" spc="-10">
                <a:latin typeface="Arial"/>
                <a:cs typeface="Arial"/>
              </a:rPr>
              <a:t> graph.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levels</a:t>
            </a:r>
            <a:endParaRPr sz="1200">
              <a:latin typeface="Arial"/>
              <a:cs typeface="Arial"/>
            </a:endParaRPr>
          </a:p>
          <a:p>
            <a:pPr marL="302260" marR="9271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Global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level:</a:t>
            </a:r>
            <a:r>
              <a:rPr dirty="0" sz="1000" spc="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high-level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directory </a:t>
            </a:r>
            <a:r>
              <a:rPr dirty="0" sz="1000" spc="-5">
                <a:latin typeface="Arial"/>
                <a:cs typeface="Arial"/>
              </a:rPr>
              <a:t>nodes.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aspect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these</a:t>
            </a:r>
            <a:r>
              <a:rPr dirty="0" sz="1000">
                <a:latin typeface="Arial"/>
                <a:cs typeface="Arial"/>
              </a:rPr>
              <a:t> directory </a:t>
            </a:r>
            <a:r>
              <a:rPr dirty="0" sz="1000" spc="-5">
                <a:latin typeface="Arial"/>
                <a:cs typeface="Arial"/>
              </a:rPr>
              <a:t>nodes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jointly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administrations</a:t>
            </a:r>
            <a:endParaRPr sz="1000">
              <a:latin typeface="Arial"/>
              <a:cs typeface="Arial"/>
            </a:endParaRPr>
          </a:p>
          <a:p>
            <a:pPr marL="302260" marR="17780" indent="-168275">
              <a:lnSpc>
                <a:spcPts val="1200"/>
              </a:lnSpc>
              <a:spcBef>
                <a:spcPts val="2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Administrational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0000FA"/>
                </a:solidFill>
                <a:latin typeface="Arial"/>
                <a:cs typeface="Arial"/>
              </a:rPr>
              <a:t>level:</a:t>
            </a:r>
            <a:r>
              <a:rPr dirty="0" sz="1000" spc="7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Contains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mid-level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directory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grouped in 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group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assigned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separate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administration.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839469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12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3444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Name-space</a:t>
            </a:r>
            <a:r>
              <a:rPr dirty="0" spc="-25"/>
              <a:t> </a:t>
            </a:r>
            <a:r>
              <a:rPr dirty="0" spc="15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94281"/>
            <a:ext cx="3938904" cy="2395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25400" marR="13589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Distribute the 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resolution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well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space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management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across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naming</a:t>
            </a:r>
            <a:r>
              <a:rPr dirty="0" sz="1000" spc="-10">
                <a:latin typeface="Arial"/>
                <a:cs typeface="Arial"/>
              </a:rPr>
              <a:t> graph.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levels</a:t>
            </a:r>
            <a:endParaRPr sz="1200">
              <a:latin typeface="Arial"/>
              <a:cs typeface="Arial"/>
            </a:endParaRPr>
          </a:p>
          <a:p>
            <a:pPr marL="302260" marR="9271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Global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level:</a:t>
            </a:r>
            <a:r>
              <a:rPr dirty="0" sz="1000" spc="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high-level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directory </a:t>
            </a:r>
            <a:r>
              <a:rPr dirty="0" sz="1000" spc="-5">
                <a:latin typeface="Arial"/>
                <a:cs typeface="Arial"/>
              </a:rPr>
              <a:t>nodes.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aspect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these</a:t>
            </a:r>
            <a:r>
              <a:rPr dirty="0" sz="1000">
                <a:latin typeface="Arial"/>
                <a:cs typeface="Arial"/>
              </a:rPr>
              <a:t> directory </a:t>
            </a:r>
            <a:r>
              <a:rPr dirty="0" sz="1000" spc="-5">
                <a:latin typeface="Arial"/>
                <a:cs typeface="Arial"/>
              </a:rPr>
              <a:t>nodes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jointly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administrations</a:t>
            </a:r>
            <a:endParaRPr sz="1000">
              <a:latin typeface="Arial"/>
              <a:cs typeface="Arial"/>
            </a:endParaRPr>
          </a:p>
          <a:p>
            <a:pPr marL="302260" marR="17780" indent="-168275">
              <a:lnSpc>
                <a:spcPts val="1200"/>
              </a:lnSpc>
              <a:spcBef>
                <a:spcPts val="2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Administrational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0000FA"/>
                </a:solidFill>
                <a:latin typeface="Arial"/>
                <a:cs typeface="Arial"/>
              </a:rPr>
              <a:t>level:</a:t>
            </a:r>
            <a:r>
              <a:rPr dirty="0" sz="1000" spc="7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Contains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mid-level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directory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grouped in 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group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assigned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separate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administration.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145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Managerial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level:</a:t>
            </a:r>
            <a:r>
              <a:rPr dirty="0" sz="1000" spc="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low-level</a:t>
            </a:r>
            <a:r>
              <a:rPr dirty="0" sz="1000">
                <a:latin typeface="Arial"/>
                <a:cs typeface="Arial"/>
              </a:rPr>
              <a:t> directory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  <a:p>
            <a:pPr marL="302260" marR="31750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latin typeface="Arial"/>
                <a:cs typeface="Arial"/>
              </a:rPr>
              <a:t>single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administration.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issue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effectively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mapping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directory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local name servers.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66931" y="716"/>
            <a:ext cx="12744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3444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Name-space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implementation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290" y="326133"/>
            <a:ext cx="3918585" cy="3848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7145" marR="50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partitioning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DNS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space,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including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files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944235" y="884495"/>
            <a:ext cx="2755265" cy="1858645"/>
            <a:chOff x="944235" y="884495"/>
            <a:chExt cx="2755265" cy="1858645"/>
          </a:xfrm>
        </p:grpSpPr>
        <p:sp>
          <p:nvSpPr>
            <p:cNvPr id="7" name="object 7"/>
            <p:cNvSpPr/>
            <p:nvPr/>
          </p:nvSpPr>
          <p:spPr>
            <a:xfrm>
              <a:off x="947092" y="226182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149401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149401" y="149397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47092" y="226182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0" y="149397"/>
                  </a:moveTo>
                  <a:lnTo>
                    <a:pt x="149401" y="149397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16011" y="226182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149397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149397" y="149397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16011" y="226182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0" y="149397"/>
                  </a:moveTo>
                  <a:lnTo>
                    <a:pt x="149397" y="149397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947092" y="2590503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149401" y="0"/>
                  </a:moveTo>
                  <a:lnTo>
                    <a:pt x="0" y="0"/>
                  </a:lnTo>
                  <a:lnTo>
                    <a:pt x="0" y="149406"/>
                  </a:lnTo>
                  <a:lnTo>
                    <a:pt x="149401" y="149406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47092" y="887353"/>
              <a:ext cx="2749550" cy="1852930"/>
            </a:xfrm>
            <a:custGeom>
              <a:avLst/>
              <a:gdLst/>
              <a:ahLst/>
              <a:cxnLst/>
              <a:rect l="l" t="t" r="r" b="b"/>
              <a:pathLst>
                <a:path w="2749550" h="1852930">
                  <a:moveTo>
                    <a:pt x="0" y="1852556"/>
                  </a:moveTo>
                  <a:lnTo>
                    <a:pt x="149401" y="1852556"/>
                  </a:lnTo>
                  <a:lnTo>
                    <a:pt x="149401" y="1703150"/>
                  </a:lnTo>
                  <a:lnTo>
                    <a:pt x="0" y="1703150"/>
                  </a:lnTo>
                  <a:lnTo>
                    <a:pt x="0" y="1852556"/>
                  </a:lnTo>
                  <a:close/>
                </a:path>
                <a:path w="2749550" h="1852930">
                  <a:moveTo>
                    <a:pt x="2748968" y="418309"/>
                  </a:moveTo>
                  <a:lnTo>
                    <a:pt x="1219311" y="0"/>
                  </a:lnTo>
                  <a:lnTo>
                    <a:pt x="2390405" y="418309"/>
                  </a:lnTo>
                </a:path>
                <a:path w="2749550" h="1852930">
                  <a:moveTo>
                    <a:pt x="2031843" y="418309"/>
                  </a:moveTo>
                  <a:lnTo>
                    <a:pt x="1219311" y="0"/>
                  </a:lnTo>
                </a:path>
                <a:path w="2749550" h="1852930">
                  <a:moveTo>
                    <a:pt x="1673280" y="418309"/>
                  </a:moveTo>
                  <a:lnTo>
                    <a:pt x="1219311" y="0"/>
                  </a:lnTo>
                </a:path>
                <a:path w="2749550" h="1852930">
                  <a:moveTo>
                    <a:pt x="1389421" y="418309"/>
                  </a:moveTo>
                  <a:lnTo>
                    <a:pt x="1225077" y="0"/>
                  </a:lnTo>
                  <a:lnTo>
                    <a:pt x="1030859" y="41830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231937" y="1126385"/>
              <a:ext cx="120014" cy="60325"/>
            </a:xfrm>
            <a:custGeom>
              <a:avLst/>
              <a:gdLst/>
              <a:ahLst/>
              <a:cxnLst/>
              <a:rect l="l" t="t" r="r" b="b"/>
              <a:pathLst>
                <a:path w="120014" h="60325">
                  <a:moveTo>
                    <a:pt x="119517" y="0"/>
                  </a:moveTo>
                  <a:lnTo>
                    <a:pt x="0" y="0"/>
                  </a:lnTo>
                  <a:lnTo>
                    <a:pt x="0" y="59762"/>
                  </a:lnTo>
                  <a:lnTo>
                    <a:pt x="119517" y="59762"/>
                  </a:lnTo>
                  <a:lnTo>
                    <a:pt x="1195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231937" y="1126385"/>
              <a:ext cx="120014" cy="60325"/>
            </a:xfrm>
            <a:custGeom>
              <a:avLst/>
              <a:gdLst/>
              <a:ahLst/>
              <a:cxnLst/>
              <a:rect l="l" t="t" r="r" b="b"/>
              <a:pathLst>
                <a:path w="120014" h="60325">
                  <a:moveTo>
                    <a:pt x="0" y="59762"/>
                  </a:moveTo>
                  <a:lnTo>
                    <a:pt x="119517" y="59762"/>
                  </a:lnTo>
                  <a:lnTo>
                    <a:pt x="119517" y="0"/>
                  </a:lnTo>
                  <a:lnTo>
                    <a:pt x="0" y="0"/>
                  </a:lnTo>
                  <a:lnTo>
                    <a:pt x="0" y="59762"/>
                  </a:lnTo>
                  <a:close/>
                </a:path>
              </a:pathLst>
            </a:custGeom>
            <a:ln w="526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470975" y="1126388"/>
              <a:ext cx="1165860" cy="180340"/>
            </a:xfrm>
            <a:custGeom>
              <a:avLst/>
              <a:gdLst/>
              <a:ahLst/>
              <a:cxnLst/>
              <a:rect l="l" t="t" r="r" b="b"/>
              <a:pathLst>
                <a:path w="1165860" h="180340">
                  <a:moveTo>
                    <a:pt x="119519" y="0"/>
                  </a:moveTo>
                  <a:lnTo>
                    <a:pt x="0" y="0"/>
                  </a:lnTo>
                  <a:lnTo>
                    <a:pt x="0" y="59766"/>
                  </a:lnTo>
                  <a:lnTo>
                    <a:pt x="119519" y="59766"/>
                  </a:lnTo>
                  <a:lnTo>
                    <a:pt x="119519" y="0"/>
                  </a:lnTo>
                  <a:close/>
                </a:path>
                <a:path w="1165860" h="180340">
                  <a:moveTo>
                    <a:pt x="388429" y="59766"/>
                  </a:moveTo>
                  <a:lnTo>
                    <a:pt x="268909" y="59766"/>
                  </a:lnTo>
                  <a:lnTo>
                    <a:pt x="268909" y="119519"/>
                  </a:lnTo>
                  <a:lnTo>
                    <a:pt x="388429" y="119519"/>
                  </a:lnTo>
                  <a:lnTo>
                    <a:pt x="388429" y="59766"/>
                  </a:lnTo>
                  <a:close/>
                </a:path>
                <a:path w="1165860" h="180340">
                  <a:moveTo>
                    <a:pt x="657352" y="59766"/>
                  </a:moveTo>
                  <a:lnTo>
                    <a:pt x="537832" y="59766"/>
                  </a:lnTo>
                  <a:lnTo>
                    <a:pt x="537832" y="119519"/>
                  </a:lnTo>
                  <a:lnTo>
                    <a:pt x="657352" y="119519"/>
                  </a:lnTo>
                  <a:lnTo>
                    <a:pt x="657352" y="59766"/>
                  </a:lnTo>
                  <a:close/>
                </a:path>
                <a:path w="1165860" h="180340">
                  <a:moveTo>
                    <a:pt x="1165313" y="120129"/>
                  </a:moveTo>
                  <a:lnTo>
                    <a:pt x="1045794" y="120129"/>
                  </a:lnTo>
                  <a:lnTo>
                    <a:pt x="1045794" y="179895"/>
                  </a:lnTo>
                  <a:lnTo>
                    <a:pt x="1165313" y="179895"/>
                  </a:lnTo>
                  <a:lnTo>
                    <a:pt x="1165313" y="12012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76974" y="899780"/>
              <a:ext cx="1154430" cy="406400"/>
            </a:xfrm>
            <a:custGeom>
              <a:avLst/>
              <a:gdLst/>
              <a:ahLst/>
              <a:cxnLst/>
              <a:rect l="l" t="t" r="r" b="b"/>
              <a:pathLst>
                <a:path w="1154430" h="406400">
                  <a:moveTo>
                    <a:pt x="0" y="405881"/>
                  </a:moveTo>
                  <a:lnTo>
                    <a:pt x="115418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24149" y="1173308"/>
              <a:ext cx="151765" cy="73025"/>
            </a:xfrm>
            <a:custGeom>
              <a:avLst/>
              <a:gdLst/>
              <a:ahLst/>
              <a:cxnLst/>
              <a:rect l="l" t="t" r="r" b="b"/>
              <a:pathLst>
                <a:path w="151765" h="73025">
                  <a:moveTo>
                    <a:pt x="151625" y="0"/>
                  </a:moveTo>
                  <a:lnTo>
                    <a:pt x="0" y="0"/>
                  </a:lnTo>
                  <a:lnTo>
                    <a:pt x="0" y="72597"/>
                  </a:lnTo>
                  <a:lnTo>
                    <a:pt x="151625" y="72597"/>
                  </a:lnTo>
                  <a:lnTo>
                    <a:pt x="1516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335533" y="887353"/>
              <a:ext cx="831215" cy="418465"/>
            </a:xfrm>
            <a:custGeom>
              <a:avLst/>
              <a:gdLst/>
              <a:ahLst/>
              <a:cxnLst/>
              <a:rect l="l" t="t" r="r" b="b"/>
              <a:pathLst>
                <a:path w="831214" h="418465">
                  <a:moveTo>
                    <a:pt x="0" y="418309"/>
                  </a:moveTo>
                  <a:lnTo>
                    <a:pt x="830871" y="0"/>
                  </a:lnTo>
                </a:path>
                <a:path w="831214" h="418465">
                  <a:moveTo>
                    <a:pt x="358560" y="418309"/>
                  </a:moveTo>
                  <a:lnTo>
                    <a:pt x="830871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2756955" y="1149152"/>
            <a:ext cx="914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jp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96026" y="1149152"/>
            <a:ext cx="1149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34123" y="1209112"/>
            <a:ext cx="914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nl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26838" y="1498981"/>
            <a:ext cx="2552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oracle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34711" y="1776049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eng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09731" y="1498981"/>
            <a:ext cx="1803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yale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34710" y="2135032"/>
            <a:ext cx="914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ai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92935" y="2135032"/>
            <a:ext cx="2038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linda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53864" y="2463660"/>
            <a:ext cx="217804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robot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980545" y="1507378"/>
            <a:ext cx="184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acm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60629" y="1806405"/>
            <a:ext cx="1758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jack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338771" y="1806405"/>
            <a:ext cx="1003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jill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96995" y="1806405"/>
            <a:ext cx="1803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keio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56951" y="2075077"/>
            <a:ext cx="1098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012258" y="1806405"/>
            <a:ext cx="1098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667395" y="2343745"/>
            <a:ext cx="20827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pc24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218192" y="1507379"/>
            <a:ext cx="1022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264690" y="1806406"/>
            <a:ext cx="1619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nec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295049" y="2104675"/>
            <a:ext cx="1289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csl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474160" y="1507379"/>
            <a:ext cx="1619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uva</a:t>
            </a:r>
            <a:endParaRPr sz="6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12257" y="1507379"/>
            <a:ext cx="1149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vu</a:t>
            </a:r>
            <a:endParaRPr sz="6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232974" y="1776051"/>
            <a:ext cx="3759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650" spc="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eng</a:t>
            </a:r>
            <a:endParaRPr sz="65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713229" y="2045477"/>
            <a:ext cx="5073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1115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ftp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www</a:t>
            </a:r>
            <a:endParaRPr sz="65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488283" y="1507378"/>
            <a:ext cx="4140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1115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ieee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1395296" y="1186150"/>
            <a:ext cx="2483485" cy="2065020"/>
            <a:chOff x="1395296" y="1186150"/>
            <a:chExt cx="2483485" cy="2065020"/>
          </a:xfrm>
        </p:grpSpPr>
        <p:sp>
          <p:nvSpPr>
            <p:cNvPr id="44" name="object 44"/>
            <p:cNvSpPr/>
            <p:nvPr/>
          </p:nvSpPr>
          <p:spPr>
            <a:xfrm>
              <a:off x="1395296" y="1186150"/>
              <a:ext cx="149860" cy="60325"/>
            </a:xfrm>
            <a:custGeom>
              <a:avLst/>
              <a:gdLst/>
              <a:ahLst/>
              <a:cxnLst/>
              <a:rect l="l" t="t" r="r" b="b"/>
              <a:pathLst>
                <a:path w="149859" h="60325">
                  <a:moveTo>
                    <a:pt x="149394" y="0"/>
                  </a:moveTo>
                  <a:lnTo>
                    <a:pt x="0" y="0"/>
                  </a:lnTo>
                  <a:lnTo>
                    <a:pt x="0" y="59754"/>
                  </a:lnTo>
                  <a:lnTo>
                    <a:pt x="149394" y="59754"/>
                  </a:lnTo>
                  <a:lnTo>
                    <a:pt x="1493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725934" y="3098467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693" y="0"/>
                  </a:moveTo>
                  <a:lnTo>
                    <a:pt x="45666" y="5886"/>
                  </a:lnTo>
                  <a:lnTo>
                    <a:pt x="21918" y="21921"/>
                  </a:lnTo>
                  <a:lnTo>
                    <a:pt x="5885" y="45671"/>
                  </a:lnTo>
                  <a:lnTo>
                    <a:pt x="0" y="74700"/>
                  </a:lnTo>
                  <a:lnTo>
                    <a:pt x="5885" y="103731"/>
                  </a:lnTo>
                  <a:lnTo>
                    <a:pt x="21918" y="127479"/>
                  </a:lnTo>
                  <a:lnTo>
                    <a:pt x="45666" y="143513"/>
                  </a:lnTo>
                  <a:lnTo>
                    <a:pt x="74693" y="149398"/>
                  </a:lnTo>
                  <a:lnTo>
                    <a:pt x="103727" y="143513"/>
                  </a:lnTo>
                  <a:lnTo>
                    <a:pt x="127477" y="127479"/>
                  </a:lnTo>
                  <a:lnTo>
                    <a:pt x="143512" y="103731"/>
                  </a:lnTo>
                  <a:lnTo>
                    <a:pt x="149397" y="74700"/>
                  </a:lnTo>
                  <a:lnTo>
                    <a:pt x="143512" y="45671"/>
                  </a:lnTo>
                  <a:lnTo>
                    <a:pt x="127478" y="21921"/>
                  </a:lnTo>
                  <a:lnTo>
                    <a:pt x="103731" y="5886"/>
                  </a:lnTo>
                  <a:lnTo>
                    <a:pt x="74704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725934" y="3098467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74704" y="0"/>
                  </a:moveTo>
                  <a:lnTo>
                    <a:pt x="103731" y="5886"/>
                  </a:lnTo>
                  <a:lnTo>
                    <a:pt x="127478" y="21921"/>
                  </a:lnTo>
                  <a:lnTo>
                    <a:pt x="143512" y="45671"/>
                  </a:lnTo>
                  <a:lnTo>
                    <a:pt x="149397" y="74700"/>
                  </a:lnTo>
                  <a:lnTo>
                    <a:pt x="143512" y="103731"/>
                  </a:lnTo>
                  <a:lnTo>
                    <a:pt x="127477" y="127479"/>
                  </a:lnTo>
                  <a:lnTo>
                    <a:pt x="103727" y="143513"/>
                  </a:lnTo>
                  <a:lnTo>
                    <a:pt x="74693" y="149398"/>
                  </a:lnTo>
                  <a:lnTo>
                    <a:pt x="45666" y="143513"/>
                  </a:lnTo>
                  <a:lnTo>
                    <a:pt x="21918" y="127479"/>
                  </a:lnTo>
                  <a:lnTo>
                    <a:pt x="5885" y="103731"/>
                  </a:lnTo>
                  <a:lnTo>
                    <a:pt x="0" y="74700"/>
                  </a:lnTo>
                  <a:lnTo>
                    <a:pt x="5885" y="45671"/>
                  </a:lnTo>
                  <a:lnTo>
                    <a:pt x="21918" y="21921"/>
                  </a:lnTo>
                  <a:lnTo>
                    <a:pt x="45666" y="5886"/>
                  </a:lnTo>
                  <a:lnTo>
                    <a:pt x="74693" y="0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 txBox="1"/>
          <p:nvPr/>
        </p:nvSpPr>
        <p:spPr>
          <a:xfrm>
            <a:off x="1109271" y="1149153"/>
            <a:ext cx="4699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15595" algn="l"/>
              </a:tabLst>
            </a:pP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com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edu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1753850" y="1123528"/>
            <a:ext cx="361950" cy="66040"/>
            <a:chOff x="1753850" y="1123528"/>
            <a:chExt cx="361950" cy="66040"/>
          </a:xfrm>
        </p:grpSpPr>
        <p:sp>
          <p:nvSpPr>
            <p:cNvPr id="49" name="object 49"/>
            <p:cNvSpPr/>
            <p:nvPr/>
          </p:nvSpPr>
          <p:spPr>
            <a:xfrm>
              <a:off x="1753844" y="1126388"/>
              <a:ext cx="358775" cy="60325"/>
            </a:xfrm>
            <a:custGeom>
              <a:avLst/>
              <a:gdLst/>
              <a:ahLst/>
              <a:cxnLst/>
              <a:rect l="l" t="t" r="r" b="b"/>
              <a:pathLst>
                <a:path w="358775" h="60325">
                  <a:moveTo>
                    <a:pt x="149402" y="0"/>
                  </a:moveTo>
                  <a:lnTo>
                    <a:pt x="0" y="0"/>
                  </a:lnTo>
                  <a:lnTo>
                    <a:pt x="0" y="59766"/>
                  </a:lnTo>
                  <a:lnTo>
                    <a:pt x="149402" y="59766"/>
                  </a:lnTo>
                  <a:lnTo>
                    <a:pt x="149402" y="0"/>
                  </a:lnTo>
                  <a:close/>
                </a:path>
                <a:path w="358775" h="60325">
                  <a:moveTo>
                    <a:pt x="358559" y="0"/>
                  </a:moveTo>
                  <a:lnTo>
                    <a:pt x="209169" y="0"/>
                  </a:lnTo>
                  <a:lnTo>
                    <a:pt x="209169" y="59766"/>
                  </a:lnTo>
                  <a:lnTo>
                    <a:pt x="358559" y="59766"/>
                  </a:lnTo>
                  <a:lnTo>
                    <a:pt x="3585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963015" y="1126385"/>
              <a:ext cx="149860" cy="60325"/>
            </a:xfrm>
            <a:custGeom>
              <a:avLst/>
              <a:gdLst/>
              <a:ahLst/>
              <a:cxnLst/>
              <a:rect l="l" t="t" r="r" b="b"/>
              <a:pathLst>
                <a:path w="149860" h="60325">
                  <a:moveTo>
                    <a:pt x="0" y="59762"/>
                  </a:moveTo>
                  <a:lnTo>
                    <a:pt x="149397" y="59762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59762"/>
                  </a:lnTo>
                  <a:close/>
                </a:path>
              </a:pathLst>
            </a:custGeom>
            <a:ln w="526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/>
          <p:cNvSpPr txBox="1"/>
          <p:nvPr/>
        </p:nvSpPr>
        <p:spPr>
          <a:xfrm>
            <a:off x="1741477" y="1089196"/>
            <a:ext cx="8591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89584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gov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  </a:t>
            </a:r>
            <a:r>
              <a:rPr dirty="0" sz="650" spc="8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mil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org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650" spc="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902269" y="1455070"/>
            <a:ext cx="537845" cy="1136015"/>
          </a:xfrm>
          <a:custGeom>
            <a:avLst/>
            <a:gdLst/>
            <a:ahLst/>
            <a:cxnLst/>
            <a:rect l="l" t="t" r="r" b="b"/>
            <a:pathLst>
              <a:path w="537844" h="1136014">
                <a:moveTo>
                  <a:pt x="283865" y="567717"/>
                </a:moveTo>
                <a:lnTo>
                  <a:pt x="388440" y="806759"/>
                </a:lnTo>
              </a:path>
              <a:path w="537844" h="1136014">
                <a:moveTo>
                  <a:pt x="253984" y="567717"/>
                </a:moveTo>
                <a:lnTo>
                  <a:pt x="119524" y="806759"/>
                </a:lnTo>
              </a:path>
              <a:path w="537844" h="1136014">
                <a:moveTo>
                  <a:pt x="119524" y="956157"/>
                </a:moveTo>
                <a:lnTo>
                  <a:pt x="119524" y="1135433"/>
                </a:lnTo>
              </a:path>
              <a:path w="537844" h="1136014">
                <a:moveTo>
                  <a:pt x="0" y="0"/>
                </a:moveTo>
                <a:lnTo>
                  <a:pt x="8" y="179281"/>
                </a:lnTo>
              </a:path>
              <a:path w="537844" h="1136014">
                <a:moveTo>
                  <a:pt x="0" y="328678"/>
                </a:moveTo>
                <a:lnTo>
                  <a:pt x="8" y="478087"/>
                </a:lnTo>
              </a:path>
              <a:path w="537844" h="1136014">
                <a:moveTo>
                  <a:pt x="358566" y="0"/>
                </a:moveTo>
                <a:lnTo>
                  <a:pt x="358562" y="179281"/>
                </a:lnTo>
              </a:path>
              <a:path w="537844" h="1136014">
                <a:moveTo>
                  <a:pt x="373505" y="268921"/>
                </a:moveTo>
                <a:lnTo>
                  <a:pt x="537838" y="478087"/>
                </a:lnTo>
              </a:path>
              <a:path w="537844" h="1136014">
                <a:moveTo>
                  <a:pt x="343623" y="268921"/>
                </a:moveTo>
                <a:lnTo>
                  <a:pt x="268923" y="478087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3563721" y="2463658"/>
            <a:ext cx="166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pub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416736" y="2711268"/>
            <a:ext cx="2978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globule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375383" y="2974810"/>
            <a:ext cx="3911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index.htm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764956" y="1392445"/>
            <a:ext cx="3382645" cy="1709420"/>
            <a:chOff x="764956" y="1392445"/>
            <a:chExt cx="3382645" cy="1709420"/>
          </a:xfrm>
        </p:grpSpPr>
        <p:sp>
          <p:nvSpPr>
            <p:cNvPr id="57" name="object 57"/>
            <p:cNvSpPr/>
            <p:nvPr/>
          </p:nvSpPr>
          <p:spPr>
            <a:xfrm>
              <a:off x="2934115" y="2351469"/>
              <a:ext cx="866775" cy="478155"/>
            </a:xfrm>
            <a:custGeom>
              <a:avLst/>
              <a:gdLst/>
              <a:ahLst/>
              <a:cxnLst/>
              <a:rect l="l" t="t" r="r" b="b"/>
              <a:pathLst>
                <a:path w="866775" h="478155">
                  <a:moveTo>
                    <a:pt x="0" y="0"/>
                  </a:moveTo>
                  <a:lnTo>
                    <a:pt x="0" y="52260"/>
                  </a:lnTo>
                </a:path>
                <a:path w="866775" h="478155">
                  <a:moveTo>
                    <a:pt x="866522" y="29881"/>
                  </a:moveTo>
                  <a:lnTo>
                    <a:pt x="866512" y="209160"/>
                  </a:lnTo>
                </a:path>
                <a:path w="866775" h="478155">
                  <a:moveTo>
                    <a:pt x="866522" y="358558"/>
                  </a:moveTo>
                  <a:lnTo>
                    <a:pt x="866512" y="47807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767813" y="2441109"/>
              <a:ext cx="3376929" cy="269240"/>
            </a:xfrm>
            <a:custGeom>
              <a:avLst/>
              <a:gdLst/>
              <a:ahLst/>
              <a:cxnLst/>
              <a:rect l="l" t="t" r="r" b="b"/>
              <a:pathLst>
                <a:path w="3376929" h="269239">
                  <a:moveTo>
                    <a:pt x="3376440" y="0"/>
                  </a:moveTo>
                  <a:lnTo>
                    <a:pt x="2420276" y="0"/>
                  </a:lnTo>
                  <a:lnTo>
                    <a:pt x="2420276" y="268918"/>
                  </a:lnTo>
                  <a:lnTo>
                    <a:pt x="567719" y="268918"/>
                  </a:lnTo>
                  <a:lnTo>
                    <a:pt x="567719" y="29877"/>
                  </a:lnTo>
                  <a:lnTo>
                    <a:pt x="0" y="29877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037709" y="1395302"/>
              <a:ext cx="1882775" cy="538480"/>
            </a:xfrm>
            <a:custGeom>
              <a:avLst/>
              <a:gdLst/>
              <a:ahLst/>
              <a:cxnLst/>
              <a:rect l="l" t="t" r="r" b="b"/>
              <a:pathLst>
                <a:path w="1882775" h="538480">
                  <a:moveTo>
                    <a:pt x="283869" y="29883"/>
                  </a:moveTo>
                  <a:lnTo>
                    <a:pt x="119524" y="239048"/>
                  </a:lnTo>
                </a:path>
                <a:path w="1882775" h="538480">
                  <a:moveTo>
                    <a:pt x="313742" y="29883"/>
                  </a:moveTo>
                  <a:lnTo>
                    <a:pt x="478087" y="239048"/>
                  </a:lnTo>
                </a:path>
                <a:path w="1882775" h="538480">
                  <a:moveTo>
                    <a:pt x="104577" y="328689"/>
                  </a:moveTo>
                  <a:lnTo>
                    <a:pt x="0" y="537854"/>
                  </a:lnTo>
                </a:path>
                <a:path w="1882775" h="538480">
                  <a:moveTo>
                    <a:pt x="134460" y="328689"/>
                  </a:moveTo>
                  <a:lnTo>
                    <a:pt x="268921" y="537854"/>
                  </a:lnTo>
                </a:path>
                <a:path w="1882775" h="538480">
                  <a:moveTo>
                    <a:pt x="1000983" y="0"/>
                  </a:moveTo>
                  <a:lnTo>
                    <a:pt x="896406" y="239048"/>
                  </a:lnTo>
                </a:path>
                <a:path w="1882775" h="538480">
                  <a:moveTo>
                    <a:pt x="1030867" y="0"/>
                  </a:moveTo>
                  <a:lnTo>
                    <a:pt x="1165318" y="239048"/>
                  </a:lnTo>
                </a:path>
                <a:path w="1882775" h="538480">
                  <a:moveTo>
                    <a:pt x="1718109" y="0"/>
                  </a:moveTo>
                  <a:lnTo>
                    <a:pt x="1613521" y="239048"/>
                  </a:lnTo>
                </a:path>
                <a:path w="1882775" h="538480">
                  <a:moveTo>
                    <a:pt x="1747992" y="0"/>
                  </a:moveTo>
                  <a:lnTo>
                    <a:pt x="1882443" y="239048"/>
                  </a:lnTo>
                </a:path>
                <a:path w="1882775" h="538480">
                  <a:moveTo>
                    <a:pt x="896406" y="388446"/>
                  </a:moveTo>
                  <a:lnTo>
                    <a:pt x="896406" y="537854"/>
                  </a:lnTo>
                </a:path>
                <a:path w="1882775" h="538480">
                  <a:moveTo>
                    <a:pt x="1165328" y="388446"/>
                  </a:moveTo>
                  <a:lnTo>
                    <a:pt x="1165318" y="537854"/>
                  </a:lnTo>
                </a:path>
                <a:path w="1882775" h="538480">
                  <a:moveTo>
                    <a:pt x="1882443" y="388446"/>
                  </a:moveTo>
                  <a:lnTo>
                    <a:pt x="1882443" y="53785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767813" y="1514827"/>
              <a:ext cx="3376929" cy="299085"/>
            </a:xfrm>
            <a:custGeom>
              <a:avLst/>
              <a:gdLst/>
              <a:ahLst/>
              <a:cxnLst/>
              <a:rect l="l" t="t" r="r" b="b"/>
              <a:pathLst>
                <a:path w="3376929" h="299085">
                  <a:moveTo>
                    <a:pt x="0" y="0"/>
                  </a:moveTo>
                  <a:lnTo>
                    <a:pt x="1942200" y="0"/>
                  </a:lnTo>
                  <a:lnTo>
                    <a:pt x="1942200" y="298795"/>
                  </a:lnTo>
                  <a:lnTo>
                    <a:pt x="2689198" y="298795"/>
                  </a:lnTo>
                  <a:lnTo>
                    <a:pt x="2689198" y="0"/>
                  </a:lnTo>
                  <a:lnTo>
                    <a:pt x="3376440" y="0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934115" y="2022787"/>
              <a:ext cx="1106170" cy="1075690"/>
            </a:xfrm>
            <a:custGeom>
              <a:avLst/>
              <a:gdLst/>
              <a:ahLst/>
              <a:cxnLst/>
              <a:rect l="l" t="t" r="r" b="b"/>
              <a:pathLst>
                <a:path w="1106170" h="1075689">
                  <a:moveTo>
                    <a:pt x="1000983" y="0"/>
                  </a:moveTo>
                  <a:lnTo>
                    <a:pt x="1105561" y="209160"/>
                  </a:lnTo>
                </a:path>
                <a:path w="1106170" h="1075689">
                  <a:moveTo>
                    <a:pt x="971100" y="0"/>
                  </a:moveTo>
                  <a:lnTo>
                    <a:pt x="866512" y="209160"/>
                  </a:lnTo>
                </a:path>
                <a:path w="1106170" h="1075689">
                  <a:moveTo>
                    <a:pt x="866522" y="956159"/>
                  </a:moveTo>
                  <a:lnTo>
                    <a:pt x="866512" y="1075680"/>
                  </a:lnTo>
                </a:path>
                <a:path w="1106170" h="1075689">
                  <a:moveTo>
                    <a:pt x="0" y="59756"/>
                  </a:moveTo>
                  <a:lnTo>
                    <a:pt x="0" y="179281"/>
                  </a:lnTo>
                </a:path>
                <a:path w="1106170" h="1075689">
                  <a:moveTo>
                    <a:pt x="268921" y="59756"/>
                  </a:moveTo>
                  <a:lnTo>
                    <a:pt x="268911" y="17928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 txBox="1"/>
          <p:nvPr/>
        </p:nvSpPr>
        <p:spPr>
          <a:xfrm>
            <a:off x="426214" y="2762684"/>
            <a:ext cx="265430" cy="3149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just" marL="45720" marR="5080" indent="-3365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Mana-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gerial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62461" y="1836002"/>
            <a:ext cx="353695" cy="314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3335" marR="5080" indent="-127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Adminis-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trational</a:t>
            </a:r>
            <a:endParaRPr sz="650">
              <a:latin typeface="Arial"/>
              <a:cs typeface="Arial"/>
            </a:endParaRPr>
          </a:p>
          <a:p>
            <a:pPr marL="132080">
              <a:lnSpc>
                <a:spcPts val="7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21659" y="1029236"/>
            <a:ext cx="26924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73025" marR="5080" indent="-6096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Global  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3307614" y="1245905"/>
            <a:ext cx="926465" cy="2032000"/>
          </a:xfrm>
          <a:custGeom>
            <a:avLst/>
            <a:gdLst/>
            <a:ahLst/>
            <a:cxnLst/>
            <a:rect l="l" t="t" r="r" b="b"/>
            <a:pathLst>
              <a:path w="926464" h="2032000">
                <a:moveTo>
                  <a:pt x="463139" y="0"/>
                </a:moveTo>
                <a:lnTo>
                  <a:pt x="505563" y="6875"/>
                </a:lnTo>
                <a:lnTo>
                  <a:pt x="542464" y="26004"/>
                </a:lnTo>
                <a:lnTo>
                  <a:pt x="571600" y="55143"/>
                </a:lnTo>
                <a:lnTo>
                  <a:pt x="590726" y="92047"/>
                </a:lnTo>
                <a:lnTo>
                  <a:pt x="597600" y="134471"/>
                </a:lnTo>
                <a:lnTo>
                  <a:pt x="590725" y="176889"/>
                </a:lnTo>
                <a:lnTo>
                  <a:pt x="571597" y="213787"/>
                </a:lnTo>
                <a:lnTo>
                  <a:pt x="542459" y="242921"/>
                </a:lnTo>
                <a:lnTo>
                  <a:pt x="505559" y="262047"/>
                </a:lnTo>
                <a:lnTo>
                  <a:pt x="463139" y="268921"/>
                </a:lnTo>
                <a:lnTo>
                  <a:pt x="420720" y="262047"/>
                </a:lnTo>
                <a:lnTo>
                  <a:pt x="383819" y="242921"/>
                </a:lnTo>
                <a:lnTo>
                  <a:pt x="354682" y="213787"/>
                </a:lnTo>
                <a:lnTo>
                  <a:pt x="335554" y="176889"/>
                </a:lnTo>
                <a:lnTo>
                  <a:pt x="328678" y="134471"/>
                </a:lnTo>
                <a:lnTo>
                  <a:pt x="335552" y="92047"/>
                </a:lnTo>
                <a:lnTo>
                  <a:pt x="354679" y="55143"/>
                </a:lnTo>
                <a:lnTo>
                  <a:pt x="383815" y="26004"/>
                </a:lnTo>
                <a:lnTo>
                  <a:pt x="420716" y="6875"/>
                </a:lnTo>
                <a:lnTo>
                  <a:pt x="463139" y="0"/>
                </a:lnTo>
                <a:close/>
              </a:path>
              <a:path w="926464" h="2032000">
                <a:moveTo>
                  <a:pt x="612537" y="328689"/>
                </a:moveTo>
                <a:lnTo>
                  <a:pt x="654960" y="335563"/>
                </a:lnTo>
                <a:lnTo>
                  <a:pt x="691862" y="354689"/>
                </a:lnTo>
                <a:lnTo>
                  <a:pt x="720997" y="383823"/>
                </a:lnTo>
                <a:lnTo>
                  <a:pt x="740124" y="420721"/>
                </a:lnTo>
                <a:lnTo>
                  <a:pt x="746998" y="463139"/>
                </a:lnTo>
                <a:lnTo>
                  <a:pt x="740124" y="505564"/>
                </a:lnTo>
                <a:lnTo>
                  <a:pt x="720997" y="542468"/>
                </a:lnTo>
                <a:lnTo>
                  <a:pt x="691862" y="571607"/>
                </a:lnTo>
                <a:lnTo>
                  <a:pt x="654960" y="590736"/>
                </a:lnTo>
                <a:lnTo>
                  <a:pt x="612537" y="597611"/>
                </a:lnTo>
                <a:lnTo>
                  <a:pt x="570114" y="590736"/>
                </a:lnTo>
                <a:lnTo>
                  <a:pt x="533212" y="571607"/>
                </a:lnTo>
                <a:lnTo>
                  <a:pt x="504077" y="542468"/>
                </a:lnTo>
                <a:lnTo>
                  <a:pt x="484950" y="505564"/>
                </a:lnTo>
                <a:lnTo>
                  <a:pt x="478076" y="463139"/>
                </a:lnTo>
                <a:lnTo>
                  <a:pt x="484950" y="420721"/>
                </a:lnTo>
                <a:lnTo>
                  <a:pt x="504077" y="383823"/>
                </a:lnTo>
                <a:lnTo>
                  <a:pt x="533212" y="354689"/>
                </a:lnTo>
                <a:lnTo>
                  <a:pt x="570114" y="335563"/>
                </a:lnTo>
                <a:lnTo>
                  <a:pt x="612537" y="328689"/>
                </a:lnTo>
                <a:close/>
              </a:path>
              <a:path w="926464" h="2032000">
                <a:moveTo>
                  <a:pt x="612537" y="657357"/>
                </a:moveTo>
                <a:lnTo>
                  <a:pt x="663314" y="661084"/>
                </a:lnTo>
                <a:lnTo>
                  <a:pt x="711525" y="671871"/>
                </a:lnTo>
                <a:lnTo>
                  <a:pt x="756514" y="689124"/>
                </a:lnTo>
                <a:lnTo>
                  <a:pt x="797628" y="712252"/>
                </a:lnTo>
                <a:lnTo>
                  <a:pt x="834212" y="740663"/>
                </a:lnTo>
                <a:lnTo>
                  <a:pt x="865611" y="773764"/>
                </a:lnTo>
                <a:lnTo>
                  <a:pt x="891172" y="810963"/>
                </a:lnTo>
                <a:lnTo>
                  <a:pt x="910240" y="851668"/>
                </a:lnTo>
                <a:lnTo>
                  <a:pt x="922160" y="895286"/>
                </a:lnTo>
                <a:lnTo>
                  <a:pt x="926279" y="941226"/>
                </a:lnTo>
                <a:lnTo>
                  <a:pt x="922160" y="987165"/>
                </a:lnTo>
                <a:lnTo>
                  <a:pt x="910240" y="1030782"/>
                </a:lnTo>
                <a:lnTo>
                  <a:pt x="891172" y="1071485"/>
                </a:lnTo>
                <a:lnTo>
                  <a:pt x="865611" y="1108682"/>
                </a:lnTo>
                <a:lnTo>
                  <a:pt x="834212" y="1141781"/>
                </a:lnTo>
                <a:lnTo>
                  <a:pt x="797628" y="1170190"/>
                </a:lnTo>
                <a:lnTo>
                  <a:pt x="756514" y="1193317"/>
                </a:lnTo>
                <a:lnTo>
                  <a:pt x="711525" y="1210569"/>
                </a:lnTo>
                <a:lnTo>
                  <a:pt x="663314" y="1221354"/>
                </a:lnTo>
                <a:lnTo>
                  <a:pt x="612537" y="1225081"/>
                </a:lnTo>
                <a:lnTo>
                  <a:pt x="561765" y="1221354"/>
                </a:lnTo>
                <a:lnTo>
                  <a:pt x="513557" y="1210569"/>
                </a:lnTo>
                <a:lnTo>
                  <a:pt x="468569" y="1193317"/>
                </a:lnTo>
                <a:lnTo>
                  <a:pt x="427455" y="1170190"/>
                </a:lnTo>
                <a:lnTo>
                  <a:pt x="390870" y="1141781"/>
                </a:lnTo>
                <a:lnTo>
                  <a:pt x="359469" y="1108682"/>
                </a:lnTo>
                <a:lnTo>
                  <a:pt x="333906" y="1071485"/>
                </a:lnTo>
                <a:lnTo>
                  <a:pt x="314836" y="1030782"/>
                </a:lnTo>
                <a:lnTo>
                  <a:pt x="302914" y="987165"/>
                </a:lnTo>
                <a:lnTo>
                  <a:pt x="298795" y="941226"/>
                </a:lnTo>
                <a:lnTo>
                  <a:pt x="302914" y="895284"/>
                </a:lnTo>
                <a:lnTo>
                  <a:pt x="314835" y="851664"/>
                </a:lnTo>
                <a:lnTo>
                  <a:pt x="333904" y="810958"/>
                </a:lnTo>
                <a:lnTo>
                  <a:pt x="359466" y="773759"/>
                </a:lnTo>
                <a:lnTo>
                  <a:pt x="390866" y="740659"/>
                </a:lnTo>
                <a:lnTo>
                  <a:pt x="427451" y="712249"/>
                </a:lnTo>
                <a:lnTo>
                  <a:pt x="468564" y="689122"/>
                </a:lnTo>
                <a:lnTo>
                  <a:pt x="513553" y="671870"/>
                </a:lnTo>
                <a:lnTo>
                  <a:pt x="561762" y="661084"/>
                </a:lnTo>
                <a:lnTo>
                  <a:pt x="612537" y="657357"/>
                </a:lnTo>
                <a:close/>
              </a:path>
              <a:path w="926464" h="2032000">
                <a:moveTo>
                  <a:pt x="418319" y="1225081"/>
                </a:moveTo>
                <a:lnTo>
                  <a:pt x="466988" y="1227803"/>
                </a:lnTo>
                <a:lnTo>
                  <a:pt x="514039" y="1235766"/>
                </a:lnTo>
                <a:lnTo>
                  <a:pt x="559152" y="1248663"/>
                </a:lnTo>
                <a:lnTo>
                  <a:pt x="602012" y="1266188"/>
                </a:lnTo>
                <a:lnTo>
                  <a:pt x="642298" y="1288033"/>
                </a:lnTo>
                <a:lnTo>
                  <a:pt x="679694" y="1313891"/>
                </a:lnTo>
                <a:lnTo>
                  <a:pt x="713881" y="1343457"/>
                </a:lnTo>
                <a:lnTo>
                  <a:pt x="744541" y="1376424"/>
                </a:lnTo>
                <a:lnTo>
                  <a:pt x="771357" y="1412485"/>
                </a:lnTo>
                <a:lnTo>
                  <a:pt x="794011" y="1451332"/>
                </a:lnTo>
                <a:lnTo>
                  <a:pt x="812183" y="1492661"/>
                </a:lnTo>
                <a:lnTo>
                  <a:pt x="825558" y="1536163"/>
                </a:lnTo>
                <a:lnTo>
                  <a:pt x="833815" y="1581533"/>
                </a:lnTo>
                <a:lnTo>
                  <a:pt x="836639" y="1628463"/>
                </a:lnTo>
                <a:lnTo>
                  <a:pt x="833815" y="1675393"/>
                </a:lnTo>
                <a:lnTo>
                  <a:pt x="825558" y="1720763"/>
                </a:lnTo>
                <a:lnTo>
                  <a:pt x="812183" y="1764265"/>
                </a:lnTo>
                <a:lnTo>
                  <a:pt x="794011" y="1805593"/>
                </a:lnTo>
                <a:lnTo>
                  <a:pt x="771357" y="1844440"/>
                </a:lnTo>
                <a:lnTo>
                  <a:pt x="744541" y="1880501"/>
                </a:lnTo>
                <a:lnTo>
                  <a:pt x="713881" y="1913467"/>
                </a:lnTo>
                <a:lnTo>
                  <a:pt x="679694" y="1943033"/>
                </a:lnTo>
                <a:lnTo>
                  <a:pt x="642298" y="1968891"/>
                </a:lnTo>
                <a:lnTo>
                  <a:pt x="602012" y="1990736"/>
                </a:lnTo>
                <a:lnTo>
                  <a:pt x="559152" y="2008260"/>
                </a:lnTo>
                <a:lnTo>
                  <a:pt x="514039" y="2021156"/>
                </a:lnTo>
                <a:lnTo>
                  <a:pt x="466988" y="2029119"/>
                </a:lnTo>
                <a:lnTo>
                  <a:pt x="418319" y="2031842"/>
                </a:lnTo>
                <a:lnTo>
                  <a:pt x="369652" y="2029119"/>
                </a:lnTo>
                <a:lnTo>
                  <a:pt x="322603" y="2021155"/>
                </a:lnTo>
                <a:lnTo>
                  <a:pt x="277490" y="2008258"/>
                </a:lnTo>
                <a:lnTo>
                  <a:pt x="234631" y="1990735"/>
                </a:lnTo>
                <a:lnTo>
                  <a:pt x="194345" y="1968890"/>
                </a:lnTo>
                <a:lnTo>
                  <a:pt x="156949" y="1943032"/>
                </a:lnTo>
                <a:lnTo>
                  <a:pt x="122761" y="1913467"/>
                </a:lnTo>
                <a:lnTo>
                  <a:pt x="92100" y="1880501"/>
                </a:lnTo>
                <a:lnTo>
                  <a:pt x="65283" y="1844441"/>
                </a:lnTo>
                <a:lnTo>
                  <a:pt x="42629" y="1805594"/>
                </a:lnTo>
                <a:lnTo>
                  <a:pt x="24456" y="1764266"/>
                </a:lnTo>
                <a:lnTo>
                  <a:pt x="11081" y="1720764"/>
                </a:lnTo>
                <a:lnTo>
                  <a:pt x="2823" y="1675394"/>
                </a:lnTo>
                <a:lnTo>
                  <a:pt x="0" y="1628463"/>
                </a:lnTo>
                <a:lnTo>
                  <a:pt x="2823" y="1581533"/>
                </a:lnTo>
                <a:lnTo>
                  <a:pt x="11080" y="1536163"/>
                </a:lnTo>
                <a:lnTo>
                  <a:pt x="24455" y="1492661"/>
                </a:lnTo>
                <a:lnTo>
                  <a:pt x="42628" y="1451332"/>
                </a:lnTo>
                <a:lnTo>
                  <a:pt x="65281" y="1412485"/>
                </a:lnTo>
                <a:lnTo>
                  <a:pt x="92097" y="1376424"/>
                </a:lnTo>
                <a:lnTo>
                  <a:pt x="122757" y="1343457"/>
                </a:lnTo>
                <a:lnTo>
                  <a:pt x="156944" y="1313891"/>
                </a:lnTo>
                <a:lnTo>
                  <a:pt x="194340" y="1288033"/>
                </a:lnTo>
                <a:lnTo>
                  <a:pt x="234627" y="1266188"/>
                </a:lnTo>
                <a:lnTo>
                  <a:pt x="277486" y="1248663"/>
                </a:lnTo>
                <a:lnTo>
                  <a:pt x="322599" y="1235766"/>
                </a:lnTo>
                <a:lnTo>
                  <a:pt x="369650" y="1227803"/>
                </a:lnTo>
                <a:lnTo>
                  <a:pt x="418319" y="1225081"/>
                </a:lnTo>
                <a:close/>
              </a:path>
            </a:pathLst>
          </a:custGeom>
          <a:ln w="5267">
            <a:solidFill>
              <a:srgbClr val="231F2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 txBox="1"/>
          <p:nvPr/>
        </p:nvSpPr>
        <p:spPr>
          <a:xfrm>
            <a:off x="2637799" y="2911435"/>
            <a:ext cx="217804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Zone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705409" y="795078"/>
            <a:ext cx="3411854" cy="2455545"/>
            <a:chOff x="705409" y="795078"/>
            <a:chExt cx="3411854" cy="2455545"/>
          </a:xfrm>
        </p:grpSpPr>
        <p:sp>
          <p:nvSpPr>
            <p:cNvPr id="68" name="object 68"/>
            <p:cNvSpPr/>
            <p:nvPr/>
          </p:nvSpPr>
          <p:spPr>
            <a:xfrm>
              <a:off x="827572" y="1305668"/>
              <a:ext cx="2482215" cy="1673860"/>
            </a:xfrm>
            <a:custGeom>
              <a:avLst/>
              <a:gdLst/>
              <a:ahLst/>
              <a:cxnLst/>
              <a:rect l="l" t="t" r="r" b="b"/>
              <a:pathLst>
                <a:path w="2482215" h="1673860">
                  <a:moveTo>
                    <a:pt x="2061722" y="1673278"/>
                  </a:moveTo>
                  <a:lnTo>
                    <a:pt x="2481791" y="1625884"/>
                  </a:lnTo>
                </a:path>
                <a:path w="2482215" h="1673860">
                  <a:moveTo>
                    <a:pt x="0" y="149401"/>
                  </a:moveTo>
                  <a:lnTo>
                    <a:pt x="149401" y="149401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827572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149401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149401" y="149397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827572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0" y="149397"/>
                  </a:moveTo>
                  <a:lnTo>
                    <a:pt x="149401" y="149397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827572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149401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149401" y="149394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827572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0" y="149394"/>
                  </a:moveTo>
                  <a:lnTo>
                    <a:pt x="149401" y="149394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1096495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149397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149397" y="149394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1096495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0" y="149394"/>
                  </a:moveTo>
                  <a:lnTo>
                    <a:pt x="149397" y="149394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1365410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149401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149401" y="149394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1365410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0" y="149394"/>
                  </a:moveTo>
                  <a:lnTo>
                    <a:pt x="149401" y="149394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1963015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397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149397" y="149394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1963015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4"/>
                  </a:moveTo>
                  <a:lnTo>
                    <a:pt x="149397" y="149394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1186135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149397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149397" y="149397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1186135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59" h="149860">
                  <a:moveTo>
                    <a:pt x="0" y="149397"/>
                  </a:moveTo>
                  <a:lnTo>
                    <a:pt x="149397" y="149397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2082539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1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149401" y="149397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2082539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7"/>
                  </a:moveTo>
                  <a:lnTo>
                    <a:pt x="149401" y="149397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2441092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397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149397" y="149397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2441092" y="1634351"/>
              <a:ext cx="836930" cy="149860"/>
            </a:xfrm>
            <a:custGeom>
              <a:avLst/>
              <a:gdLst/>
              <a:ahLst/>
              <a:cxnLst/>
              <a:rect l="l" t="t" r="r" b="b"/>
              <a:pathLst>
                <a:path w="836929" h="149860">
                  <a:moveTo>
                    <a:pt x="0" y="149397"/>
                  </a:moveTo>
                  <a:lnTo>
                    <a:pt x="149397" y="149397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  <a:path w="836929" h="149860">
                  <a:moveTo>
                    <a:pt x="418319" y="149397"/>
                  </a:moveTo>
                  <a:lnTo>
                    <a:pt x="567725" y="149397"/>
                  </a:lnTo>
                  <a:lnTo>
                    <a:pt x="567725" y="0"/>
                  </a:lnTo>
                  <a:lnTo>
                    <a:pt x="418319" y="0"/>
                  </a:lnTo>
                  <a:lnTo>
                    <a:pt x="418319" y="149397"/>
                  </a:lnTo>
                  <a:close/>
                </a:path>
                <a:path w="836929" h="149860">
                  <a:moveTo>
                    <a:pt x="687241" y="149397"/>
                  </a:moveTo>
                  <a:lnTo>
                    <a:pt x="836639" y="149397"/>
                  </a:lnTo>
                  <a:lnTo>
                    <a:pt x="836639" y="0"/>
                  </a:lnTo>
                  <a:lnTo>
                    <a:pt x="687241" y="0"/>
                  </a:lnTo>
                  <a:lnTo>
                    <a:pt x="687241" y="14939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3576536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397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149397" y="149397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/>
            <p:cNvSpPr/>
            <p:nvPr/>
          </p:nvSpPr>
          <p:spPr>
            <a:xfrm>
              <a:off x="3576536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7"/>
                  </a:moveTo>
                  <a:lnTo>
                    <a:pt x="149397" y="149397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/>
            <p:cNvSpPr/>
            <p:nvPr/>
          </p:nvSpPr>
          <p:spPr>
            <a:xfrm>
              <a:off x="3845458" y="1634351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394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149394" y="149397"/>
                  </a:lnTo>
                  <a:lnTo>
                    <a:pt x="149394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/>
            <p:cNvSpPr/>
            <p:nvPr/>
          </p:nvSpPr>
          <p:spPr>
            <a:xfrm>
              <a:off x="1186135" y="1305668"/>
              <a:ext cx="2809240" cy="478155"/>
            </a:xfrm>
            <a:custGeom>
              <a:avLst/>
              <a:gdLst/>
              <a:ahLst/>
              <a:cxnLst/>
              <a:rect l="l" t="t" r="r" b="b"/>
              <a:pathLst>
                <a:path w="2809240" h="478155">
                  <a:moveTo>
                    <a:pt x="2659323" y="478080"/>
                  </a:moveTo>
                  <a:lnTo>
                    <a:pt x="2808717" y="478080"/>
                  </a:lnTo>
                  <a:lnTo>
                    <a:pt x="2808717" y="328683"/>
                  </a:lnTo>
                  <a:lnTo>
                    <a:pt x="2659323" y="328683"/>
                  </a:lnTo>
                  <a:lnTo>
                    <a:pt x="2659323" y="478080"/>
                  </a:lnTo>
                  <a:close/>
                </a:path>
                <a:path w="2809240" h="478155">
                  <a:moveTo>
                    <a:pt x="0" y="149401"/>
                  </a:moveTo>
                  <a:lnTo>
                    <a:pt x="149397" y="149401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  <a:path w="2809240" h="478155">
                  <a:moveTo>
                    <a:pt x="358549" y="149401"/>
                  </a:moveTo>
                  <a:lnTo>
                    <a:pt x="507951" y="149401"/>
                  </a:lnTo>
                  <a:lnTo>
                    <a:pt x="507951" y="0"/>
                  </a:lnTo>
                  <a:lnTo>
                    <a:pt x="358549" y="0"/>
                  </a:lnTo>
                  <a:lnTo>
                    <a:pt x="358549" y="149401"/>
                  </a:lnTo>
                  <a:close/>
                </a:path>
                <a:path w="2809240" h="478155">
                  <a:moveTo>
                    <a:pt x="717123" y="149401"/>
                  </a:moveTo>
                  <a:lnTo>
                    <a:pt x="866517" y="149401"/>
                  </a:lnTo>
                  <a:lnTo>
                    <a:pt x="866517" y="0"/>
                  </a:lnTo>
                  <a:lnTo>
                    <a:pt x="717123" y="0"/>
                  </a:lnTo>
                  <a:lnTo>
                    <a:pt x="717123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2097466" y="812644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59">
                  <a:moveTo>
                    <a:pt x="149401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401" y="149401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2097466" y="812644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59">
                  <a:moveTo>
                    <a:pt x="0" y="149401"/>
                  </a:moveTo>
                  <a:lnTo>
                    <a:pt x="149401" y="149401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/>
            <p:cNvSpPr/>
            <p:nvPr/>
          </p:nvSpPr>
          <p:spPr>
            <a:xfrm>
              <a:off x="2261810" y="1305668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59">
                  <a:moveTo>
                    <a:pt x="149401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401" y="149401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/>
            <p:cNvSpPr/>
            <p:nvPr/>
          </p:nvSpPr>
          <p:spPr>
            <a:xfrm>
              <a:off x="2261810" y="1305668"/>
              <a:ext cx="508000" cy="149860"/>
            </a:xfrm>
            <a:custGeom>
              <a:avLst/>
              <a:gdLst/>
              <a:ahLst/>
              <a:cxnLst/>
              <a:rect l="l" t="t" r="r" b="b"/>
              <a:pathLst>
                <a:path w="508000" h="149859">
                  <a:moveTo>
                    <a:pt x="0" y="149401"/>
                  </a:moveTo>
                  <a:lnTo>
                    <a:pt x="149401" y="149401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  <a:path w="508000" h="149859">
                  <a:moveTo>
                    <a:pt x="358562" y="149401"/>
                  </a:moveTo>
                  <a:lnTo>
                    <a:pt x="507964" y="149401"/>
                  </a:lnTo>
                  <a:lnTo>
                    <a:pt x="507964" y="0"/>
                  </a:lnTo>
                  <a:lnTo>
                    <a:pt x="358562" y="0"/>
                  </a:lnTo>
                  <a:lnTo>
                    <a:pt x="358562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/>
            <p:cNvSpPr/>
            <p:nvPr/>
          </p:nvSpPr>
          <p:spPr>
            <a:xfrm>
              <a:off x="2978935" y="1305668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59">
                  <a:moveTo>
                    <a:pt x="149401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401" y="149401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/>
            <p:cNvSpPr/>
            <p:nvPr/>
          </p:nvSpPr>
          <p:spPr>
            <a:xfrm>
              <a:off x="2978935" y="1305668"/>
              <a:ext cx="508000" cy="149860"/>
            </a:xfrm>
            <a:custGeom>
              <a:avLst/>
              <a:gdLst/>
              <a:ahLst/>
              <a:cxnLst/>
              <a:rect l="l" t="t" r="r" b="b"/>
              <a:pathLst>
                <a:path w="508000" h="149859">
                  <a:moveTo>
                    <a:pt x="0" y="149401"/>
                  </a:moveTo>
                  <a:lnTo>
                    <a:pt x="149401" y="149401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  <a:path w="508000" h="149859">
                  <a:moveTo>
                    <a:pt x="358562" y="149401"/>
                  </a:moveTo>
                  <a:lnTo>
                    <a:pt x="507960" y="149401"/>
                  </a:lnTo>
                  <a:lnTo>
                    <a:pt x="507960" y="0"/>
                  </a:lnTo>
                  <a:lnTo>
                    <a:pt x="358562" y="0"/>
                  </a:lnTo>
                  <a:lnTo>
                    <a:pt x="358562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/>
            <p:cNvSpPr/>
            <p:nvPr/>
          </p:nvSpPr>
          <p:spPr>
            <a:xfrm>
              <a:off x="3696061" y="1305668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59">
                  <a:moveTo>
                    <a:pt x="149397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397" y="149401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/>
            <p:cNvSpPr/>
            <p:nvPr/>
          </p:nvSpPr>
          <p:spPr>
            <a:xfrm>
              <a:off x="3696061" y="1305668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59">
                  <a:moveTo>
                    <a:pt x="0" y="149401"/>
                  </a:moveTo>
                  <a:lnTo>
                    <a:pt x="149397" y="149401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/>
            <p:cNvSpPr/>
            <p:nvPr/>
          </p:nvSpPr>
          <p:spPr>
            <a:xfrm>
              <a:off x="2231937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394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149394" y="149394"/>
                  </a:lnTo>
                  <a:lnTo>
                    <a:pt x="149394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/>
            <p:cNvSpPr/>
            <p:nvPr/>
          </p:nvSpPr>
          <p:spPr>
            <a:xfrm>
              <a:off x="2231937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4"/>
                  </a:moveTo>
                  <a:lnTo>
                    <a:pt x="149394" y="149394"/>
                  </a:lnTo>
                  <a:lnTo>
                    <a:pt x="149394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/>
            <p:cNvSpPr/>
            <p:nvPr/>
          </p:nvSpPr>
          <p:spPr>
            <a:xfrm>
              <a:off x="2859411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6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149406" y="149394"/>
                  </a:lnTo>
                  <a:lnTo>
                    <a:pt x="149406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/>
            <p:cNvSpPr/>
            <p:nvPr/>
          </p:nvSpPr>
          <p:spPr>
            <a:xfrm>
              <a:off x="2859411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4"/>
                  </a:moveTo>
                  <a:lnTo>
                    <a:pt x="149406" y="149394"/>
                  </a:lnTo>
                  <a:lnTo>
                    <a:pt x="149406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/>
            <p:cNvSpPr/>
            <p:nvPr/>
          </p:nvSpPr>
          <p:spPr>
            <a:xfrm>
              <a:off x="3128333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397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149397" y="149394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/>
            <p:cNvSpPr/>
            <p:nvPr/>
          </p:nvSpPr>
          <p:spPr>
            <a:xfrm>
              <a:off x="3128333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4"/>
                  </a:moveTo>
                  <a:lnTo>
                    <a:pt x="149397" y="149394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/>
            <p:cNvSpPr/>
            <p:nvPr/>
          </p:nvSpPr>
          <p:spPr>
            <a:xfrm>
              <a:off x="3845458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394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149394" y="149394"/>
                  </a:lnTo>
                  <a:lnTo>
                    <a:pt x="149394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/>
            <p:cNvSpPr/>
            <p:nvPr/>
          </p:nvSpPr>
          <p:spPr>
            <a:xfrm>
              <a:off x="3845458" y="19331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4"/>
                  </a:moveTo>
                  <a:lnTo>
                    <a:pt x="149394" y="149394"/>
                  </a:lnTo>
                  <a:lnTo>
                    <a:pt x="149394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/>
            <p:cNvSpPr/>
            <p:nvPr/>
          </p:nvSpPr>
          <p:spPr>
            <a:xfrm>
              <a:off x="3725934" y="22319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1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401" y="149401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/>
            <p:cNvSpPr/>
            <p:nvPr/>
          </p:nvSpPr>
          <p:spPr>
            <a:xfrm>
              <a:off x="3725934" y="22319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401"/>
                  </a:moveTo>
                  <a:lnTo>
                    <a:pt x="149401" y="149401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/>
            <p:cNvSpPr/>
            <p:nvPr/>
          </p:nvSpPr>
          <p:spPr>
            <a:xfrm>
              <a:off x="3725934" y="2560630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1" y="0"/>
                  </a:moveTo>
                  <a:lnTo>
                    <a:pt x="0" y="0"/>
                  </a:lnTo>
                  <a:lnTo>
                    <a:pt x="0" y="149397"/>
                  </a:lnTo>
                  <a:lnTo>
                    <a:pt x="149401" y="149397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/>
            <p:cNvSpPr/>
            <p:nvPr/>
          </p:nvSpPr>
          <p:spPr>
            <a:xfrm>
              <a:off x="3725934" y="2560630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7"/>
                  </a:moveTo>
                  <a:lnTo>
                    <a:pt x="149401" y="149397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39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/>
            <p:cNvSpPr/>
            <p:nvPr/>
          </p:nvSpPr>
          <p:spPr>
            <a:xfrm>
              <a:off x="3725934" y="2829544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1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401" y="149401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/>
            <p:cNvSpPr/>
            <p:nvPr/>
          </p:nvSpPr>
          <p:spPr>
            <a:xfrm>
              <a:off x="3725934" y="2829544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401"/>
                  </a:moveTo>
                  <a:lnTo>
                    <a:pt x="149401" y="149401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/>
            <p:cNvSpPr/>
            <p:nvPr/>
          </p:nvSpPr>
          <p:spPr>
            <a:xfrm>
              <a:off x="2859411" y="2202067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6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406" y="149401"/>
                  </a:lnTo>
                  <a:lnTo>
                    <a:pt x="149406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/>
            <p:cNvSpPr/>
            <p:nvPr/>
          </p:nvSpPr>
          <p:spPr>
            <a:xfrm>
              <a:off x="2859411" y="2202067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401"/>
                  </a:moveTo>
                  <a:lnTo>
                    <a:pt x="149406" y="149401"/>
                  </a:lnTo>
                  <a:lnTo>
                    <a:pt x="149406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/>
            <p:cNvSpPr/>
            <p:nvPr/>
          </p:nvSpPr>
          <p:spPr>
            <a:xfrm>
              <a:off x="3128333" y="2202067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397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397" y="149401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/>
            <p:cNvSpPr/>
            <p:nvPr/>
          </p:nvSpPr>
          <p:spPr>
            <a:xfrm>
              <a:off x="3128333" y="2202067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401"/>
                  </a:moveTo>
                  <a:lnTo>
                    <a:pt x="149397" y="149401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/>
            <p:cNvSpPr/>
            <p:nvPr/>
          </p:nvSpPr>
          <p:spPr>
            <a:xfrm>
              <a:off x="2859411" y="244110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6" y="0"/>
                  </a:moveTo>
                  <a:lnTo>
                    <a:pt x="0" y="0"/>
                  </a:lnTo>
                  <a:lnTo>
                    <a:pt x="0" y="149394"/>
                  </a:lnTo>
                  <a:lnTo>
                    <a:pt x="149406" y="149394"/>
                  </a:lnTo>
                  <a:lnTo>
                    <a:pt x="149406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/>
            <p:cNvSpPr/>
            <p:nvPr/>
          </p:nvSpPr>
          <p:spPr>
            <a:xfrm>
              <a:off x="2859411" y="244110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394"/>
                  </a:moveTo>
                  <a:lnTo>
                    <a:pt x="149406" y="149394"/>
                  </a:lnTo>
                  <a:lnTo>
                    <a:pt x="149406" y="0"/>
                  </a:lnTo>
                  <a:lnTo>
                    <a:pt x="0" y="0"/>
                  </a:lnTo>
                  <a:lnTo>
                    <a:pt x="0" y="14939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/>
            <p:cNvSpPr/>
            <p:nvPr/>
          </p:nvSpPr>
          <p:spPr>
            <a:xfrm>
              <a:off x="3964972" y="223194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1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401" y="149401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/>
            <p:cNvSpPr/>
            <p:nvPr/>
          </p:nvSpPr>
          <p:spPr>
            <a:xfrm>
              <a:off x="708043" y="797712"/>
              <a:ext cx="3406775" cy="2450465"/>
            </a:xfrm>
            <a:custGeom>
              <a:avLst/>
              <a:gdLst/>
              <a:ahLst/>
              <a:cxnLst/>
              <a:rect l="l" t="t" r="r" b="b"/>
              <a:pathLst>
                <a:path w="3406775" h="2450465">
                  <a:moveTo>
                    <a:pt x="3256929" y="1583638"/>
                  </a:moveTo>
                  <a:lnTo>
                    <a:pt x="3406331" y="1583638"/>
                  </a:lnTo>
                  <a:lnTo>
                    <a:pt x="3406331" y="1434236"/>
                  </a:lnTo>
                  <a:lnTo>
                    <a:pt x="3256929" y="1434236"/>
                  </a:lnTo>
                  <a:lnTo>
                    <a:pt x="3256929" y="1583638"/>
                  </a:lnTo>
                  <a:close/>
                </a:path>
                <a:path w="3406775" h="2450465">
                  <a:moveTo>
                    <a:pt x="59762" y="0"/>
                  </a:moveTo>
                  <a:lnTo>
                    <a:pt x="46690" y="14764"/>
                  </a:lnTo>
                  <a:lnTo>
                    <a:pt x="38421" y="53689"/>
                  </a:lnTo>
                  <a:lnTo>
                    <a:pt x="33352" y="108722"/>
                  </a:lnTo>
                  <a:lnTo>
                    <a:pt x="29884" y="171807"/>
                  </a:lnTo>
                  <a:lnTo>
                    <a:pt x="26415" y="234893"/>
                  </a:lnTo>
                  <a:lnTo>
                    <a:pt x="21345" y="289925"/>
                  </a:lnTo>
                  <a:lnTo>
                    <a:pt x="13074" y="328850"/>
                  </a:lnTo>
                  <a:lnTo>
                    <a:pt x="0" y="343615"/>
                  </a:lnTo>
                </a:path>
                <a:path w="3406775" h="2450465">
                  <a:moveTo>
                    <a:pt x="59762" y="687241"/>
                  </a:moveTo>
                  <a:lnTo>
                    <a:pt x="46690" y="672476"/>
                  </a:lnTo>
                  <a:lnTo>
                    <a:pt x="38421" y="633549"/>
                  </a:lnTo>
                  <a:lnTo>
                    <a:pt x="33352" y="578516"/>
                  </a:lnTo>
                  <a:lnTo>
                    <a:pt x="29884" y="515428"/>
                  </a:lnTo>
                  <a:lnTo>
                    <a:pt x="26415" y="452340"/>
                  </a:lnTo>
                  <a:lnTo>
                    <a:pt x="21345" y="397307"/>
                  </a:lnTo>
                  <a:lnTo>
                    <a:pt x="13074" y="358380"/>
                  </a:lnTo>
                  <a:lnTo>
                    <a:pt x="0" y="343615"/>
                  </a:lnTo>
                </a:path>
                <a:path w="3406775" h="2450465">
                  <a:moveTo>
                    <a:pt x="59762" y="746998"/>
                  </a:moveTo>
                  <a:lnTo>
                    <a:pt x="42432" y="786059"/>
                  </a:lnTo>
                  <a:lnTo>
                    <a:pt x="37308" y="828824"/>
                  </a:lnTo>
                  <a:lnTo>
                    <a:pt x="33723" y="881692"/>
                  </a:lnTo>
                  <a:lnTo>
                    <a:pt x="31061" y="940620"/>
                  </a:lnTo>
                  <a:lnTo>
                    <a:pt x="28707" y="1001569"/>
                  </a:lnTo>
                  <a:lnTo>
                    <a:pt x="26044" y="1060497"/>
                  </a:lnTo>
                  <a:lnTo>
                    <a:pt x="22458" y="1113364"/>
                  </a:lnTo>
                  <a:lnTo>
                    <a:pt x="17333" y="1156130"/>
                  </a:lnTo>
                  <a:lnTo>
                    <a:pt x="10052" y="1184752"/>
                  </a:lnTo>
                  <a:lnTo>
                    <a:pt x="0" y="1195191"/>
                  </a:lnTo>
                </a:path>
                <a:path w="3406775" h="2450465">
                  <a:moveTo>
                    <a:pt x="59762" y="1643396"/>
                  </a:moveTo>
                  <a:lnTo>
                    <a:pt x="42432" y="1604334"/>
                  </a:lnTo>
                  <a:lnTo>
                    <a:pt x="37308" y="1561568"/>
                  </a:lnTo>
                  <a:lnTo>
                    <a:pt x="33723" y="1508699"/>
                  </a:lnTo>
                  <a:lnTo>
                    <a:pt x="31061" y="1449769"/>
                  </a:lnTo>
                  <a:lnTo>
                    <a:pt x="28707" y="1388818"/>
                  </a:lnTo>
                  <a:lnTo>
                    <a:pt x="26044" y="1329888"/>
                  </a:lnTo>
                  <a:lnTo>
                    <a:pt x="22458" y="1277019"/>
                  </a:lnTo>
                  <a:lnTo>
                    <a:pt x="17333" y="1234253"/>
                  </a:lnTo>
                  <a:lnTo>
                    <a:pt x="10052" y="1205630"/>
                  </a:lnTo>
                  <a:lnTo>
                    <a:pt x="0" y="1195191"/>
                  </a:lnTo>
                </a:path>
                <a:path w="3406775" h="2450465">
                  <a:moveTo>
                    <a:pt x="59762" y="1703154"/>
                  </a:moveTo>
                  <a:lnTo>
                    <a:pt x="39925" y="1750290"/>
                  </a:lnTo>
                  <a:lnTo>
                    <a:pt x="34785" y="1799988"/>
                  </a:lnTo>
                  <a:lnTo>
                    <a:pt x="31330" y="1858908"/>
                  </a:lnTo>
                  <a:lnTo>
                    <a:pt x="28437" y="1920902"/>
                  </a:lnTo>
                  <a:lnTo>
                    <a:pt x="24982" y="1979822"/>
                  </a:lnTo>
                  <a:lnTo>
                    <a:pt x="19840" y="2029520"/>
                  </a:lnTo>
                  <a:lnTo>
                    <a:pt x="11888" y="2063847"/>
                  </a:lnTo>
                  <a:lnTo>
                    <a:pt x="0" y="2076655"/>
                  </a:lnTo>
                </a:path>
                <a:path w="3406775" h="2450465">
                  <a:moveTo>
                    <a:pt x="59762" y="2450153"/>
                  </a:moveTo>
                  <a:lnTo>
                    <a:pt x="39925" y="2403018"/>
                  </a:lnTo>
                  <a:lnTo>
                    <a:pt x="34785" y="2353320"/>
                  </a:lnTo>
                  <a:lnTo>
                    <a:pt x="31330" y="2294401"/>
                  </a:lnTo>
                  <a:lnTo>
                    <a:pt x="28437" y="2232408"/>
                  </a:lnTo>
                  <a:lnTo>
                    <a:pt x="24982" y="2173488"/>
                  </a:lnTo>
                  <a:lnTo>
                    <a:pt x="19840" y="2123791"/>
                  </a:lnTo>
                  <a:lnTo>
                    <a:pt x="11888" y="2089464"/>
                  </a:lnTo>
                  <a:lnTo>
                    <a:pt x="0" y="207665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9" name="object 119"/>
          <p:cNvSpPr txBox="1"/>
          <p:nvPr/>
        </p:nvSpPr>
        <p:spPr>
          <a:xfrm>
            <a:off x="66713" y="3331252"/>
            <a:ext cx="839469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20" name="object 1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839469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12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3444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Name-space</a:t>
            </a:r>
            <a:r>
              <a:rPr dirty="0" spc="-25"/>
              <a:t> </a:t>
            </a:r>
            <a:r>
              <a:rPr dirty="0" spc="15"/>
              <a:t>implementation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290" y="608822"/>
            <a:ext cx="3693160" cy="3848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7145" marR="50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comparison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between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implementing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 a name space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16864" y="1104785"/>
          <a:ext cx="3376929" cy="17360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25"/>
                <a:gridCol w="983615"/>
                <a:gridCol w="1056005"/>
                <a:gridCol w="927735"/>
              </a:tblGrid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0000FA"/>
                          </a:solidFill>
                          <a:latin typeface="Arial"/>
                          <a:cs typeface="Arial"/>
                        </a:rPr>
                        <a:t>Item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0000FA"/>
                          </a:solidFill>
                          <a:latin typeface="Arial"/>
                          <a:cs typeface="Arial"/>
                        </a:rPr>
                        <a:t>Global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0000FA"/>
                          </a:solidFill>
                          <a:latin typeface="Arial"/>
                          <a:cs typeface="Arial"/>
                        </a:rPr>
                        <a:t>Administrational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0000FA"/>
                          </a:solidFill>
                          <a:latin typeface="Arial"/>
                          <a:cs typeface="Arial"/>
                        </a:rPr>
                        <a:t>Managerial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Worldwide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Organization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Department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Few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Many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Vast</a:t>
                      </a:r>
                      <a:r>
                        <a:rPr dirty="0" sz="10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numbers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Seconds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Milliseconds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Immediate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Lazy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Immediate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Immediate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Many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None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few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None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Yes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Yes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Sometimes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20700">
                <a:tc gridSpan="2"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1:</a:t>
                      </a:r>
                      <a:r>
                        <a:rPr dirty="0" sz="1000" spc="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Geographical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scale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2: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#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Nodes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3: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Responsiveness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4:</a:t>
                      </a:r>
                      <a:r>
                        <a:rPr dirty="0" sz="1000" spc="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Update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propagation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5:</a:t>
                      </a:r>
                      <a:r>
                        <a:rPr dirty="0" sz="1000" spc="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#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Replicas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6:</a:t>
                      </a:r>
                      <a:r>
                        <a:rPr dirty="0" sz="1000" spc="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Client-side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caching?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12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142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5"/>
              <a:t>Iterative</a:t>
            </a:r>
            <a:r>
              <a:rPr dirty="0" spc="-5"/>
              <a:t> </a:t>
            </a:r>
            <a:r>
              <a:rPr dirty="0" spc="20"/>
              <a:t>name</a:t>
            </a:r>
            <a:r>
              <a:rPr dirty="0" spc="-5"/>
              <a:t> </a:t>
            </a:r>
            <a:r>
              <a:rPr dirty="0" spc="10"/>
              <a:t>resolution</a:t>
            </a:r>
          </a:p>
        </p:txBody>
      </p:sp>
      <p:pic>
        <p:nvPicPr>
          <p:cNvPr id="4" name="object 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43607" y="2767205"/>
            <a:ext cx="74383" cy="6375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65629" y="2707422"/>
            <a:ext cx="74377" cy="63751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1543607" y="2378735"/>
            <a:ext cx="896619" cy="123825"/>
            <a:chOff x="1543607" y="2378735"/>
            <a:chExt cx="896619" cy="123825"/>
          </a:xfrm>
        </p:grpSpPr>
        <p:sp>
          <p:nvSpPr>
            <p:cNvPr id="7" name="object 7"/>
            <p:cNvSpPr/>
            <p:nvPr/>
          </p:nvSpPr>
          <p:spPr>
            <a:xfrm>
              <a:off x="1580982" y="2470381"/>
              <a:ext cx="859155" cy="0"/>
            </a:xfrm>
            <a:custGeom>
              <a:avLst/>
              <a:gdLst/>
              <a:ahLst/>
              <a:cxnLst/>
              <a:rect l="l" t="t" r="r" b="b"/>
              <a:pathLst>
                <a:path w="859155" h="0">
                  <a:moveTo>
                    <a:pt x="859024" y="0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43607" y="2438503"/>
              <a:ext cx="74370" cy="6374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65629" y="2378735"/>
              <a:ext cx="74377" cy="63757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1543598" y="1630877"/>
            <a:ext cx="2229485" cy="1649730"/>
            <a:chOff x="1543598" y="1630877"/>
            <a:chExt cx="2229485" cy="1649730"/>
          </a:xfrm>
        </p:grpSpPr>
        <p:sp>
          <p:nvSpPr>
            <p:cNvPr id="11" name="object 11"/>
            <p:cNvSpPr/>
            <p:nvPr/>
          </p:nvSpPr>
          <p:spPr>
            <a:xfrm>
              <a:off x="1580982" y="1962420"/>
              <a:ext cx="1621155" cy="928369"/>
            </a:xfrm>
            <a:custGeom>
              <a:avLst/>
              <a:gdLst/>
              <a:ahLst/>
              <a:cxnLst/>
              <a:rect l="l" t="t" r="r" b="b"/>
              <a:pathLst>
                <a:path w="1621155" h="928369">
                  <a:moveTo>
                    <a:pt x="865728" y="928069"/>
                  </a:moveTo>
                  <a:lnTo>
                    <a:pt x="1620958" y="928069"/>
                  </a:lnTo>
                  <a:lnTo>
                    <a:pt x="1620958" y="702179"/>
                  </a:lnTo>
                  <a:lnTo>
                    <a:pt x="865728" y="702179"/>
                  </a:lnTo>
                  <a:lnTo>
                    <a:pt x="865728" y="928069"/>
                  </a:lnTo>
                  <a:close/>
                </a:path>
                <a:path w="1621155" h="928369">
                  <a:moveTo>
                    <a:pt x="865728" y="836939"/>
                  </a:moveTo>
                  <a:lnTo>
                    <a:pt x="0" y="836650"/>
                  </a:lnTo>
                </a:path>
                <a:path w="1621155" h="928369">
                  <a:moveTo>
                    <a:pt x="865728" y="582657"/>
                  </a:moveTo>
                  <a:lnTo>
                    <a:pt x="1620958" y="582657"/>
                  </a:lnTo>
                  <a:lnTo>
                    <a:pt x="1620958" y="343616"/>
                  </a:lnTo>
                  <a:lnTo>
                    <a:pt x="865728" y="343616"/>
                  </a:lnTo>
                  <a:lnTo>
                    <a:pt x="865728" y="582657"/>
                  </a:lnTo>
                  <a:close/>
                </a:path>
                <a:path w="1621155" h="928369">
                  <a:moveTo>
                    <a:pt x="865728" y="238597"/>
                  </a:moveTo>
                  <a:lnTo>
                    <a:pt x="1620958" y="238597"/>
                  </a:lnTo>
                  <a:lnTo>
                    <a:pt x="1620958" y="0"/>
                  </a:lnTo>
                  <a:lnTo>
                    <a:pt x="865728" y="0"/>
                  </a:lnTo>
                  <a:lnTo>
                    <a:pt x="865728" y="238597"/>
                  </a:lnTo>
                  <a:close/>
                </a:path>
                <a:path w="1621155" h="928369">
                  <a:moveTo>
                    <a:pt x="859024" y="149399"/>
                  </a:moveTo>
                  <a:lnTo>
                    <a:pt x="0" y="14939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43598" y="2079943"/>
              <a:ext cx="74379" cy="637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72322" y="2020587"/>
              <a:ext cx="74387" cy="6375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3485799" y="2156640"/>
              <a:ext cx="134620" cy="194310"/>
            </a:xfrm>
            <a:custGeom>
              <a:avLst/>
              <a:gdLst/>
              <a:ahLst/>
              <a:cxnLst/>
              <a:rect l="l" t="t" r="r" b="b"/>
              <a:pathLst>
                <a:path w="134620" h="194310">
                  <a:moveTo>
                    <a:pt x="0" y="194215"/>
                  </a:moveTo>
                  <a:lnTo>
                    <a:pt x="13446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201941" y="1962419"/>
              <a:ext cx="568325" cy="239395"/>
            </a:xfrm>
            <a:custGeom>
              <a:avLst/>
              <a:gdLst/>
              <a:ahLst/>
              <a:cxnLst/>
              <a:rect l="l" t="t" r="r" b="b"/>
              <a:pathLst>
                <a:path w="568325" h="239394">
                  <a:moveTo>
                    <a:pt x="0" y="239041"/>
                  </a:moveTo>
                  <a:lnTo>
                    <a:pt x="567723" y="239041"/>
                  </a:lnTo>
                  <a:lnTo>
                    <a:pt x="567723" y="0"/>
                  </a:lnTo>
                  <a:lnTo>
                    <a:pt x="0" y="0"/>
                  </a:lnTo>
                  <a:lnTo>
                    <a:pt x="0" y="23904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485799" y="2500258"/>
              <a:ext cx="635" cy="269240"/>
            </a:xfrm>
            <a:custGeom>
              <a:avLst/>
              <a:gdLst/>
              <a:ahLst/>
              <a:cxnLst/>
              <a:rect l="l" t="t" r="r" b="b"/>
              <a:pathLst>
                <a:path w="635" h="269239">
                  <a:moveTo>
                    <a:pt x="10" y="0"/>
                  </a:moveTo>
                  <a:lnTo>
                    <a:pt x="0" y="26891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201941" y="2306035"/>
              <a:ext cx="403860" cy="240665"/>
            </a:xfrm>
            <a:custGeom>
              <a:avLst/>
              <a:gdLst/>
              <a:ahLst/>
              <a:cxnLst/>
              <a:rect l="l" t="t" r="r" b="b"/>
              <a:pathLst>
                <a:path w="403860" h="240664">
                  <a:moveTo>
                    <a:pt x="0" y="240088"/>
                  </a:moveTo>
                  <a:lnTo>
                    <a:pt x="403382" y="240088"/>
                  </a:lnTo>
                  <a:lnTo>
                    <a:pt x="403382" y="0"/>
                  </a:lnTo>
                  <a:lnTo>
                    <a:pt x="0" y="0"/>
                  </a:lnTo>
                  <a:lnTo>
                    <a:pt x="0" y="240088"/>
                  </a:lnTo>
                  <a:close/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344866" y="2843878"/>
              <a:ext cx="281305" cy="272415"/>
            </a:xfrm>
            <a:custGeom>
              <a:avLst/>
              <a:gdLst/>
              <a:ahLst/>
              <a:cxnLst/>
              <a:rect l="l" t="t" r="r" b="b"/>
              <a:pathLst>
                <a:path w="281304" h="272414">
                  <a:moveTo>
                    <a:pt x="280896" y="272419"/>
                  </a:moveTo>
                  <a:lnTo>
                    <a:pt x="140943" y="0"/>
                  </a:lnTo>
                  <a:lnTo>
                    <a:pt x="0" y="27171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201941" y="2664599"/>
              <a:ext cx="561975" cy="612775"/>
            </a:xfrm>
            <a:custGeom>
              <a:avLst/>
              <a:gdLst/>
              <a:ahLst/>
              <a:cxnLst/>
              <a:rect l="l" t="t" r="r" b="b"/>
              <a:pathLst>
                <a:path w="561975" h="612775">
                  <a:moveTo>
                    <a:pt x="0" y="612542"/>
                  </a:moveTo>
                  <a:lnTo>
                    <a:pt x="561452" y="612542"/>
                  </a:lnTo>
                  <a:lnTo>
                    <a:pt x="561452" y="0"/>
                  </a:lnTo>
                  <a:lnTo>
                    <a:pt x="0" y="0"/>
                  </a:lnTo>
                  <a:lnTo>
                    <a:pt x="0" y="612542"/>
                  </a:lnTo>
                  <a:close/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80982" y="1633734"/>
              <a:ext cx="1621155" cy="1494155"/>
            </a:xfrm>
            <a:custGeom>
              <a:avLst/>
              <a:gdLst/>
              <a:ahLst/>
              <a:cxnLst/>
              <a:rect l="l" t="t" r="r" b="b"/>
              <a:pathLst>
                <a:path w="1621155" h="1494155">
                  <a:moveTo>
                    <a:pt x="1366973" y="1494009"/>
                  </a:moveTo>
                  <a:lnTo>
                    <a:pt x="1614402" y="1381661"/>
                  </a:lnTo>
                </a:path>
                <a:path w="1621155" h="1494155">
                  <a:moveTo>
                    <a:pt x="865728" y="224099"/>
                  </a:moveTo>
                  <a:lnTo>
                    <a:pt x="1620958" y="224099"/>
                  </a:lnTo>
                  <a:lnTo>
                    <a:pt x="1620958" y="0"/>
                  </a:lnTo>
                  <a:lnTo>
                    <a:pt x="865728" y="0"/>
                  </a:lnTo>
                  <a:lnTo>
                    <a:pt x="865728" y="224099"/>
                  </a:lnTo>
                  <a:close/>
                </a:path>
                <a:path w="1621155" h="1494155">
                  <a:moveTo>
                    <a:pt x="859024" y="135059"/>
                  </a:moveTo>
                  <a:lnTo>
                    <a:pt x="0" y="13505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43607" y="1736918"/>
              <a:ext cx="74370" cy="63751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72322" y="1677425"/>
              <a:ext cx="74387" cy="63751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201941" y="1633734"/>
              <a:ext cx="380365" cy="224154"/>
            </a:xfrm>
            <a:custGeom>
              <a:avLst/>
              <a:gdLst/>
              <a:ahLst/>
              <a:cxnLst/>
              <a:rect l="l" t="t" r="r" b="b"/>
              <a:pathLst>
                <a:path w="380364" h="224155">
                  <a:moveTo>
                    <a:pt x="0" y="224099"/>
                  </a:moveTo>
                  <a:lnTo>
                    <a:pt x="379756" y="224099"/>
                  </a:lnTo>
                  <a:lnTo>
                    <a:pt x="379756" y="0"/>
                  </a:lnTo>
                  <a:lnTo>
                    <a:pt x="0" y="0"/>
                  </a:lnTo>
                  <a:lnTo>
                    <a:pt x="0" y="224099"/>
                  </a:lnTo>
                  <a:close/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1193209" y="2917233"/>
            <a:ext cx="64135" cy="201930"/>
            <a:chOff x="1193209" y="2917233"/>
            <a:chExt cx="64135" cy="201930"/>
          </a:xfrm>
        </p:grpSpPr>
        <p:sp>
          <p:nvSpPr>
            <p:cNvPr id="25" name="object 25"/>
            <p:cNvSpPr/>
            <p:nvPr/>
          </p:nvSpPr>
          <p:spPr>
            <a:xfrm>
              <a:off x="1225083" y="2954612"/>
              <a:ext cx="0" cy="164465"/>
            </a:xfrm>
            <a:custGeom>
              <a:avLst/>
              <a:gdLst/>
              <a:ahLst/>
              <a:cxnLst/>
              <a:rect l="l" t="t" r="r" b="b"/>
              <a:pathLst>
                <a:path w="0" h="164464">
                  <a:moveTo>
                    <a:pt x="0" y="164159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93209" y="2917233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31873" y="0"/>
                  </a:moveTo>
                  <a:lnTo>
                    <a:pt x="0" y="74372"/>
                  </a:lnTo>
                  <a:lnTo>
                    <a:pt x="15935" y="68398"/>
                  </a:lnTo>
                  <a:lnTo>
                    <a:pt x="31872" y="66407"/>
                  </a:lnTo>
                  <a:lnTo>
                    <a:pt x="47811" y="68399"/>
                  </a:lnTo>
                  <a:lnTo>
                    <a:pt x="63751" y="74375"/>
                  </a:lnTo>
                  <a:lnTo>
                    <a:pt x="318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1362926" y="2917233"/>
            <a:ext cx="64135" cy="201930"/>
            <a:chOff x="1362926" y="2917233"/>
            <a:chExt cx="64135" cy="201930"/>
          </a:xfrm>
        </p:grpSpPr>
        <p:sp>
          <p:nvSpPr>
            <p:cNvPr id="28" name="object 28"/>
            <p:cNvSpPr/>
            <p:nvPr/>
          </p:nvSpPr>
          <p:spPr>
            <a:xfrm>
              <a:off x="1394801" y="2917233"/>
              <a:ext cx="0" cy="164465"/>
            </a:xfrm>
            <a:custGeom>
              <a:avLst/>
              <a:gdLst/>
              <a:ahLst/>
              <a:cxnLst/>
              <a:rect l="l" t="t" r="r" b="b"/>
              <a:pathLst>
                <a:path w="0" h="164464">
                  <a:moveTo>
                    <a:pt x="0" y="164159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362926" y="3044396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48" y="0"/>
                  </a:moveTo>
                  <a:lnTo>
                    <a:pt x="47813" y="5977"/>
                  </a:lnTo>
                  <a:lnTo>
                    <a:pt x="31876" y="7970"/>
                  </a:lnTo>
                  <a:lnTo>
                    <a:pt x="15938" y="5977"/>
                  </a:lnTo>
                  <a:lnTo>
                    <a:pt x="0" y="0"/>
                  </a:lnTo>
                  <a:lnTo>
                    <a:pt x="31874" y="74375"/>
                  </a:lnTo>
                  <a:lnTo>
                    <a:pt x="637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3234377" y="2925789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ftp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20294" y="429321"/>
            <a:ext cx="4061460" cy="2446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416559" indent="-175260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Font typeface="Arial"/>
              <a:buAutoNum type="arabicPeriod"/>
              <a:tabLst>
                <a:tab pos="417195" algn="l"/>
              </a:tabLst>
            </a:pPr>
            <a:r>
              <a:rPr dirty="0" sz="1000" spc="10" i="1">
                <a:latin typeface="Arial"/>
                <a:cs typeface="Arial"/>
              </a:rPr>
              <a:t>resolve</a:t>
            </a:r>
            <a:r>
              <a:rPr dirty="0" sz="1000" spc="1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dir,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10">
                <a:latin typeface="Arial"/>
                <a:cs typeface="Arial"/>
              </a:rPr>
              <a:t>[</a:t>
            </a:r>
            <a:r>
              <a:rPr dirty="0" sz="1000" spc="10" i="1">
                <a:latin typeface="Arial"/>
                <a:cs typeface="Arial"/>
              </a:rPr>
              <a:t>name</a:t>
            </a:r>
            <a:r>
              <a:rPr dirty="0" baseline="-15873" sz="1050" spc="15" i="1">
                <a:latin typeface="Arial"/>
                <a:cs typeface="Arial"/>
              </a:rPr>
              <a:t>1</a:t>
            </a:r>
            <a:r>
              <a:rPr dirty="0" sz="1000" spc="10" i="1">
                <a:latin typeface="Arial"/>
                <a:cs typeface="Arial"/>
              </a:rPr>
              <a:t>,...,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name</a:t>
            </a:r>
            <a:r>
              <a:rPr dirty="0" baseline="-15873" sz="1050" i="1">
                <a:latin typeface="Arial"/>
                <a:cs typeface="Arial"/>
              </a:rPr>
              <a:t>K</a:t>
            </a:r>
            <a:r>
              <a:rPr dirty="0" baseline="-15873" sz="1050" spc="-60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])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Server</a:t>
            </a:r>
            <a:r>
              <a:rPr dirty="0" baseline="-15873" sz="1050" i="1">
                <a:latin typeface="Arial"/>
                <a:cs typeface="Arial"/>
              </a:rPr>
              <a:t>0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endParaRPr sz="1000">
              <a:latin typeface="Arial"/>
              <a:cs typeface="Arial"/>
            </a:endParaRPr>
          </a:p>
          <a:p>
            <a:pPr marL="416559">
              <a:lnSpc>
                <a:spcPts val="1195"/>
              </a:lnSpc>
            </a:pPr>
            <a:r>
              <a:rPr dirty="0" sz="1000" spc="-5" i="1">
                <a:latin typeface="Arial"/>
                <a:cs typeface="Arial"/>
              </a:rPr>
              <a:t>dir</a:t>
            </a:r>
            <a:endParaRPr sz="1000">
              <a:latin typeface="Arial"/>
              <a:cs typeface="Arial"/>
            </a:endParaRPr>
          </a:p>
          <a:p>
            <a:pPr marL="416559" marR="397510" indent="-175260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Font typeface="Arial"/>
              <a:buAutoNum type="arabicPeriod" startAt="2"/>
              <a:tabLst>
                <a:tab pos="417195" algn="l"/>
              </a:tabLst>
            </a:pPr>
            <a:r>
              <a:rPr dirty="0" sz="1000" spc="-5" i="1">
                <a:latin typeface="Arial"/>
                <a:cs typeface="Arial"/>
              </a:rPr>
              <a:t>Se</a:t>
            </a:r>
            <a:r>
              <a:rPr dirty="0" sz="1000" spc="20" i="1">
                <a:latin typeface="Arial"/>
                <a:cs typeface="Arial"/>
              </a:rPr>
              <a:t>r</a:t>
            </a:r>
            <a:r>
              <a:rPr dirty="0" sz="1000" spc="-30" i="1">
                <a:latin typeface="Arial"/>
                <a:cs typeface="Arial"/>
              </a:rPr>
              <a:t>v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 spc="-10" i="1">
                <a:latin typeface="Arial"/>
                <a:cs typeface="Arial"/>
              </a:rPr>
              <a:t>r</a:t>
            </a:r>
            <a:r>
              <a:rPr dirty="0" baseline="-15873" sz="1050" spc="30" i="1">
                <a:latin typeface="Arial"/>
                <a:cs typeface="Arial"/>
              </a:rPr>
              <a:t>0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resol</a:t>
            </a:r>
            <a:r>
              <a:rPr dirty="0" sz="1000" spc="-30" i="1">
                <a:latin typeface="Arial"/>
                <a:cs typeface="Arial"/>
              </a:rPr>
              <a:t>v</a:t>
            </a:r>
            <a:r>
              <a:rPr dirty="0" sz="1000" spc="15" i="1">
                <a:latin typeface="Arial"/>
                <a:cs typeface="Arial"/>
              </a:rPr>
              <a:t>e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di</a:t>
            </a:r>
            <a:r>
              <a:rPr dirty="0" sz="1000" spc="105" i="1">
                <a:latin typeface="Arial"/>
                <a:cs typeface="Arial"/>
              </a:rPr>
              <a:t>r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name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dir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retu</a:t>
            </a:r>
            <a:r>
              <a:rPr dirty="0" sz="1000" spc="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ning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 </a:t>
            </a:r>
            <a:r>
              <a:rPr dirty="0" sz="1000" spc="-5">
                <a:latin typeface="Arial"/>
                <a:cs typeface="Arial"/>
              </a:rPr>
              <a:t>identification (address)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5" i="1">
                <a:latin typeface="Arial"/>
                <a:cs typeface="Arial"/>
              </a:rPr>
              <a:t>Server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stores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dir</a:t>
            </a:r>
            <a:r>
              <a:rPr dirty="0" baseline="-15873" sz="1050" spc="15" i="1">
                <a:latin typeface="Arial"/>
                <a:cs typeface="Arial"/>
              </a:rPr>
              <a:t>1</a:t>
            </a:r>
            <a:r>
              <a:rPr dirty="0" sz="1000" spc="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416559" indent="-175260">
              <a:lnSpc>
                <a:spcPts val="1150"/>
              </a:lnSpc>
              <a:buClr>
                <a:srgbClr val="3333B2"/>
              </a:buClr>
              <a:buAutoNum type="arabicPeriod" startAt="2"/>
              <a:tabLst>
                <a:tab pos="417195" algn="l"/>
              </a:tabLst>
            </a:pP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resolve</a:t>
            </a:r>
            <a:r>
              <a:rPr dirty="0" sz="1000" spc="5">
                <a:latin typeface="Arial"/>
                <a:cs typeface="Arial"/>
              </a:rPr>
              <a:t>(</a:t>
            </a:r>
            <a:r>
              <a:rPr dirty="0" sz="1000" spc="5" i="1">
                <a:latin typeface="Arial"/>
                <a:cs typeface="Arial"/>
              </a:rPr>
              <a:t>dir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sz="1000" spc="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name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-15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...,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name</a:t>
            </a:r>
            <a:r>
              <a:rPr dirty="0" baseline="-15873" sz="1050" i="1">
                <a:latin typeface="Arial"/>
                <a:cs typeface="Arial"/>
              </a:rPr>
              <a:t>K</a:t>
            </a:r>
            <a:r>
              <a:rPr dirty="0" baseline="-15873" sz="1050" spc="-60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])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Server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etc.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Arial"/>
              <a:cs typeface="Arial"/>
            </a:endParaRPr>
          </a:p>
          <a:p>
            <a:pPr marL="2373630" marR="1210310" indent="144780">
              <a:lnSpc>
                <a:spcPts val="74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Root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  <a:p>
            <a:pPr marL="3399790">
              <a:lnSpc>
                <a:spcPts val="77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nl</a:t>
            </a:r>
            <a:endParaRPr sz="650">
              <a:latin typeface="Arial"/>
              <a:cs typeface="Arial"/>
            </a:endParaRPr>
          </a:p>
          <a:p>
            <a:pPr marL="2469515" marR="1203325" indent="-102870">
              <a:lnSpc>
                <a:spcPts val="750"/>
              </a:lnSpc>
              <a:spcBef>
                <a:spcPts val="38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nl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  <a:p>
            <a:pPr marL="3205480">
              <a:lnSpc>
                <a:spcPct val="100000"/>
              </a:lnSpc>
              <a:spcBef>
                <a:spcPts val="1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vu</a:t>
            </a:r>
            <a:endParaRPr sz="650">
              <a:latin typeface="Arial"/>
              <a:cs typeface="Arial"/>
            </a:endParaRPr>
          </a:p>
          <a:p>
            <a:pPr marL="2432050" marR="1229360" indent="-91440">
              <a:lnSpc>
                <a:spcPts val="740"/>
              </a:lnSpc>
              <a:spcBef>
                <a:spcPts val="31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vu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  <a:p>
            <a:pPr marL="3161030">
              <a:lnSpc>
                <a:spcPct val="100000"/>
              </a:lnSpc>
              <a:spcBef>
                <a:spcPts val="36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</a:t>
            </a:r>
            <a:endParaRPr sz="650">
              <a:latin typeface="Arial"/>
              <a:cs typeface="Arial"/>
            </a:endParaRPr>
          </a:p>
          <a:p>
            <a:pPr marL="2445385" marR="1218565" indent="-93345">
              <a:lnSpc>
                <a:spcPts val="750"/>
              </a:lnSpc>
              <a:spcBef>
                <a:spcPts val="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42033" y="3016104"/>
            <a:ext cx="630555" cy="3149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Nodes are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managed </a:t>
            </a:r>
            <a:r>
              <a:rPr dirty="0" sz="650" spc="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by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same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graphicFrame>
        <p:nvGraphicFramePr>
          <p:cNvPr id="33" name="object 33"/>
          <p:cNvGraphicFramePr>
            <a:graphicFrameLocks noGrp="1"/>
          </p:cNvGraphicFramePr>
          <p:nvPr/>
        </p:nvGraphicFramePr>
        <p:xfrm>
          <a:off x="1137590" y="1631100"/>
          <a:ext cx="1274445" cy="12763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6240"/>
                <a:gridCol w="875665"/>
              </a:tblGrid>
              <a:tr h="74930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31750" marR="56515">
                        <a:lnSpc>
                          <a:spcPts val="740"/>
                        </a:lnSpc>
                        <a:spcBef>
                          <a:spcPts val="53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Client's </a:t>
                      </a:r>
                      <a:r>
                        <a:rPr dirty="0" sz="650" spc="-17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name </a:t>
                      </a:r>
                      <a:r>
                        <a:rPr dirty="0" sz="6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resolver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49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1.</a:t>
                      </a:r>
                      <a:r>
                        <a:rPr dirty="0" sz="650" spc="-4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[nl,vu,cs,ftp]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429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 indent="-93980">
                        <a:lnSpc>
                          <a:spcPct val="100000"/>
                        </a:lnSpc>
                        <a:spcBef>
                          <a:spcPts val="505"/>
                        </a:spcBef>
                        <a:buAutoNum type="arabicPeriod" startAt="2"/>
                        <a:tabLst>
                          <a:tab pos="191135" algn="l"/>
                        </a:tabLst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#[nl],</a:t>
                      </a:r>
                      <a:r>
                        <a:rPr dirty="0" sz="650" spc="-4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[vu,cs,ftp]</a:t>
                      </a:r>
                      <a:endParaRPr sz="65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231F20"/>
                        </a:buClr>
                        <a:buFont typeface="Arial"/>
                        <a:buAutoNum type="arabicPeriod" startAt="2"/>
                      </a:pPr>
                      <a:endParaRPr sz="450">
                        <a:latin typeface="Times New Roman"/>
                        <a:cs typeface="Times New Roman"/>
                      </a:endParaRPr>
                    </a:p>
                    <a:p>
                      <a:pPr marL="190500" indent="-93980">
                        <a:lnSpc>
                          <a:spcPts val="770"/>
                        </a:lnSpc>
                        <a:buAutoNum type="arabicPeriod" startAt="2"/>
                        <a:tabLst>
                          <a:tab pos="191135" algn="l"/>
                        </a:tabLst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[vu,cs,ftp]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4135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581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 indent="-93980">
                        <a:lnSpc>
                          <a:spcPct val="100000"/>
                        </a:lnSpc>
                        <a:spcBef>
                          <a:spcPts val="535"/>
                        </a:spcBef>
                        <a:buAutoNum type="arabicPeriod" startAt="4"/>
                        <a:tabLst>
                          <a:tab pos="191135" algn="l"/>
                        </a:tabLst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#[vu],</a:t>
                      </a:r>
                      <a:r>
                        <a:rPr dirty="0" sz="650" spc="-4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[cs,ftp]</a:t>
                      </a:r>
                      <a:endParaRPr sz="65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  <a:buClr>
                          <a:srgbClr val="231F20"/>
                        </a:buClr>
                        <a:buFont typeface="Arial"/>
                        <a:buAutoNum type="arabicPeriod" startAt="4"/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marL="190500" indent="-93980">
                        <a:lnSpc>
                          <a:spcPct val="100000"/>
                        </a:lnSpc>
                        <a:buAutoNum type="arabicPeriod" startAt="4"/>
                        <a:tabLst>
                          <a:tab pos="191135" algn="l"/>
                        </a:tabLst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[cs,ftp]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7945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2829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6.</a:t>
                      </a:r>
                      <a:r>
                        <a:rPr dirty="0" sz="650" spc="-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#[cs],</a:t>
                      </a:r>
                      <a:r>
                        <a:rPr dirty="0" sz="65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[ftp]</a:t>
                      </a:r>
                      <a:endParaRPr sz="650">
                        <a:latin typeface="Arial"/>
                        <a:cs typeface="Arial"/>
                      </a:endParaRPr>
                    </a:p>
                    <a:p>
                      <a:pPr marL="97155">
                        <a:lnSpc>
                          <a:spcPts val="775"/>
                        </a:lnSpc>
                        <a:spcBef>
                          <a:spcPts val="40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7.</a:t>
                      </a:r>
                      <a:r>
                        <a:rPr dirty="0" sz="650" spc="-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[ftp]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7945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7208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8.</a:t>
                      </a:r>
                      <a:r>
                        <a:rPr dirty="0" sz="650" spc="-4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#[ftp]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5334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grpSp>
        <p:nvGrpSpPr>
          <p:cNvPr id="34" name="object 34"/>
          <p:cNvGrpSpPr/>
          <p:nvPr/>
        </p:nvGrpSpPr>
        <p:grpSpPr>
          <a:xfrm>
            <a:off x="3248987" y="1675925"/>
            <a:ext cx="628015" cy="1589405"/>
            <a:chOff x="3248987" y="1675925"/>
            <a:chExt cx="628015" cy="1589405"/>
          </a:xfrm>
        </p:grpSpPr>
        <p:pic>
          <p:nvPicPr>
            <p:cNvPr id="35" name="object 3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48987" y="3110612"/>
              <a:ext cx="154665" cy="154670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572353" y="3109718"/>
              <a:ext cx="154675" cy="154666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3515683" y="1813014"/>
              <a:ext cx="134620" cy="194310"/>
            </a:xfrm>
            <a:custGeom>
              <a:avLst/>
              <a:gdLst/>
              <a:ahLst/>
              <a:cxnLst/>
              <a:rect l="l" t="t" r="r" b="b"/>
              <a:pathLst>
                <a:path w="134620" h="194310">
                  <a:moveTo>
                    <a:pt x="0" y="0"/>
                  </a:moveTo>
                  <a:lnTo>
                    <a:pt x="134460" y="19421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411106" y="1678559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1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401" y="149401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411106" y="1678559"/>
              <a:ext cx="463550" cy="822325"/>
            </a:xfrm>
            <a:custGeom>
              <a:avLst/>
              <a:gdLst/>
              <a:ahLst/>
              <a:cxnLst/>
              <a:rect l="l" t="t" r="r" b="b"/>
              <a:pathLst>
                <a:path w="463550" h="822325">
                  <a:moveTo>
                    <a:pt x="0" y="149401"/>
                  </a:moveTo>
                  <a:lnTo>
                    <a:pt x="149401" y="149401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  <a:path w="463550" h="822325">
                  <a:moveTo>
                    <a:pt x="0" y="821699"/>
                  </a:moveTo>
                  <a:lnTo>
                    <a:pt x="149401" y="821699"/>
                  </a:lnTo>
                  <a:lnTo>
                    <a:pt x="149401" y="672297"/>
                  </a:lnTo>
                  <a:lnTo>
                    <a:pt x="0" y="672297"/>
                  </a:lnTo>
                  <a:lnTo>
                    <a:pt x="0" y="821699"/>
                  </a:lnTo>
                  <a:close/>
                </a:path>
                <a:path w="463550" h="822325">
                  <a:moveTo>
                    <a:pt x="313742" y="821699"/>
                  </a:moveTo>
                  <a:lnTo>
                    <a:pt x="463139" y="821699"/>
                  </a:lnTo>
                  <a:lnTo>
                    <a:pt x="463139" y="672297"/>
                  </a:lnTo>
                  <a:lnTo>
                    <a:pt x="313742" y="672297"/>
                  </a:lnTo>
                  <a:lnTo>
                    <a:pt x="313742" y="821699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575451" y="2007238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397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397" y="149401"/>
                  </a:lnTo>
                  <a:lnTo>
                    <a:pt x="1493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575451" y="2007238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401"/>
                  </a:moveTo>
                  <a:lnTo>
                    <a:pt x="149397" y="149401"/>
                  </a:lnTo>
                  <a:lnTo>
                    <a:pt x="149397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411106" y="2769173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149401" y="0"/>
                  </a:moveTo>
                  <a:lnTo>
                    <a:pt x="0" y="0"/>
                  </a:lnTo>
                  <a:lnTo>
                    <a:pt x="0" y="149401"/>
                  </a:lnTo>
                  <a:lnTo>
                    <a:pt x="149401" y="149401"/>
                  </a:lnTo>
                  <a:lnTo>
                    <a:pt x="1494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411106" y="2769173"/>
              <a:ext cx="149860" cy="149860"/>
            </a:xfrm>
            <a:custGeom>
              <a:avLst/>
              <a:gdLst/>
              <a:ahLst/>
              <a:cxnLst/>
              <a:rect l="l" t="t" r="r" b="b"/>
              <a:pathLst>
                <a:path w="149860" h="149860">
                  <a:moveTo>
                    <a:pt x="0" y="149401"/>
                  </a:moveTo>
                  <a:lnTo>
                    <a:pt x="149401" y="149401"/>
                  </a:lnTo>
                  <a:lnTo>
                    <a:pt x="149401" y="0"/>
                  </a:lnTo>
                  <a:lnTo>
                    <a:pt x="0" y="0"/>
                  </a:lnTo>
                  <a:lnTo>
                    <a:pt x="0" y="14940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1440974" y="2971330"/>
            <a:ext cx="5226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#[nl,vu,cs,ftp]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17026" y="2968003"/>
            <a:ext cx="4756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[nl,vu,cs,ftp]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680018" y="2141703"/>
            <a:ext cx="120014" cy="209550"/>
          </a:xfrm>
          <a:custGeom>
            <a:avLst/>
            <a:gdLst/>
            <a:ahLst/>
            <a:cxnLst/>
            <a:rect l="l" t="t" r="r" b="b"/>
            <a:pathLst>
              <a:path w="120014" h="209550">
                <a:moveTo>
                  <a:pt x="0" y="0"/>
                </a:moveTo>
                <a:lnTo>
                  <a:pt x="119524" y="209152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66713" y="3331252"/>
            <a:ext cx="118999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Implementation 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name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8" name="object 4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12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7805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Recursive</a:t>
            </a:r>
            <a:r>
              <a:rPr dirty="0" spc="-5"/>
              <a:t> </a:t>
            </a:r>
            <a:r>
              <a:rPr dirty="0" spc="20"/>
              <a:t>name</a:t>
            </a:r>
            <a:r>
              <a:rPr dirty="0" spc="-5"/>
              <a:t> </a:t>
            </a:r>
            <a:r>
              <a:rPr dirty="0" spc="10"/>
              <a:t>resolution</a:t>
            </a:r>
          </a:p>
        </p:txBody>
      </p:sp>
      <p:sp>
        <p:nvSpPr>
          <p:cNvPr id="4" name="object 4"/>
          <p:cNvSpPr/>
          <p:nvPr/>
        </p:nvSpPr>
        <p:spPr>
          <a:xfrm>
            <a:off x="2462448" y="1968037"/>
            <a:ext cx="755650" cy="928369"/>
          </a:xfrm>
          <a:custGeom>
            <a:avLst/>
            <a:gdLst/>
            <a:ahLst/>
            <a:cxnLst/>
            <a:rect l="l" t="t" r="r" b="b"/>
            <a:pathLst>
              <a:path w="755650" h="928369">
                <a:moveTo>
                  <a:pt x="0" y="928069"/>
                </a:moveTo>
                <a:lnTo>
                  <a:pt x="755234" y="928069"/>
                </a:lnTo>
                <a:lnTo>
                  <a:pt x="755234" y="702170"/>
                </a:lnTo>
                <a:lnTo>
                  <a:pt x="0" y="702170"/>
                </a:lnTo>
                <a:lnTo>
                  <a:pt x="0" y="928069"/>
                </a:lnTo>
                <a:close/>
              </a:path>
              <a:path w="755650" h="928369">
                <a:moveTo>
                  <a:pt x="0" y="582654"/>
                </a:moveTo>
                <a:lnTo>
                  <a:pt x="755234" y="582654"/>
                </a:lnTo>
                <a:lnTo>
                  <a:pt x="755234" y="343616"/>
                </a:lnTo>
                <a:lnTo>
                  <a:pt x="0" y="343616"/>
                </a:lnTo>
                <a:lnTo>
                  <a:pt x="0" y="582654"/>
                </a:lnTo>
                <a:close/>
              </a:path>
              <a:path w="755650" h="928369">
                <a:moveTo>
                  <a:pt x="0" y="238593"/>
                </a:moveTo>
                <a:lnTo>
                  <a:pt x="755234" y="238593"/>
                </a:lnTo>
                <a:lnTo>
                  <a:pt x="755234" y="0"/>
                </a:lnTo>
                <a:lnTo>
                  <a:pt x="0" y="0"/>
                </a:lnTo>
                <a:lnTo>
                  <a:pt x="0" y="238593"/>
                </a:lnTo>
                <a:close/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53735" y="1694309"/>
            <a:ext cx="74380" cy="6374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82452" y="1634827"/>
            <a:ext cx="74387" cy="6374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83794" y="385366"/>
            <a:ext cx="3934460" cy="14566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353060" indent="-175260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Font typeface="Arial"/>
              <a:buAutoNum type="arabicPeriod"/>
              <a:tabLst>
                <a:tab pos="353695" algn="l"/>
              </a:tabLst>
            </a:pPr>
            <a:r>
              <a:rPr dirty="0" sz="1000" spc="10" i="1">
                <a:latin typeface="Arial"/>
                <a:cs typeface="Arial"/>
              </a:rPr>
              <a:t>resolve</a:t>
            </a:r>
            <a:r>
              <a:rPr dirty="0" sz="1000" spc="1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dir,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10">
                <a:latin typeface="Arial"/>
                <a:cs typeface="Arial"/>
              </a:rPr>
              <a:t>[</a:t>
            </a:r>
            <a:r>
              <a:rPr dirty="0" sz="1000" spc="10" i="1">
                <a:latin typeface="Arial"/>
                <a:cs typeface="Arial"/>
              </a:rPr>
              <a:t>name</a:t>
            </a:r>
            <a:r>
              <a:rPr dirty="0" baseline="-15873" sz="1050" spc="15" i="1">
                <a:latin typeface="Arial"/>
                <a:cs typeface="Arial"/>
              </a:rPr>
              <a:t>1</a:t>
            </a:r>
            <a:r>
              <a:rPr dirty="0" sz="1000" spc="10" i="1">
                <a:latin typeface="Arial"/>
                <a:cs typeface="Arial"/>
              </a:rPr>
              <a:t>,...,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name</a:t>
            </a:r>
            <a:r>
              <a:rPr dirty="0" baseline="-15873" sz="1050" i="1">
                <a:latin typeface="Arial"/>
                <a:cs typeface="Arial"/>
              </a:rPr>
              <a:t>K</a:t>
            </a:r>
            <a:r>
              <a:rPr dirty="0" baseline="-15873" sz="1050" spc="-60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])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Server</a:t>
            </a:r>
            <a:r>
              <a:rPr dirty="0" baseline="-15873" sz="1050" i="1">
                <a:latin typeface="Arial"/>
                <a:cs typeface="Arial"/>
              </a:rPr>
              <a:t>0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endParaRPr sz="1000">
              <a:latin typeface="Arial"/>
              <a:cs typeface="Arial"/>
            </a:endParaRPr>
          </a:p>
          <a:p>
            <a:pPr marL="353060">
              <a:lnSpc>
                <a:spcPts val="1195"/>
              </a:lnSpc>
            </a:pPr>
            <a:r>
              <a:rPr dirty="0" sz="1000" spc="-5" i="1">
                <a:latin typeface="Arial"/>
                <a:cs typeface="Arial"/>
              </a:rPr>
              <a:t>dir</a:t>
            </a:r>
            <a:endParaRPr sz="1000">
              <a:latin typeface="Arial"/>
              <a:cs typeface="Arial"/>
            </a:endParaRPr>
          </a:p>
          <a:p>
            <a:pPr marL="353060" indent="-175260">
              <a:lnSpc>
                <a:spcPts val="1195"/>
              </a:lnSpc>
              <a:buClr>
                <a:srgbClr val="3333B2"/>
              </a:buClr>
              <a:buFont typeface="Arial"/>
              <a:buAutoNum type="arabicPeriod" startAt="2"/>
              <a:tabLst>
                <a:tab pos="353695" algn="l"/>
              </a:tabLst>
            </a:pPr>
            <a:r>
              <a:rPr dirty="0" sz="1000" spc="-5" i="1">
                <a:latin typeface="Arial"/>
                <a:cs typeface="Arial"/>
              </a:rPr>
              <a:t>Se</a:t>
            </a:r>
            <a:r>
              <a:rPr dirty="0" sz="1000" spc="20" i="1">
                <a:latin typeface="Arial"/>
                <a:cs typeface="Arial"/>
              </a:rPr>
              <a:t>r</a:t>
            </a:r>
            <a:r>
              <a:rPr dirty="0" sz="1000" spc="-30" i="1">
                <a:latin typeface="Arial"/>
                <a:cs typeface="Arial"/>
              </a:rPr>
              <a:t>v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 spc="-10" i="1">
                <a:latin typeface="Arial"/>
                <a:cs typeface="Arial"/>
              </a:rPr>
              <a:t>r</a:t>
            </a:r>
            <a:r>
              <a:rPr dirty="0" baseline="-15873" sz="1050" spc="30" i="1">
                <a:latin typeface="Arial"/>
                <a:cs typeface="Arial"/>
              </a:rPr>
              <a:t>0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3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resol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resol</a:t>
            </a:r>
            <a:r>
              <a:rPr dirty="0" sz="1000" spc="-30" i="1">
                <a:latin typeface="Arial"/>
                <a:cs typeface="Arial"/>
              </a:rPr>
              <a:t>v</a:t>
            </a:r>
            <a:r>
              <a:rPr dirty="0" sz="1000" spc="15" i="1">
                <a:latin typeface="Arial"/>
                <a:cs typeface="Arial"/>
              </a:rPr>
              <a:t>e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di</a:t>
            </a:r>
            <a:r>
              <a:rPr dirty="0" sz="1000" spc="105" i="1">
                <a:latin typeface="Arial"/>
                <a:cs typeface="Arial"/>
              </a:rPr>
              <a:t>r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name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dir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endParaRPr sz="1000">
              <a:latin typeface="Arial"/>
              <a:cs typeface="Arial"/>
            </a:endParaRPr>
          </a:p>
          <a:p>
            <a:pPr marL="353060">
              <a:lnSpc>
                <a:spcPts val="1195"/>
              </a:lnSpc>
            </a:pPr>
            <a:r>
              <a:rPr dirty="0" sz="1000" spc="5" i="1">
                <a:latin typeface="Arial"/>
                <a:cs typeface="Arial"/>
              </a:rPr>
              <a:t>resolve</a:t>
            </a:r>
            <a:r>
              <a:rPr dirty="0" sz="1000" spc="5">
                <a:latin typeface="Arial"/>
                <a:cs typeface="Arial"/>
              </a:rPr>
              <a:t>(</a:t>
            </a:r>
            <a:r>
              <a:rPr dirty="0" sz="1000" spc="5" i="1">
                <a:latin typeface="Arial"/>
                <a:cs typeface="Arial"/>
              </a:rPr>
              <a:t>dir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sz="1000" spc="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name</a:t>
            </a:r>
            <a:r>
              <a:rPr dirty="0" baseline="-15873" sz="1050" i="1">
                <a:latin typeface="Arial"/>
                <a:cs typeface="Arial"/>
              </a:rPr>
              <a:t>2</a:t>
            </a:r>
            <a:r>
              <a:rPr dirty="0" baseline="-15873" sz="1050" spc="-15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...,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name</a:t>
            </a:r>
            <a:r>
              <a:rPr dirty="0" baseline="-15873" sz="1050" i="1">
                <a:latin typeface="Arial"/>
                <a:cs typeface="Arial"/>
              </a:rPr>
              <a:t>K</a:t>
            </a:r>
            <a:r>
              <a:rPr dirty="0" baseline="-15873" sz="1050" spc="-60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])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5" i="1">
                <a:latin typeface="Arial"/>
                <a:cs typeface="Arial"/>
              </a:rPr>
              <a:t>Server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dir</a:t>
            </a:r>
            <a:r>
              <a:rPr dirty="0" baseline="-15873" sz="1050" spc="15" i="1">
                <a:latin typeface="Arial"/>
                <a:cs typeface="Arial"/>
              </a:rPr>
              <a:t>1</a:t>
            </a:r>
            <a:r>
              <a:rPr dirty="0" sz="1000" spc="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53060" indent="-175260">
              <a:lnSpc>
                <a:spcPts val="1200"/>
              </a:lnSpc>
              <a:buClr>
                <a:srgbClr val="3333B2"/>
              </a:buClr>
              <a:buFont typeface="Arial"/>
              <a:buAutoNum type="arabicPeriod" startAt="3"/>
              <a:tabLst>
                <a:tab pos="353695" algn="l"/>
              </a:tabLst>
            </a:pPr>
            <a:r>
              <a:rPr dirty="0" sz="1000" i="1">
                <a:latin typeface="Arial"/>
                <a:cs typeface="Arial"/>
              </a:rPr>
              <a:t>Server</a:t>
            </a:r>
            <a:r>
              <a:rPr dirty="0" baseline="-15873" sz="1050" i="1">
                <a:latin typeface="Arial"/>
                <a:cs typeface="Arial"/>
              </a:rPr>
              <a:t>0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waits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result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Server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and </a:t>
            </a:r>
            <a:r>
              <a:rPr dirty="0" sz="1000">
                <a:latin typeface="Arial"/>
                <a:cs typeface="Arial"/>
              </a:rPr>
              <a:t>returns</a:t>
            </a:r>
            <a:r>
              <a:rPr dirty="0" sz="1000" spc="-5">
                <a:latin typeface="Arial"/>
                <a:cs typeface="Arial"/>
              </a:rPr>
              <a:t> 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client.</a:t>
            </a:r>
            <a:endParaRPr sz="1000">
              <a:latin typeface="Arial"/>
              <a:cs typeface="Arial"/>
            </a:endParaRPr>
          </a:p>
          <a:p>
            <a:pPr lvl="1" marL="1489710" indent="-94615">
              <a:lnSpc>
                <a:spcPct val="100000"/>
              </a:lnSpc>
              <a:spcBef>
                <a:spcPts val="900"/>
              </a:spcBef>
              <a:buAutoNum type="arabicPeriod"/>
              <a:tabLst>
                <a:tab pos="149034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[nl,vu,cs,ftp]</a:t>
            </a:r>
            <a:endParaRPr sz="65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Clr>
                <a:srgbClr val="231F20"/>
              </a:buClr>
              <a:buFont typeface="Arial"/>
              <a:buAutoNum type="arabicPeriod"/>
            </a:pPr>
            <a:endParaRPr sz="500">
              <a:latin typeface="Arial"/>
              <a:cs typeface="Arial"/>
            </a:endParaRPr>
          </a:p>
          <a:p>
            <a:pPr algn="r" lvl="1" marL="93980" marR="372745" indent="-93980">
              <a:lnSpc>
                <a:spcPct val="100000"/>
              </a:lnSpc>
              <a:buAutoNum type="arabicPeriod"/>
              <a:tabLst>
                <a:tab pos="9398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[vu,cs,ftp]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208942" y="2922850"/>
            <a:ext cx="64135" cy="201930"/>
            <a:chOff x="1208942" y="2922850"/>
            <a:chExt cx="64135" cy="201930"/>
          </a:xfrm>
        </p:grpSpPr>
        <p:sp>
          <p:nvSpPr>
            <p:cNvPr id="9" name="object 9"/>
            <p:cNvSpPr/>
            <p:nvPr/>
          </p:nvSpPr>
          <p:spPr>
            <a:xfrm>
              <a:off x="1240821" y="2960230"/>
              <a:ext cx="0" cy="164465"/>
            </a:xfrm>
            <a:custGeom>
              <a:avLst/>
              <a:gdLst/>
              <a:ahLst/>
              <a:cxnLst/>
              <a:rect l="l" t="t" r="r" b="b"/>
              <a:pathLst>
                <a:path w="0" h="164464">
                  <a:moveTo>
                    <a:pt x="0" y="164159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08942" y="2922850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31879" y="0"/>
                  </a:moveTo>
                  <a:lnTo>
                    <a:pt x="0" y="74380"/>
                  </a:lnTo>
                  <a:lnTo>
                    <a:pt x="15941" y="68400"/>
                  </a:lnTo>
                  <a:lnTo>
                    <a:pt x="31880" y="66408"/>
                  </a:lnTo>
                  <a:lnTo>
                    <a:pt x="47819" y="68401"/>
                  </a:lnTo>
                  <a:lnTo>
                    <a:pt x="63757" y="74380"/>
                  </a:lnTo>
                  <a:lnTo>
                    <a:pt x="3187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378664" y="2922850"/>
            <a:ext cx="64135" cy="201930"/>
            <a:chOff x="1378664" y="2922850"/>
            <a:chExt cx="64135" cy="201930"/>
          </a:xfrm>
        </p:grpSpPr>
        <p:sp>
          <p:nvSpPr>
            <p:cNvPr id="12" name="object 12"/>
            <p:cNvSpPr/>
            <p:nvPr/>
          </p:nvSpPr>
          <p:spPr>
            <a:xfrm>
              <a:off x="1410542" y="2922850"/>
              <a:ext cx="0" cy="164465"/>
            </a:xfrm>
            <a:custGeom>
              <a:avLst/>
              <a:gdLst/>
              <a:ahLst/>
              <a:cxnLst/>
              <a:rect l="l" t="t" r="r" b="b"/>
              <a:pathLst>
                <a:path w="0" h="164464">
                  <a:moveTo>
                    <a:pt x="0" y="164159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378664" y="3050014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48" y="0"/>
                  </a:moveTo>
                  <a:lnTo>
                    <a:pt x="47811" y="5977"/>
                  </a:lnTo>
                  <a:lnTo>
                    <a:pt x="31875" y="7970"/>
                  </a:lnTo>
                  <a:lnTo>
                    <a:pt x="15939" y="5977"/>
                  </a:lnTo>
                  <a:lnTo>
                    <a:pt x="0" y="0"/>
                  </a:lnTo>
                  <a:lnTo>
                    <a:pt x="31878" y="74375"/>
                  </a:lnTo>
                  <a:lnTo>
                    <a:pt x="637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370187" y="2073472"/>
            <a:ext cx="3676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3.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[cs,ftp]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70187" y="2432455"/>
            <a:ext cx="2603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4.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[ftp]</a:t>
            </a:r>
            <a:endParaRPr sz="650">
              <a:latin typeface="Arial"/>
              <a:cs typeface="Arial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1153327" y="1650252"/>
          <a:ext cx="2070100" cy="1263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6240"/>
                <a:gridCol w="910590"/>
                <a:gridCol w="755650"/>
              </a:tblGrid>
              <a:tr h="730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31750" marR="56515">
                        <a:lnSpc>
                          <a:spcPct val="95400"/>
                        </a:lnSpc>
                        <a:spcBef>
                          <a:spcPts val="40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Client's </a:t>
                      </a:r>
                      <a:r>
                        <a:rPr dirty="0" sz="650" spc="-17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name </a:t>
                      </a:r>
                      <a:r>
                        <a:rPr dirty="0" sz="6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resolver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46685" marR="131445" indent="145415">
                        <a:lnSpc>
                          <a:spcPts val="740"/>
                        </a:lnSpc>
                        <a:spcBef>
                          <a:spcPts val="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Root </a:t>
                      </a:r>
                      <a:r>
                        <a:rPr dirty="0" sz="65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name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server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3716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63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8.</a:t>
                      </a:r>
                      <a:r>
                        <a:rPr dirty="0" sz="650" spc="-4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#[nl,vu,cs,ftp]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05346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marL="1153795" marR="124460" indent="-947419">
                        <a:lnSpc>
                          <a:spcPct val="75100"/>
                        </a:lnSpc>
                        <a:tabLst>
                          <a:tab pos="1050290" algn="l"/>
                        </a:tabLst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7.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#[vu,cs,ftp]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dirty="0" baseline="12820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Name</a:t>
                      </a:r>
                      <a:r>
                        <a:rPr dirty="0" baseline="12820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12820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server 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nl</a:t>
                      </a:r>
                      <a:r>
                        <a:rPr dirty="0" sz="65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node</a:t>
                      </a:r>
                      <a:endParaRPr sz="65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1116330" marR="149225" indent="-798195">
                        <a:lnSpc>
                          <a:spcPts val="630"/>
                        </a:lnSpc>
                        <a:tabLst>
                          <a:tab pos="1025525" algn="l"/>
                        </a:tabLst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6.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#[cs,ftp]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dirty="0" baseline="8547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Name</a:t>
                      </a:r>
                      <a:r>
                        <a:rPr dirty="0" baseline="8547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8547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server 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vu</a:t>
                      </a:r>
                      <a:r>
                        <a:rPr dirty="0" sz="65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node</a:t>
                      </a:r>
                      <a:endParaRPr sz="65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450">
                        <a:latin typeface="Times New Roman"/>
                        <a:cs typeface="Times New Roman"/>
                      </a:endParaRPr>
                    </a:p>
                    <a:p>
                      <a:pPr marL="1129030" marR="139065" indent="-702945">
                        <a:lnSpc>
                          <a:spcPts val="740"/>
                        </a:lnSpc>
                        <a:spcBef>
                          <a:spcPts val="5"/>
                        </a:spcBef>
                        <a:tabLst>
                          <a:tab pos="1035685" algn="l"/>
                        </a:tabLst>
                      </a:pPr>
                      <a:r>
                        <a:rPr dirty="0" baseline="-17094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5.</a:t>
                      </a:r>
                      <a:r>
                        <a:rPr dirty="0" baseline="-17094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17094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#[ftp]</a:t>
                      </a:r>
                      <a:r>
                        <a:rPr dirty="0" baseline="-17094" sz="97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Name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server 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cs</a:t>
                      </a:r>
                      <a:r>
                        <a:rPr dirty="0" sz="65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node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1456868" y="2976623"/>
            <a:ext cx="5226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#[nl,vu,cs,ftp]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3906" y="2974399"/>
            <a:ext cx="4756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[nl,vu,cs,ftp]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293721" y="1751422"/>
            <a:ext cx="1088390" cy="1009650"/>
            <a:chOff x="2293721" y="1751422"/>
            <a:chExt cx="1088390" cy="1009650"/>
          </a:xfrm>
        </p:grpSpPr>
        <p:sp>
          <p:nvSpPr>
            <p:cNvPr id="20" name="object 20"/>
            <p:cNvSpPr/>
            <p:nvPr/>
          </p:nvSpPr>
          <p:spPr>
            <a:xfrm>
              <a:off x="2296355" y="1828749"/>
              <a:ext cx="160655" cy="269240"/>
            </a:xfrm>
            <a:custGeom>
              <a:avLst/>
              <a:gdLst/>
              <a:ahLst/>
              <a:cxnLst/>
              <a:rect l="l" t="t" r="r" b="b"/>
              <a:pathLst>
                <a:path w="160655" h="269239">
                  <a:moveTo>
                    <a:pt x="160484" y="268926"/>
                  </a:moveTo>
                  <a:lnTo>
                    <a:pt x="119339" y="261637"/>
                  </a:lnTo>
                  <a:lnTo>
                    <a:pt x="83311" y="247967"/>
                  </a:lnTo>
                  <a:lnTo>
                    <a:pt x="28901" y="205844"/>
                  </a:lnTo>
                  <a:lnTo>
                    <a:pt x="1841" y="151272"/>
                  </a:lnTo>
                  <a:lnTo>
                    <a:pt x="0" y="122040"/>
                  </a:lnTo>
                  <a:lnTo>
                    <a:pt x="6715" y="92964"/>
                  </a:lnTo>
                  <a:lnTo>
                    <a:pt x="22561" y="65132"/>
                  </a:lnTo>
                  <a:lnTo>
                    <a:pt x="48110" y="39635"/>
                  </a:lnTo>
                  <a:lnTo>
                    <a:pt x="83936" y="17561"/>
                  </a:lnTo>
                  <a:lnTo>
                    <a:pt x="130611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382642" y="1808279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0" y="0"/>
                  </a:moveTo>
                  <a:lnTo>
                    <a:pt x="10119" y="13680"/>
                  </a:lnTo>
                  <a:lnTo>
                    <a:pt x="16411" y="28458"/>
                  </a:lnTo>
                  <a:lnTo>
                    <a:pt x="18874" y="44330"/>
                  </a:lnTo>
                  <a:lnTo>
                    <a:pt x="17508" y="61295"/>
                  </a:lnTo>
                  <a:lnTo>
                    <a:pt x="80259" y="10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218785" y="1754056"/>
              <a:ext cx="160655" cy="269240"/>
            </a:xfrm>
            <a:custGeom>
              <a:avLst/>
              <a:gdLst/>
              <a:ahLst/>
              <a:cxnLst/>
              <a:rect l="l" t="t" r="r" b="b"/>
              <a:pathLst>
                <a:path w="160654" h="269239">
                  <a:moveTo>
                    <a:pt x="0" y="0"/>
                  </a:moveTo>
                  <a:lnTo>
                    <a:pt x="41147" y="7289"/>
                  </a:lnTo>
                  <a:lnTo>
                    <a:pt x="77176" y="20959"/>
                  </a:lnTo>
                  <a:lnTo>
                    <a:pt x="131587" y="63082"/>
                  </a:lnTo>
                  <a:lnTo>
                    <a:pt x="158648" y="117653"/>
                  </a:lnTo>
                  <a:lnTo>
                    <a:pt x="160489" y="146884"/>
                  </a:lnTo>
                  <a:lnTo>
                    <a:pt x="153774" y="175959"/>
                  </a:lnTo>
                  <a:lnTo>
                    <a:pt x="137929" y="203790"/>
                  </a:lnTo>
                  <a:lnTo>
                    <a:pt x="112380" y="229287"/>
                  </a:lnTo>
                  <a:lnTo>
                    <a:pt x="76556" y="251360"/>
                  </a:lnTo>
                  <a:lnTo>
                    <a:pt x="29883" y="26892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212724" y="1982163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5" h="61594">
                  <a:moveTo>
                    <a:pt x="62761" y="0"/>
                  </a:moveTo>
                  <a:lnTo>
                    <a:pt x="0" y="51081"/>
                  </a:lnTo>
                  <a:lnTo>
                    <a:pt x="80280" y="61295"/>
                  </a:lnTo>
                  <a:lnTo>
                    <a:pt x="70154" y="47610"/>
                  </a:lnTo>
                  <a:lnTo>
                    <a:pt x="63860" y="32833"/>
                  </a:lnTo>
                  <a:lnTo>
                    <a:pt x="61395" y="16963"/>
                  </a:lnTo>
                  <a:lnTo>
                    <a:pt x="627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218785" y="2112618"/>
              <a:ext cx="160655" cy="269240"/>
            </a:xfrm>
            <a:custGeom>
              <a:avLst/>
              <a:gdLst/>
              <a:ahLst/>
              <a:cxnLst/>
              <a:rect l="l" t="t" r="r" b="b"/>
              <a:pathLst>
                <a:path w="160654" h="269239">
                  <a:moveTo>
                    <a:pt x="0" y="0"/>
                  </a:moveTo>
                  <a:lnTo>
                    <a:pt x="41145" y="7288"/>
                  </a:lnTo>
                  <a:lnTo>
                    <a:pt x="77173" y="20957"/>
                  </a:lnTo>
                  <a:lnTo>
                    <a:pt x="131582" y="63079"/>
                  </a:lnTo>
                  <a:lnTo>
                    <a:pt x="158643" y="117651"/>
                  </a:lnTo>
                  <a:lnTo>
                    <a:pt x="160484" y="146882"/>
                  </a:lnTo>
                  <a:lnTo>
                    <a:pt x="153768" y="175958"/>
                  </a:lnTo>
                  <a:lnTo>
                    <a:pt x="137923" y="203788"/>
                  </a:lnTo>
                  <a:lnTo>
                    <a:pt x="112374" y="229284"/>
                  </a:lnTo>
                  <a:lnTo>
                    <a:pt x="76548" y="251356"/>
                  </a:lnTo>
                  <a:lnTo>
                    <a:pt x="29873" y="26891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212724" y="2340719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5" h="61594">
                  <a:moveTo>
                    <a:pt x="62761" y="0"/>
                  </a:moveTo>
                  <a:lnTo>
                    <a:pt x="0" y="51082"/>
                  </a:lnTo>
                  <a:lnTo>
                    <a:pt x="80280" y="61299"/>
                  </a:lnTo>
                  <a:lnTo>
                    <a:pt x="70149" y="47614"/>
                  </a:lnTo>
                  <a:lnTo>
                    <a:pt x="63852" y="32837"/>
                  </a:lnTo>
                  <a:lnTo>
                    <a:pt x="61389" y="16966"/>
                  </a:lnTo>
                  <a:lnTo>
                    <a:pt x="627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218785" y="2471173"/>
              <a:ext cx="160655" cy="269240"/>
            </a:xfrm>
            <a:custGeom>
              <a:avLst/>
              <a:gdLst/>
              <a:ahLst/>
              <a:cxnLst/>
              <a:rect l="l" t="t" r="r" b="b"/>
              <a:pathLst>
                <a:path w="160654" h="269239">
                  <a:moveTo>
                    <a:pt x="0" y="0"/>
                  </a:moveTo>
                  <a:lnTo>
                    <a:pt x="41145" y="7288"/>
                  </a:lnTo>
                  <a:lnTo>
                    <a:pt x="77173" y="20957"/>
                  </a:lnTo>
                  <a:lnTo>
                    <a:pt x="131582" y="63080"/>
                  </a:lnTo>
                  <a:lnTo>
                    <a:pt x="158643" y="117654"/>
                  </a:lnTo>
                  <a:lnTo>
                    <a:pt x="160484" y="146886"/>
                  </a:lnTo>
                  <a:lnTo>
                    <a:pt x="153768" y="175962"/>
                  </a:lnTo>
                  <a:lnTo>
                    <a:pt x="137923" y="203794"/>
                  </a:lnTo>
                  <a:lnTo>
                    <a:pt x="112374" y="229290"/>
                  </a:lnTo>
                  <a:lnTo>
                    <a:pt x="76548" y="251363"/>
                  </a:lnTo>
                  <a:lnTo>
                    <a:pt x="29873" y="26892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212724" y="2699278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5" h="61594">
                  <a:moveTo>
                    <a:pt x="62761" y="0"/>
                  </a:moveTo>
                  <a:lnTo>
                    <a:pt x="0" y="51082"/>
                  </a:lnTo>
                  <a:lnTo>
                    <a:pt x="80280" y="61299"/>
                  </a:lnTo>
                  <a:lnTo>
                    <a:pt x="70149" y="47617"/>
                  </a:lnTo>
                  <a:lnTo>
                    <a:pt x="63852" y="32839"/>
                  </a:lnTo>
                  <a:lnTo>
                    <a:pt x="61389" y="16966"/>
                  </a:lnTo>
                  <a:lnTo>
                    <a:pt x="627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2293721" y="2151891"/>
            <a:ext cx="169545" cy="292100"/>
            <a:chOff x="2293721" y="2151891"/>
            <a:chExt cx="169545" cy="292100"/>
          </a:xfrm>
        </p:grpSpPr>
        <p:sp>
          <p:nvSpPr>
            <p:cNvPr id="29" name="object 29"/>
            <p:cNvSpPr/>
            <p:nvPr/>
          </p:nvSpPr>
          <p:spPr>
            <a:xfrm>
              <a:off x="2296355" y="2172376"/>
              <a:ext cx="160655" cy="269240"/>
            </a:xfrm>
            <a:custGeom>
              <a:avLst/>
              <a:gdLst/>
              <a:ahLst/>
              <a:cxnLst/>
              <a:rect l="l" t="t" r="r" b="b"/>
              <a:pathLst>
                <a:path w="160655" h="269239">
                  <a:moveTo>
                    <a:pt x="160484" y="268914"/>
                  </a:moveTo>
                  <a:lnTo>
                    <a:pt x="119339" y="261626"/>
                  </a:lnTo>
                  <a:lnTo>
                    <a:pt x="83311" y="247958"/>
                  </a:lnTo>
                  <a:lnTo>
                    <a:pt x="28901" y="205837"/>
                  </a:lnTo>
                  <a:lnTo>
                    <a:pt x="1841" y="151266"/>
                  </a:lnTo>
                  <a:lnTo>
                    <a:pt x="0" y="122035"/>
                  </a:lnTo>
                  <a:lnTo>
                    <a:pt x="6715" y="92959"/>
                  </a:lnTo>
                  <a:lnTo>
                    <a:pt x="22561" y="65129"/>
                  </a:lnTo>
                  <a:lnTo>
                    <a:pt x="48110" y="39632"/>
                  </a:lnTo>
                  <a:lnTo>
                    <a:pt x="83936" y="17560"/>
                  </a:lnTo>
                  <a:lnTo>
                    <a:pt x="130611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382642" y="2151891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0" y="0"/>
                  </a:moveTo>
                  <a:lnTo>
                    <a:pt x="10119" y="13684"/>
                  </a:lnTo>
                  <a:lnTo>
                    <a:pt x="16411" y="28462"/>
                  </a:lnTo>
                  <a:lnTo>
                    <a:pt x="18874" y="44334"/>
                  </a:lnTo>
                  <a:lnTo>
                    <a:pt x="17508" y="61303"/>
                  </a:lnTo>
                  <a:lnTo>
                    <a:pt x="80259" y="10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2293721" y="2495512"/>
            <a:ext cx="169545" cy="292100"/>
            <a:chOff x="2293721" y="2495512"/>
            <a:chExt cx="169545" cy="292100"/>
          </a:xfrm>
        </p:grpSpPr>
        <p:sp>
          <p:nvSpPr>
            <p:cNvPr id="32" name="object 32"/>
            <p:cNvSpPr/>
            <p:nvPr/>
          </p:nvSpPr>
          <p:spPr>
            <a:xfrm>
              <a:off x="2296355" y="2515993"/>
              <a:ext cx="160655" cy="269240"/>
            </a:xfrm>
            <a:custGeom>
              <a:avLst/>
              <a:gdLst/>
              <a:ahLst/>
              <a:cxnLst/>
              <a:rect l="l" t="t" r="r" b="b"/>
              <a:pathLst>
                <a:path w="160655" h="269239">
                  <a:moveTo>
                    <a:pt x="160484" y="268923"/>
                  </a:moveTo>
                  <a:lnTo>
                    <a:pt x="119339" y="261633"/>
                  </a:lnTo>
                  <a:lnTo>
                    <a:pt x="83311" y="247964"/>
                  </a:lnTo>
                  <a:lnTo>
                    <a:pt x="28901" y="205841"/>
                  </a:lnTo>
                  <a:lnTo>
                    <a:pt x="1841" y="151268"/>
                  </a:lnTo>
                  <a:lnTo>
                    <a:pt x="0" y="122037"/>
                  </a:lnTo>
                  <a:lnTo>
                    <a:pt x="6715" y="92961"/>
                  </a:lnTo>
                  <a:lnTo>
                    <a:pt x="22561" y="65130"/>
                  </a:lnTo>
                  <a:lnTo>
                    <a:pt x="48110" y="39633"/>
                  </a:lnTo>
                  <a:lnTo>
                    <a:pt x="83936" y="17560"/>
                  </a:lnTo>
                  <a:lnTo>
                    <a:pt x="130611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82642" y="2495512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0" y="0"/>
                  </a:moveTo>
                  <a:lnTo>
                    <a:pt x="10119" y="13682"/>
                  </a:lnTo>
                  <a:lnTo>
                    <a:pt x="16411" y="28461"/>
                  </a:lnTo>
                  <a:lnTo>
                    <a:pt x="18874" y="44335"/>
                  </a:lnTo>
                  <a:lnTo>
                    <a:pt x="17508" y="61302"/>
                  </a:lnTo>
                  <a:lnTo>
                    <a:pt x="80259" y="10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66713" y="3331252"/>
            <a:ext cx="118999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Implementation 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name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6713" y="3331252"/>
            <a:ext cx="118999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Implementation 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name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66931" y="716"/>
            <a:ext cx="12744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205480" cy="716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Caching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recursive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name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resolution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5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Recursive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name resolution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[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nl</a:t>
            </a:r>
            <a:r>
              <a:rPr dirty="0" sz="1200" spc="-23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10" i="1">
                <a:solidFill>
                  <a:srgbClr val="3333B2"/>
                </a:solidFill>
                <a:latin typeface="Arial"/>
                <a:cs typeface="Arial"/>
              </a:rPr>
              <a:t>vu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5" i="1">
                <a:solidFill>
                  <a:srgbClr val="3333B2"/>
                </a:solidFill>
                <a:latin typeface="Arial"/>
                <a:cs typeface="Arial"/>
              </a:rPr>
              <a:t>cs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5" i="1">
                <a:solidFill>
                  <a:srgbClr val="3333B2"/>
                </a:solidFill>
                <a:latin typeface="Arial"/>
                <a:cs typeface="Arial"/>
              </a:rPr>
              <a:t>ftp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]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360006" y="1015034"/>
          <a:ext cx="3909060" cy="17691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7065"/>
                <a:gridCol w="647065"/>
                <a:gridCol w="647065"/>
                <a:gridCol w="647064"/>
                <a:gridCol w="647064"/>
                <a:gridCol w="665479"/>
              </a:tblGrid>
              <a:tr h="300355"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Server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8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node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Should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resolve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Looks</a:t>
                      </a:r>
                      <a:r>
                        <a:rPr dirty="0" sz="8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up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Passes</a:t>
                      </a:r>
                      <a:r>
                        <a:rPr dirty="0" sz="8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to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child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Receives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8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caches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Returns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requester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800" spc="-5" i="1">
                          <a:latin typeface="Arial"/>
                          <a:cs typeface="Arial"/>
                        </a:rPr>
                        <a:t>cs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—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—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3370"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 i="1">
                          <a:latin typeface="Arial"/>
                          <a:cs typeface="Arial"/>
                        </a:rPr>
                        <a:t>vu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cs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cs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7515"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 i="1">
                          <a:latin typeface="Arial"/>
                          <a:cs typeface="Arial"/>
                        </a:rPr>
                        <a:t>nl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5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spc="5" i="1">
                          <a:latin typeface="Arial"/>
                          <a:cs typeface="Arial"/>
                        </a:rPr>
                        <a:t>vu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cs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5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spc="5" i="1">
                          <a:latin typeface="Arial"/>
                          <a:cs typeface="Arial"/>
                        </a:rPr>
                        <a:t>vu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1660"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 i="1">
                          <a:latin typeface="Arial"/>
                          <a:cs typeface="Arial"/>
                        </a:rPr>
                        <a:t>root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800" spc="65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nl</a:t>
                      </a:r>
                      <a:r>
                        <a:rPr dirty="0" sz="8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5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spc="5" i="1">
                          <a:latin typeface="Arial"/>
                          <a:cs typeface="Arial"/>
                        </a:rPr>
                        <a:t>vu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nl</a:t>
                      </a:r>
                      <a:r>
                        <a:rPr dirty="0" sz="8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 marR="120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800" spc="65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40005">
                        <a:lnSpc>
                          <a:spcPct val="118300"/>
                        </a:lnSpc>
                      </a:pPr>
                      <a:r>
                        <a:rPr dirty="0" sz="800">
                          <a:latin typeface="Arial"/>
                          <a:cs typeface="Arial"/>
                        </a:rPr>
                        <a:t>#[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800" spc="65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] 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#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[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800" spc="65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800" spc="3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800" spc="2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800" spc="-1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ftp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4245635" y="2627920"/>
            <a:ext cx="539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latin typeface="Arial"/>
                <a:cs typeface="Arial"/>
              </a:rPr>
              <a:t>]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18999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Implementation 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name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66931" y="716"/>
            <a:ext cx="12744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101726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issues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Size</a:t>
            </a:r>
            <a:r>
              <a:rPr dirty="0" sz="1200" spc="-3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scalability</a:t>
            </a:r>
            <a:endParaRPr sz="1200">
              <a:latin typeface="Arial"/>
              <a:cs typeface="Arial"/>
            </a:endParaRPr>
          </a:p>
          <a:p>
            <a:pPr marL="264160" marR="5080" indent="-6350">
              <a:lnSpc>
                <a:spcPct val="100000"/>
              </a:lnSpc>
              <a:spcBef>
                <a:spcPts val="180"/>
              </a:spcBef>
            </a:pPr>
            <a:r>
              <a:rPr dirty="0" sz="1000" spc="-35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ensure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handle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large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number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requests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 time unit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high-level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 are in big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trouble.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6927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or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w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arding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pointers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3238" y="716"/>
            <a:ext cx="5784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solutions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62750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Forwarding</a:t>
            </a:r>
            <a:r>
              <a:rPr dirty="0" sz="1400" spc="-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pointers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4769" y="831174"/>
            <a:ext cx="3970654" cy="173228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45085" marR="30480" indent="-7620">
              <a:lnSpc>
                <a:spcPts val="1390"/>
              </a:lnSpc>
              <a:spcBef>
                <a:spcPts val="180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entity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moves,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leaves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behind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pointer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its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next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location</a:t>
            </a:r>
            <a:endParaRPr sz="1200">
              <a:latin typeface="Arial"/>
              <a:cs typeface="Arial"/>
            </a:endParaRPr>
          </a:p>
          <a:p>
            <a:pPr marL="321945" marR="264795" indent="-168275">
              <a:lnSpc>
                <a:spcPct val="100000"/>
              </a:lnSpc>
              <a:spcBef>
                <a:spcPts val="509"/>
              </a:spcBef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Dereferencing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made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entirely transparent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simply </a:t>
            </a:r>
            <a:r>
              <a:rPr dirty="0" sz="1000" spc="-10">
                <a:latin typeface="Arial"/>
                <a:cs typeface="Arial"/>
              </a:rPr>
              <a:t>following</a:t>
            </a:r>
            <a:r>
              <a:rPr dirty="0" sz="1000" spc="-5">
                <a:latin typeface="Arial"/>
                <a:cs typeface="Arial"/>
              </a:rPr>
              <a:t> the chain of pointers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Update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reference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present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found</a:t>
            </a:r>
            <a:endParaRPr sz="1000">
              <a:latin typeface="Arial"/>
              <a:cs typeface="Arial"/>
            </a:endParaRPr>
          </a:p>
          <a:p>
            <a:pPr marL="321945" marR="3098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Geographical scalability problems </a:t>
            </a:r>
            <a:r>
              <a:rPr dirty="0" sz="1000" spc="-10">
                <a:latin typeface="Arial"/>
                <a:cs typeface="Arial"/>
              </a:rPr>
              <a:t>(for</a:t>
            </a:r>
            <a:r>
              <a:rPr dirty="0" sz="1000" spc="-5">
                <a:latin typeface="Arial"/>
                <a:cs typeface="Arial"/>
              </a:rPr>
              <a:t> 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separate chain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reduction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mechanisms are needed):</a:t>
            </a:r>
            <a:endParaRPr sz="1000">
              <a:latin typeface="Arial"/>
              <a:cs typeface="Arial"/>
            </a:endParaRPr>
          </a:p>
          <a:p>
            <a:pPr lvl="1" marL="598805" indent="-168275">
              <a:lnSpc>
                <a:spcPts val="1200"/>
              </a:lnSpc>
              <a:spcBef>
                <a:spcPts val="484"/>
              </a:spcBef>
              <a:buClr>
                <a:srgbClr val="3333B2"/>
              </a:buClr>
              <a:buChar char="►"/>
              <a:tabLst>
                <a:tab pos="599440" algn="l"/>
              </a:tabLst>
            </a:pPr>
            <a:r>
              <a:rPr dirty="0" sz="1000" spc="-5">
                <a:latin typeface="Arial"/>
                <a:cs typeface="Arial"/>
              </a:rPr>
              <a:t>Long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chains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 </a:t>
            </a:r>
            <a:r>
              <a:rPr dirty="0" sz="1000" spc="-10">
                <a:latin typeface="Arial"/>
                <a:cs typeface="Arial"/>
              </a:rPr>
              <a:t>fault </a:t>
            </a:r>
            <a:r>
              <a:rPr dirty="0" sz="1000" spc="-5">
                <a:latin typeface="Arial"/>
                <a:cs typeface="Arial"/>
              </a:rPr>
              <a:t>tolerant</a:t>
            </a:r>
            <a:endParaRPr sz="1000">
              <a:latin typeface="Arial"/>
              <a:cs typeface="Arial"/>
            </a:endParaRPr>
          </a:p>
          <a:p>
            <a:pPr lvl="1" marL="59880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99440" algn="l"/>
              </a:tabLst>
            </a:pPr>
            <a:r>
              <a:rPr dirty="0" sz="1000" spc="-5">
                <a:latin typeface="Arial"/>
                <a:cs typeface="Arial"/>
              </a:rPr>
              <a:t>Increased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 latency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dereferencing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18999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Implementation 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name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66931" y="716"/>
            <a:ext cx="12744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8775" cy="188912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issues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Size</a:t>
            </a:r>
            <a:r>
              <a:rPr dirty="0" sz="1200" spc="-3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scalability</a:t>
            </a:r>
            <a:endParaRPr sz="1200">
              <a:latin typeface="Arial"/>
              <a:cs typeface="Arial"/>
            </a:endParaRPr>
          </a:p>
          <a:p>
            <a:pPr marL="264160" marR="8255" indent="-6350">
              <a:lnSpc>
                <a:spcPct val="100000"/>
              </a:lnSpc>
              <a:spcBef>
                <a:spcPts val="180"/>
              </a:spcBef>
            </a:pPr>
            <a:r>
              <a:rPr dirty="0" sz="1000" spc="-35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ensure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handle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large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number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requests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 time unit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high-level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 are in big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trouble.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least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administrational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level)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hardly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ever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changes.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4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apply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extensive</a:t>
            </a:r>
            <a:r>
              <a:rPr dirty="0" sz="1000" spc="-10">
                <a:latin typeface="Arial"/>
                <a:cs typeface="Arial"/>
              </a:rPr>
              <a:t> replication </a:t>
            </a:r>
            <a:r>
              <a:rPr dirty="0" sz="1000" spc="-25">
                <a:latin typeface="Arial"/>
                <a:cs typeface="Arial"/>
              </a:rPr>
              <a:t>by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mapping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servers,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resolution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nearest</a:t>
            </a:r>
            <a:r>
              <a:rPr dirty="0" sz="1000" spc="-10">
                <a:latin typeface="Arial"/>
                <a:cs typeface="Arial"/>
              </a:rPr>
              <a:t> server.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18999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Implementation 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name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66931" y="716"/>
            <a:ext cx="12744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8775" cy="27609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issues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Size</a:t>
            </a:r>
            <a:r>
              <a:rPr dirty="0" sz="1200" spc="-3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scalability</a:t>
            </a:r>
            <a:endParaRPr sz="1200">
              <a:latin typeface="Arial"/>
              <a:cs typeface="Arial"/>
            </a:endParaRPr>
          </a:p>
          <a:p>
            <a:pPr marL="264160" marR="8255" indent="-6350">
              <a:lnSpc>
                <a:spcPct val="100000"/>
              </a:lnSpc>
              <a:spcBef>
                <a:spcPts val="180"/>
              </a:spcBef>
            </a:pPr>
            <a:r>
              <a:rPr dirty="0" sz="1000" spc="-35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ensure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handle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large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number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requests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 time unit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high-level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 are in big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trouble.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least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administrational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level)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hardly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ever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changes.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4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apply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extensive</a:t>
            </a:r>
            <a:r>
              <a:rPr dirty="0" sz="1000" spc="-10">
                <a:latin typeface="Arial"/>
                <a:cs typeface="Arial"/>
              </a:rPr>
              <a:t> replication </a:t>
            </a:r>
            <a:r>
              <a:rPr dirty="0" sz="1000" spc="-25">
                <a:latin typeface="Arial"/>
                <a:cs typeface="Arial"/>
              </a:rPr>
              <a:t>by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mapping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servers,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 resolution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nearest</a:t>
            </a:r>
            <a:r>
              <a:rPr dirty="0" sz="1000" spc="-10">
                <a:latin typeface="Arial"/>
                <a:cs typeface="Arial"/>
              </a:rPr>
              <a:t> server.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63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4160" marR="225425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>
                <a:latin typeface="Arial"/>
                <a:cs typeface="Arial"/>
              </a:rPr>
              <a:t>important </a:t>
            </a:r>
            <a:r>
              <a:rPr dirty="0" sz="1000" spc="-5">
                <a:latin typeface="Arial"/>
                <a:cs typeface="Arial"/>
              </a:rPr>
              <a:t>attribute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address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represented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contacted.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makes </a:t>
            </a:r>
            <a:r>
              <a:rPr dirty="0" sz="1000" spc="-5">
                <a:latin typeface="Arial"/>
                <a:cs typeface="Arial"/>
              </a:rPr>
              <a:t> large-scale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traditional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unsuitable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mobile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entities.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124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implementation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 name 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4128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Scalability</a:t>
            </a:r>
            <a:r>
              <a:rPr dirty="0" spc="-35"/>
              <a:t> </a:t>
            </a:r>
            <a:r>
              <a:rPr dirty="0" spc="15"/>
              <a:t>issues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86730" y="1277390"/>
            <a:ext cx="537845" cy="194310"/>
          </a:xfrm>
          <a:prstGeom prst="rect">
            <a:avLst/>
          </a:prstGeom>
          <a:ln w="5267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7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  <a:p>
            <a:pPr algn="ctr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86730" y="1546309"/>
            <a:ext cx="537845" cy="194310"/>
          </a:xfrm>
          <a:prstGeom prst="rect">
            <a:avLst/>
          </a:prstGeom>
          <a:ln w="5267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7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  <a:p>
            <a:pPr algn="ctr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vu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86730" y="1815228"/>
            <a:ext cx="537845" cy="194310"/>
          </a:xfrm>
          <a:prstGeom prst="rect">
            <a:avLst/>
          </a:prstGeom>
          <a:ln w="5267">
            <a:solidFill>
              <a:srgbClr val="231F2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7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  <a:p>
            <a:pPr algn="ctr">
              <a:lnSpc>
                <a:spcPts val="76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8013" y="1546309"/>
            <a:ext cx="537845" cy="194310"/>
          </a:xfrm>
          <a:prstGeom prst="rect">
            <a:avLst/>
          </a:prstGeom>
          <a:ln w="5267">
            <a:solidFill>
              <a:srgbClr val="231F20"/>
            </a:solidFill>
          </a:ln>
        </p:spPr>
        <p:txBody>
          <a:bodyPr wrap="square" lIns="0" tIns="44450" rIns="0" bIns="0" rtlCol="0" vert="horz">
            <a:spAutoFit/>
          </a:bodyPr>
          <a:lstStyle/>
          <a:p>
            <a:pPr marL="161290">
              <a:lnSpc>
                <a:spcPct val="100000"/>
              </a:lnSpc>
              <a:spcBef>
                <a:spcPts val="3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161396" y="1244656"/>
            <a:ext cx="2028189" cy="699770"/>
            <a:chOff x="1161396" y="1244656"/>
            <a:chExt cx="2028189" cy="699770"/>
          </a:xfrm>
        </p:grpSpPr>
        <p:sp>
          <p:nvSpPr>
            <p:cNvPr id="9" name="object 9"/>
            <p:cNvSpPr/>
            <p:nvPr/>
          </p:nvSpPr>
          <p:spPr>
            <a:xfrm>
              <a:off x="1203066" y="1370582"/>
              <a:ext cx="1983739" cy="217170"/>
            </a:xfrm>
            <a:custGeom>
              <a:avLst/>
              <a:gdLst/>
              <a:ahLst/>
              <a:cxnLst/>
              <a:rect l="l" t="t" r="r" b="b"/>
              <a:pathLst>
                <a:path w="1983739" h="217169">
                  <a:moveTo>
                    <a:pt x="0" y="216996"/>
                  </a:moveTo>
                  <a:lnTo>
                    <a:pt x="1983666" y="0"/>
                  </a:lnTo>
                </a:path>
              </a:pathLst>
            </a:custGeom>
            <a:ln w="5259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65847" y="1342377"/>
              <a:ext cx="2021205" cy="273685"/>
            </a:xfrm>
            <a:custGeom>
              <a:avLst/>
              <a:gdLst/>
              <a:ahLst/>
              <a:cxnLst/>
              <a:rect l="l" t="t" r="r" b="b"/>
              <a:pathLst>
                <a:path w="2021205" h="273684">
                  <a:moveTo>
                    <a:pt x="77076" y="273418"/>
                  </a:moveTo>
                  <a:lnTo>
                    <a:pt x="69608" y="258114"/>
                  </a:lnTo>
                  <a:lnTo>
                    <a:pt x="66103" y="242443"/>
                  </a:lnTo>
                  <a:lnTo>
                    <a:pt x="66573" y="226390"/>
                  </a:lnTo>
                  <a:lnTo>
                    <a:pt x="71005" y="209956"/>
                  </a:lnTo>
                  <a:lnTo>
                    <a:pt x="0" y="248767"/>
                  </a:lnTo>
                  <a:lnTo>
                    <a:pt x="77076" y="273418"/>
                  </a:lnTo>
                  <a:close/>
                </a:path>
                <a:path w="2021205" h="273684">
                  <a:moveTo>
                    <a:pt x="2020874" y="24663"/>
                  </a:moveTo>
                  <a:lnTo>
                    <a:pt x="1943798" y="0"/>
                  </a:lnTo>
                  <a:lnTo>
                    <a:pt x="1951266" y="15303"/>
                  </a:lnTo>
                  <a:lnTo>
                    <a:pt x="1954771" y="30975"/>
                  </a:lnTo>
                  <a:lnTo>
                    <a:pt x="1954301" y="47028"/>
                  </a:lnTo>
                  <a:lnTo>
                    <a:pt x="1949856" y="63461"/>
                  </a:lnTo>
                  <a:lnTo>
                    <a:pt x="2020874" y="24663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03042" y="1684560"/>
              <a:ext cx="1983739" cy="231775"/>
            </a:xfrm>
            <a:custGeom>
              <a:avLst/>
              <a:gdLst/>
              <a:ahLst/>
              <a:cxnLst/>
              <a:rect l="l" t="t" r="r" b="b"/>
              <a:pathLst>
                <a:path w="1983739" h="231775">
                  <a:moveTo>
                    <a:pt x="0" y="0"/>
                  </a:moveTo>
                  <a:lnTo>
                    <a:pt x="1983687" y="231464"/>
                  </a:lnTo>
                </a:path>
              </a:pathLst>
            </a:custGeom>
            <a:ln w="5258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165847" y="1656600"/>
              <a:ext cx="2021205" cy="287655"/>
            </a:xfrm>
            <a:custGeom>
              <a:avLst/>
              <a:gdLst/>
              <a:ahLst/>
              <a:cxnLst/>
              <a:rect l="l" t="t" r="r" b="b"/>
              <a:pathLst>
                <a:path w="2021205" h="287655">
                  <a:moveTo>
                    <a:pt x="77228" y="0"/>
                  </a:moveTo>
                  <a:lnTo>
                    <a:pt x="0" y="24180"/>
                  </a:lnTo>
                  <a:lnTo>
                    <a:pt x="70764" y="63423"/>
                  </a:lnTo>
                  <a:lnTo>
                    <a:pt x="66433" y="46964"/>
                  </a:lnTo>
                  <a:lnTo>
                    <a:pt x="66065" y="30911"/>
                  </a:lnTo>
                  <a:lnTo>
                    <a:pt x="69659" y="15252"/>
                  </a:lnTo>
                  <a:lnTo>
                    <a:pt x="77228" y="0"/>
                  </a:lnTo>
                  <a:close/>
                </a:path>
                <a:path w="2021205" h="287655">
                  <a:moveTo>
                    <a:pt x="2020874" y="263207"/>
                  </a:moveTo>
                  <a:lnTo>
                    <a:pt x="1950110" y="223964"/>
                  </a:lnTo>
                  <a:lnTo>
                    <a:pt x="1954441" y="240423"/>
                  </a:lnTo>
                  <a:lnTo>
                    <a:pt x="1954809" y="256476"/>
                  </a:lnTo>
                  <a:lnTo>
                    <a:pt x="1951215" y="272135"/>
                  </a:lnTo>
                  <a:lnTo>
                    <a:pt x="1943658" y="287388"/>
                  </a:lnTo>
                  <a:lnTo>
                    <a:pt x="2020874" y="263207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03235" y="1635955"/>
              <a:ext cx="1909445" cy="0"/>
            </a:xfrm>
            <a:custGeom>
              <a:avLst/>
              <a:gdLst/>
              <a:ahLst/>
              <a:cxnLst/>
              <a:rect l="l" t="t" r="r" b="b"/>
              <a:pathLst>
                <a:path w="1909445" h="0">
                  <a:moveTo>
                    <a:pt x="0" y="0"/>
                  </a:moveTo>
                  <a:lnTo>
                    <a:pt x="1909117" y="0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65852" y="1604075"/>
              <a:ext cx="74379" cy="6375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12353" y="1604075"/>
              <a:ext cx="74377" cy="63751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195737" y="1247513"/>
              <a:ext cx="1991360" cy="269240"/>
            </a:xfrm>
            <a:custGeom>
              <a:avLst/>
              <a:gdLst/>
              <a:ahLst/>
              <a:cxnLst/>
              <a:rect l="l" t="t" r="r" b="b"/>
              <a:pathLst>
                <a:path w="1991360" h="269240">
                  <a:moveTo>
                    <a:pt x="0" y="268919"/>
                  </a:moveTo>
                  <a:lnTo>
                    <a:pt x="671163" y="57426"/>
                  </a:lnTo>
                  <a:lnTo>
                    <a:pt x="1315559" y="0"/>
                  </a:lnTo>
                  <a:lnTo>
                    <a:pt x="1799924" y="21008"/>
                  </a:lnTo>
                  <a:lnTo>
                    <a:pt x="1990993" y="44818"/>
                  </a:lnTo>
                </a:path>
              </a:pathLst>
            </a:custGeom>
            <a:ln w="525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61389" y="1255331"/>
              <a:ext cx="2018030" cy="276225"/>
            </a:xfrm>
            <a:custGeom>
              <a:avLst/>
              <a:gdLst/>
              <a:ahLst/>
              <a:cxnLst/>
              <a:rect l="l" t="t" r="r" b="b"/>
              <a:pathLst>
                <a:path w="2018030" h="276225">
                  <a:moveTo>
                    <a:pt x="80924" y="275793"/>
                  </a:moveTo>
                  <a:lnTo>
                    <a:pt x="69138" y="263499"/>
                  </a:lnTo>
                  <a:lnTo>
                    <a:pt x="61010" y="249643"/>
                  </a:lnTo>
                  <a:lnTo>
                    <a:pt x="56553" y="234213"/>
                  </a:lnTo>
                  <a:lnTo>
                    <a:pt x="55740" y="217208"/>
                  </a:lnTo>
                  <a:lnTo>
                    <a:pt x="0" y="275869"/>
                  </a:lnTo>
                  <a:lnTo>
                    <a:pt x="80924" y="275793"/>
                  </a:lnTo>
                  <a:close/>
                </a:path>
                <a:path w="2018030" h="276225">
                  <a:moveTo>
                    <a:pt x="2017483" y="42545"/>
                  </a:moveTo>
                  <a:lnTo>
                    <a:pt x="1948649" y="0"/>
                  </a:lnTo>
                  <a:lnTo>
                    <a:pt x="1952193" y="16649"/>
                  </a:lnTo>
                  <a:lnTo>
                    <a:pt x="1951812" y="32702"/>
                  </a:lnTo>
                  <a:lnTo>
                    <a:pt x="1947481" y="48171"/>
                  </a:lnTo>
                  <a:lnTo>
                    <a:pt x="1939201" y="63055"/>
                  </a:lnTo>
                  <a:lnTo>
                    <a:pt x="2017483" y="4254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3721012" y="1361759"/>
            <a:ext cx="124460" cy="589915"/>
            <a:chOff x="3721012" y="1361759"/>
            <a:chExt cx="124460" cy="589915"/>
          </a:xfrm>
        </p:grpSpPr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21012" y="1361759"/>
              <a:ext cx="124311" cy="27596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21012" y="1675498"/>
              <a:ext cx="124311" cy="275964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868147" y="2234365"/>
            <a:ext cx="2618105" cy="64135"/>
            <a:chOff x="868147" y="2234365"/>
            <a:chExt cx="2618105" cy="64135"/>
          </a:xfrm>
        </p:grpSpPr>
        <p:sp>
          <p:nvSpPr>
            <p:cNvPr id="22" name="object 22"/>
            <p:cNvSpPr/>
            <p:nvPr/>
          </p:nvSpPr>
          <p:spPr>
            <a:xfrm>
              <a:off x="902260" y="2266239"/>
              <a:ext cx="2550160" cy="0"/>
            </a:xfrm>
            <a:custGeom>
              <a:avLst/>
              <a:gdLst/>
              <a:ahLst/>
              <a:cxnLst/>
              <a:rect l="l" t="t" r="r" b="b"/>
              <a:pathLst>
                <a:path w="2550160" h="0">
                  <a:moveTo>
                    <a:pt x="0" y="0"/>
                  </a:moveTo>
                  <a:lnTo>
                    <a:pt x="2549798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8147" y="2234365"/>
              <a:ext cx="67881" cy="63752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18295" y="2234365"/>
              <a:ext cx="67884" cy="63752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1693241" y="2118645"/>
            <a:ext cx="11455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Long-distance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communication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58999" y="1882917"/>
            <a:ext cx="9486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Iterative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resolution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658878" y="1187753"/>
            <a:ext cx="175895" cy="702310"/>
          </a:xfrm>
          <a:custGeom>
            <a:avLst/>
            <a:gdLst/>
            <a:ahLst/>
            <a:cxnLst/>
            <a:rect l="l" t="t" r="r" b="b"/>
            <a:pathLst>
              <a:path w="175894" h="702310">
                <a:moveTo>
                  <a:pt x="0" y="702177"/>
                </a:moveTo>
                <a:lnTo>
                  <a:pt x="136767" y="559383"/>
                </a:lnTo>
              </a:path>
              <a:path w="175894" h="702310">
                <a:moveTo>
                  <a:pt x="14934" y="0"/>
                </a:moveTo>
                <a:lnTo>
                  <a:pt x="175421" y="137747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2537080" y="1301668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I1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47294" y="2854282"/>
            <a:ext cx="2361565" cy="18224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introduce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implicit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dependency.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6713" y="3331252"/>
            <a:ext cx="118999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Implementation 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name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resolution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537080" y="1508758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I2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37080" y="1703049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I3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40169" y="574329"/>
            <a:ext cx="3549015" cy="67373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9685" marR="5080" indent="-7620">
              <a:lnSpc>
                <a:spcPts val="1390"/>
              </a:lnSpc>
              <a:spcBef>
                <a:spcPts val="180"/>
              </a:spcBef>
            </a:pPr>
            <a:r>
              <a:rPr dirty="0" sz="1200" spc="-25">
                <a:solidFill>
                  <a:srgbClr val="FA0000"/>
                </a:solidFill>
                <a:latin typeface="Arial"/>
                <a:cs typeface="Arial"/>
              </a:rPr>
              <a:t>We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need to ensure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that the name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resolution process </a:t>
            </a:r>
            <a:r>
              <a:rPr dirty="0" sz="1200" spc="-32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scales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across large geographical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distances</a:t>
            </a:r>
            <a:endParaRPr sz="1200">
              <a:latin typeface="Arial"/>
              <a:cs typeface="Arial"/>
            </a:endParaRPr>
          </a:p>
          <a:p>
            <a:pPr marL="646430">
              <a:lnSpc>
                <a:spcPts val="685"/>
              </a:lnSpc>
              <a:spcBef>
                <a:spcPts val="86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Recursive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name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resolution</a:t>
            </a:r>
            <a:endParaRPr sz="650">
              <a:latin typeface="Arial"/>
              <a:cs typeface="Arial"/>
            </a:endParaRPr>
          </a:p>
          <a:p>
            <a:pPr algn="ctr" marL="461645">
              <a:lnSpc>
                <a:spcPts val="68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861360" y="1434377"/>
            <a:ext cx="1333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861360" y="1747823"/>
            <a:ext cx="1333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R3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47294" y="2520756"/>
            <a:ext cx="3579495" cy="353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mapping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anywhere,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6964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Structured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62149" y="716"/>
            <a:ext cx="127952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 Domain Name 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020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DNS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270059"/>
            <a:ext cx="3716020" cy="51244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Hierarchically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space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4594" y="756912"/>
            <a:ext cx="3378835" cy="7404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2260" marR="304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10">
                <a:latin typeface="Arial"/>
                <a:cs typeface="Arial"/>
              </a:rPr>
              <a:t>exactly </a:t>
            </a:r>
            <a:r>
              <a:rPr dirty="0" sz="1000" spc="-5">
                <a:latin typeface="Arial"/>
                <a:cs typeface="Arial"/>
              </a:rPr>
              <a:t>one incoming edge </a:t>
            </a:r>
            <a:r>
              <a:rPr dirty="0" sz="1000" spc="-5" i="1">
                <a:latin typeface="メイリオ"/>
                <a:cs typeface="メイリオ"/>
              </a:rPr>
              <a:t>⇒ </a:t>
            </a:r>
            <a:r>
              <a:rPr dirty="0" sz="1000" spc="-5">
                <a:latin typeface="Arial"/>
                <a:cs typeface="Arial"/>
              </a:rPr>
              <a:t>edge label = node label.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domain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subtree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domain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name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path name to a </a:t>
            </a:r>
            <a:r>
              <a:rPr dirty="0" sz="1000" spc="-10">
                <a:latin typeface="Arial"/>
                <a:cs typeface="Arial"/>
              </a:rPr>
              <a:t>domain’s </a:t>
            </a:r>
            <a:r>
              <a:rPr dirty="0" sz="1000" spc="-5">
                <a:latin typeface="Arial"/>
                <a:cs typeface="Arial"/>
              </a:rPr>
              <a:t>root node.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Information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33463" y="1579067"/>
          <a:ext cx="3343910" cy="1595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9120"/>
                <a:gridCol w="647699"/>
                <a:gridCol w="2109470"/>
              </a:tblGrid>
              <a:tr h="165100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20" b="1">
                          <a:latin typeface="Arial"/>
                          <a:cs typeface="Arial"/>
                        </a:rPr>
                        <a:t>Type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Refers</a:t>
                      </a:r>
                      <a:r>
                        <a:rPr dirty="0" sz="900" spc="-4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b="1">
                          <a:latin typeface="Arial"/>
                          <a:cs typeface="Arial"/>
                        </a:rPr>
                        <a:t>to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10" i="1">
                          <a:latin typeface="Arial"/>
                          <a:cs typeface="Arial"/>
                        </a:rPr>
                        <a:t>SOA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Zone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Holds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info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on the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represented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zone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Host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IP 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addr.</a:t>
                      </a:r>
                      <a:r>
                        <a:rPr dirty="0" sz="900" spc="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of host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this node represents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MX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Domain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Mail server to handle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mail 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this node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20" i="1">
                          <a:latin typeface="Arial"/>
                          <a:cs typeface="Arial"/>
                        </a:rPr>
                        <a:t>SRV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Domain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Server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handling a specific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service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NS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Zone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Name server 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the represented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zone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CNAME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Node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Symbolic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link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PTR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Host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Canonical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name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host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HINFO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Host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Info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this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host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TXT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Any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kind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Any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info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considered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useful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66713" y="3327684"/>
            <a:ext cx="7727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The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DNS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name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space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32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Attribute-based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08196" y="716"/>
            <a:ext cx="633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Directo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y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vices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9081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Attribute-based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3128" y="1022207"/>
            <a:ext cx="3759835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 marR="5080" indent="381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cases, 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much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convenient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name,</a:t>
            </a:r>
            <a:r>
              <a:rPr dirty="0" sz="1000" spc="-5">
                <a:latin typeface="Arial"/>
                <a:cs typeface="Arial"/>
              </a:rPr>
              <a:t>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look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entities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means of their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attributes </a:t>
            </a:r>
            <a:r>
              <a:rPr dirty="0" sz="1000" spc="-5" i="1">
                <a:latin typeface="メイリオ"/>
                <a:cs typeface="メイリオ"/>
              </a:rPr>
              <a:t>⇒ </a:t>
            </a:r>
            <a:r>
              <a:rPr dirty="0" sz="1000" spc="-5">
                <a:latin typeface="Arial"/>
                <a:cs typeface="Arial"/>
              </a:rPr>
              <a:t>traditional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directory services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(aka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yellow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pages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32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Attribute-based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08196" y="716"/>
            <a:ext cx="633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Directo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y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vices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9081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Attribute-based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022207"/>
            <a:ext cx="3620770" cy="353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much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convenient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name,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look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1349786"/>
            <a:ext cx="37553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entities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means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attributes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traditional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directory services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3128" y="1427804"/>
            <a:ext cx="3705860" cy="667385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sz="1000" spc="-5">
                <a:latin typeface="Arial"/>
                <a:cs typeface="Arial"/>
              </a:rPr>
              <a:t>(aka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yellow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pages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ts val="1410"/>
              </a:lnSpc>
              <a:spcBef>
                <a:spcPts val="6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651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Lookup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extremely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expensive,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2069597"/>
            <a:ext cx="375920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match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requested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attribute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values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against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actual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attribute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values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endParaRPr sz="1000">
              <a:latin typeface="メイリオ"/>
              <a:cs typeface="メイリオ"/>
            </a:endParaRPr>
          </a:p>
          <a:p>
            <a:pPr marL="1270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inspect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all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entities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principle).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54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Attribute-based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implementations:</a:t>
            </a:r>
            <a:r>
              <a:rPr dirty="0" sz="600" spc="4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LDAP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5984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Implementing</a:t>
            </a:r>
            <a:r>
              <a:rPr dirty="0" spc="-10"/>
              <a:t> </a:t>
            </a:r>
            <a:r>
              <a:rPr dirty="0" spc="15"/>
              <a:t>directory</a:t>
            </a:r>
            <a:r>
              <a:rPr dirty="0" spc="-15"/>
              <a:t> </a:t>
            </a:r>
            <a:r>
              <a:rPr dirty="0" spc="20"/>
              <a:t>services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80029"/>
            <a:ext cx="3916679" cy="1165225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scalable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searching</a:t>
            </a:r>
            <a:endParaRPr sz="1200">
              <a:latin typeface="Arial"/>
              <a:cs typeface="Arial"/>
            </a:endParaRPr>
          </a:p>
          <a:p>
            <a:pPr marL="12700" marR="233679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Implement basic</a:t>
            </a:r>
            <a:r>
              <a:rPr dirty="0" sz="1000">
                <a:latin typeface="Arial"/>
                <a:cs typeface="Arial"/>
              </a:rPr>
              <a:t> directory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service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database,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combine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traditional structured naming system.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Lightweight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Directory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Access Protocol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(LDAP)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95"/>
              </a:spcBef>
            </a:pPr>
            <a:r>
              <a:rPr dirty="0" sz="1000" spc="-10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directory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consists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10" i="1">
                <a:latin typeface="Arial"/>
                <a:cs typeface="Arial"/>
              </a:rPr>
              <a:t>attribute,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5" i="1">
                <a:latin typeface="Arial"/>
                <a:cs typeface="Arial"/>
              </a:rPr>
              <a:t>value</a:t>
            </a:r>
            <a:r>
              <a:rPr dirty="0" sz="1000" spc="-15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pairs,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uniquely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named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ease lookups.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51954" y="2714053"/>
            <a:ext cx="34290" cy="0"/>
          </a:xfrm>
          <a:custGeom>
            <a:avLst/>
            <a:gdLst/>
            <a:ahLst/>
            <a:cxnLst/>
            <a:rect l="l" t="t" r="r" b="b"/>
            <a:pathLst>
              <a:path w="34290" h="0">
                <a:moveTo>
                  <a:pt x="0" y="0"/>
                </a:moveTo>
                <a:lnTo>
                  <a:pt x="34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58342" y="2853232"/>
            <a:ext cx="34290" cy="0"/>
          </a:xfrm>
          <a:custGeom>
            <a:avLst/>
            <a:gdLst/>
            <a:ahLst/>
            <a:cxnLst/>
            <a:rect l="l" t="t" r="r" b="b"/>
            <a:pathLst>
              <a:path w="34290" h="0">
                <a:moveTo>
                  <a:pt x="0" y="0"/>
                </a:moveTo>
                <a:lnTo>
                  <a:pt x="34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65720" y="2992412"/>
            <a:ext cx="34290" cy="0"/>
          </a:xfrm>
          <a:custGeom>
            <a:avLst/>
            <a:gdLst/>
            <a:ahLst/>
            <a:cxnLst/>
            <a:rect l="l" t="t" r="r" b="b"/>
            <a:pathLst>
              <a:path w="34290" h="0">
                <a:moveTo>
                  <a:pt x="0" y="0"/>
                </a:moveTo>
                <a:lnTo>
                  <a:pt x="34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455422" y="1760054"/>
          <a:ext cx="3700145" cy="1275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3470"/>
                <a:gridCol w="447040"/>
                <a:gridCol w="2150744"/>
              </a:tblGrid>
              <a:tr h="151130">
                <a:tc>
                  <a:txBody>
                    <a:bodyPr/>
                    <a:lstStyle/>
                    <a:p>
                      <a:pPr marL="78105">
                        <a:lnSpc>
                          <a:spcPts val="965"/>
                        </a:lnSpc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Attribute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65"/>
                        </a:lnSpc>
                      </a:pPr>
                      <a:r>
                        <a:rPr dirty="0" sz="900" spc="-15" b="1">
                          <a:latin typeface="Arial"/>
                          <a:cs typeface="Arial"/>
                        </a:rPr>
                        <a:t>Abbr.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65"/>
                        </a:lnSpc>
                      </a:pPr>
                      <a:r>
                        <a:rPr dirty="0" sz="900" spc="-15" b="1">
                          <a:latin typeface="Arial"/>
                          <a:cs typeface="Arial"/>
                        </a:rPr>
                        <a:t>Value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8430">
                <a:tc>
                  <a:txBody>
                    <a:bodyPr/>
                    <a:lstStyle/>
                    <a:p>
                      <a:pPr marL="78105">
                        <a:lnSpc>
                          <a:spcPts val="990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Country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0"/>
                        </a:lnSpc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C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0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NL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39065"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Locality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Amsterdam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39065"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Organization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VU</a:t>
                      </a:r>
                      <a:r>
                        <a:rPr dirty="0" sz="9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University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39065"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OrganizationalUnit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OU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Computer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Science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39065"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CommonName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CN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Main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server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39065"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Mail</a:t>
                      </a:r>
                      <a:r>
                        <a:rPr dirty="0" sz="900" spc="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Servers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–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137.37.20.3,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130.37.24.6,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137.37.20.10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39065"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FTP</a:t>
                      </a:r>
                      <a:r>
                        <a:rPr dirty="0" sz="9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Server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–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994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130.37.20.20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marL="78105">
                        <a:lnSpc>
                          <a:spcPts val="102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WWW</a:t>
                      </a:r>
                      <a:r>
                        <a:rPr dirty="0" sz="9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Server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2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–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2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130.37.20.20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54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Attribute-based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implementations:</a:t>
            </a:r>
            <a:r>
              <a:rPr dirty="0" sz="600" spc="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LDAP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49403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L</a:t>
            </a:r>
            <a:r>
              <a:rPr dirty="0" spc="-40"/>
              <a:t>D</a:t>
            </a:r>
            <a:r>
              <a:rPr dirty="0" spc="20"/>
              <a:t>AP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345952"/>
            <a:ext cx="3963035" cy="175958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Directory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Information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Base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collection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directory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entries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LDAP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service.</a:t>
            </a:r>
            <a:endParaRPr sz="1000">
              <a:latin typeface="Arial"/>
              <a:cs typeface="Arial"/>
            </a:endParaRPr>
          </a:p>
          <a:p>
            <a:pPr marL="314960" marR="50165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Each record is uniquely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named as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sequence of naming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attributes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(called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Relative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Distinguished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Name</a:t>
            </a:r>
            <a:r>
              <a:rPr dirty="0" sz="1000" spc="-5">
                <a:latin typeface="Arial"/>
                <a:cs typeface="Arial"/>
              </a:rPr>
              <a:t>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looked </a:t>
            </a:r>
            <a:r>
              <a:rPr dirty="0" sz="1000" spc="-15">
                <a:latin typeface="Arial"/>
                <a:cs typeface="Arial"/>
              </a:rPr>
              <a:t>up.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45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Directory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Information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0">
                <a:solidFill>
                  <a:srgbClr val="FA0000"/>
                </a:solidFill>
                <a:latin typeface="Arial"/>
                <a:cs typeface="Arial"/>
              </a:rPr>
              <a:t>Tree</a:t>
            </a:r>
            <a:r>
              <a:rPr dirty="0" sz="1000" spc="-30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naming </a:t>
            </a:r>
            <a:r>
              <a:rPr dirty="0" sz="1000" spc="-10">
                <a:latin typeface="Arial"/>
                <a:cs typeface="Arial"/>
              </a:rPr>
              <a:t>graph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LDAP</a:t>
            </a:r>
            <a:endParaRPr sz="1000">
              <a:latin typeface="Arial"/>
              <a:cs typeface="Arial"/>
            </a:endParaRPr>
          </a:p>
          <a:p>
            <a:pPr marL="314960">
              <a:lnSpc>
                <a:spcPts val="1200"/>
              </a:lnSpc>
            </a:pPr>
            <a:r>
              <a:rPr dirty="0" sz="1000">
                <a:latin typeface="Arial"/>
                <a:cs typeface="Arial"/>
              </a:rPr>
              <a:t>directory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service;</a:t>
            </a:r>
            <a:r>
              <a:rPr dirty="0" sz="1000" spc="-5">
                <a:latin typeface="Arial"/>
                <a:cs typeface="Arial"/>
              </a:rPr>
              <a:t> each node represents a </a:t>
            </a:r>
            <a:r>
              <a:rPr dirty="0" sz="1000">
                <a:latin typeface="Arial"/>
                <a:cs typeface="Arial"/>
              </a:rPr>
              <a:t>directory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entry.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Part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directory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information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tree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066751" y="2223983"/>
            <a:ext cx="1579880" cy="839469"/>
            <a:chOff x="1066751" y="2223983"/>
            <a:chExt cx="1579880" cy="839469"/>
          </a:xfrm>
        </p:grpSpPr>
        <p:sp>
          <p:nvSpPr>
            <p:cNvPr id="6" name="object 6"/>
            <p:cNvSpPr/>
            <p:nvPr/>
          </p:nvSpPr>
          <p:spPr>
            <a:xfrm>
              <a:off x="1162191" y="2319428"/>
              <a:ext cx="1481455" cy="741045"/>
            </a:xfrm>
            <a:custGeom>
              <a:avLst/>
              <a:gdLst/>
              <a:ahLst/>
              <a:cxnLst/>
              <a:rect l="l" t="t" r="r" b="b"/>
              <a:pathLst>
                <a:path w="1481455" h="741044">
                  <a:moveTo>
                    <a:pt x="0" y="0"/>
                  </a:moveTo>
                  <a:lnTo>
                    <a:pt x="1481328" y="740659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69608" y="2226840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797" y="0"/>
                  </a:moveTo>
                  <a:lnTo>
                    <a:pt x="0" y="0"/>
                  </a:lnTo>
                  <a:lnTo>
                    <a:pt x="0" y="145797"/>
                  </a:lnTo>
                  <a:lnTo>
                    <a:pt x="145797" y="145797"/>
                  </a:lnTo>
                  <a:lnTo>
                    <a:pt x="1457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69608" y="2226840"/>
              <a:ext cx="1124585" cy="753745"/>
            </a:xfrm>
            <a:custGeom>
              <a:avLst/>
              <a:gdLst/>
              <a:ahLst/>
              <a:cxnLst/>
              <a:rect l="l" t="t" r="r" b="b"/>
              <a:pathLst>
                <a:path w="1124585" h="753744">
                  <a:moveTo>
                    <a:pt x="0" y="145797"/>
                  </a:moveTo>
                  <a:lnTo>
                    <a:pt x="145797" y="145797"/>
                  </a:lnTo>
                  <a:lnTo>
                    <a:pt x="145797" y="0"/>
                  </a:lnTo>
                  <a:lnTo>
                    <a:pt x="0" y="0"/>
                  </a:lnTo>
                  <a:lnTo>
                    <a:pt x="0" y="145797"/>
                  </a:lnTo>
                  <a:close/>
                </a:path>
                <a:path w="1124585" h="753744">
                  <a:moveTo>
                    <a:pt x="380052" y="285989"/>
                  </a:moveTo>
                  <a:lnTo>
                    <a:pt x="252031" y="370332"/>
                  </a:lnTo>
                </a:path>
                <a:path w="1124585" h="753744">
                  <a:moveTo>
                    <a:pt x="752955" y="486586"/>
                  </a:moveTo>
                  <a:lnTo>
                    <a:pt x="624935" y="570924"/>
                  </a:lnTo>
                </a:path>
                <a:path w="1124585" h="753744">
                  <a:moveTo>
                    <a:pt x="1124575" y="669180"/>
                  </a:moveTo>
                  <a:lnTo>
                    <a:pt x="996553" y="753518"/>
                  </a:lnTo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1801278" y="3084338"/>
            <a:ext cx="64516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HostName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star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97200" y="3078556"/>
            <a:ext cx="755015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HostName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zephyr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437370" y="2409435"/>
            <a:ext cx="1455420" cy="971550"/>
            <a:chOff x="1437370" y="2409435"/>
            <a:chExt cx="1455420" cy="971550"/>
          </a:xfrm>
        </p:grpSpPr>
        <p:sp>
          <p:nvSpPr>
            <p:cNvPr id="12" name="object 12"/>
            <p:cNvSpPr/>
            <p:nvPr/>
          </p:nvSpPr>
          <p:spPr>
            <a:xfrm>
              <a:off x="2367407" y="3101645"/>
              <a:ext cx="522605" cy="276860"/>
            </a:xfrm>
            <a:custGeom>
              <a:avLst/>
              <a:gdLst/>
              <a:ahLst/>
              <a:cxnLst/>
              <a:rect l="l" t="t" r="r" b="b"/>
              <a:pathLst>
                <a:path w="522605" h="276860">
                  <a:moveTo>
                    <a:pt x="194681" y="4504"/>
                  </a:moveTo>
                  <a:lnTo>
                    <a:pt x="107200" y="135720"/>
                  </a:lnTo>
                </a:path>
                <a:path w="522605" h="276860">
                  <a:moveTo>
                    <a:pt x="72903" y="130781"/>
                  </a:moveTo>
                  <a:lnTo>
                    <a:pt x="101231" y="136526"/>
                  </a:lnTo>
                  <a:lnTo>
                    <a:pt x="124407" y="152175"/>
                  </a:lnTo>
                  <a:lnTo>
                    <a:pt x="140054" y="175353"/>
                  </a:lnTo>
                  <a:lnTo>
                    <a:pt x="145797" y="203682"/>
                  </a:lnTo>
                  <a:lnTo>
                    <a:pt x="140054" y="232012"/>
                  </a:lnTo>
                  <a:lnTo>
                    <a:pt x="124407" y="255192"/>
                  </a:lnTo>
                  <a:lnTo>
                    <a:pt x="101231" y="270842"/>
                  </a:lnTo>
                  <a:lnTo>
                    <a:pt x="72903" y="276587"/>
                  </a:lnTo>
                  <a:lnTo>
                    <a:pt x="44570" y="270841"/>
                  </a:lnTo>
                  <a:lnTo>
                    <a:pt x="21391" y="255191"/>
                  </a:lnTo>
                  <a:lnTo>
                    <a:pt x="5743" y="232014"/>
                  </a:lnTo>
                  <a:lnTo>
                    <a:pt x="0" y="203682"/>
                  </a:lnTo>
                  <a:lnTo>
                    <a:pt x="5743" y="175353"/>
                  </a:lnTo>
                  <a:lnTo>
                    <a:pt x="21391" y="152175"/>
                  </a:lnTo>
                  <a:lnTo>
                    <a:pt x="44570" y="136526"/>
                  </a:lnTo>
                  <a:lnTo>
                    <a:pt x="72903" y="130781"/>
                  </a:lnTo>
                  <a:close/>
                </a:path>
                <a:path w="522605" h="276860">
                  <a:moveTo>
                    <a:pt x="324595" y="0"/>
                  </a:moveTo>
                  <a:lnTo>
                    <a:pt x="412076" y="131215"/>
                  </a:lnTo>
                </a:path>
                <a:path w="522605" h="276860">
                  <a:moveTo>
                    <a:pt x="449593" y="122423"/>
                  </a:moveTo>
                  <a:lnTo>
                    <a:pt x="421263" y="128168"/>
                  </a:lnTo>
                  <a:lnTo>
                    <a:pt x="398085" y="143818"/>
                  </a:lnTo>
                  <a:lnTo>
                    <a:pt x="382434" y="166996"/>
                  </a:lnTo>
                  <a:lnTo>
                    <a:pt x="376689" y="195324"/>
                  </a:lnTo>
                  <a:lnTo>
                    <a:pt x="382434" y="223654"/>
                  </a:lnTo>
                  <a:lnTo>
                    <a:pt x="398085" y="246831"/>
                  </a:lnTo>
                  <a:lnTo>
                    <a:pt x="421263" y="262481"/>
                  </a:lnTo>
                  <a:lnTo>
                    <a:pt x="449593" y="268225"/>
                  </a:lnTo>
                  <a:lnTo>
                    <a:pt x="477922" y="262481"/>
                  </a:lnTo>
                  <a:lnTo>
                    <a:pt x="501101" y="246831"/>
                  </a:lnTo>
                  <a:lnTo>
                    <a:pt x="516752" y="223654"/>
                  </a:lnTo>
                  <a:lnTo>
                    <a:pt x="522497" y="195324"/>
                  </a:lnTo>
                  <a:lnTo>
                    <a:pt x="516752" y="166997"/>
                  </a:lnTo>
                  <a:lnTo>
                    <a:pt x="501101" y="143820"/>
                  </a:lnTo>
                  <a:lnTo>
                    <a:pt x="477922" y="128172"/>
                  </a:lnTo>
                  <a:lnTo>
                    <a:pt x="449593" y="122427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550937" y="2967504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797" y="0"/>
                  </a:moveTo>
                  <a:lnTo>
                    <a:pt x="0" y="0"/>
                  </a:lnTo>
                  <a:lnTo>
                    <a:pt x="0" y="145797"/>
                  </a:lnTo>
                  <a:lnTo>
                    <a:pt x="145797" y="145797"/>
                  </a:lnTo>
                  <a:lnTo>
                    <a:pt x="1457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550937" y="2967504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797"/>
                  </a:moveTo>
                  <a:lnTo>
                    <a:pt x="145797" y="145797"/>
                  </a:lnTo>
                  <a:lnTo>
                    <a:pt x="145797" y="0"/>
                  </a:lnTo>
                  <a:lnTo>
                    <a:pt x="0" y="0"/>
                  </a:lnTo>
                  <a:lnTo>
                    <a:pt x="0" y="145797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39940" y="241200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797" y="0"/>
                  </a:moveTo>
                  <a:lnTo>
                    <a:pt x="0" y="0"/>
                  </a:lnTo>
                  <a:lnTo>
                    <a:pt x="0" y="145794"/>
                  </a:lnTo>
                  <a:lnTo>
                    <a:pt x="145797" y="145794"/>
                  </a:lnTo>
                  <a:lnTo>
                    <a:pt x="1457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39940" y="2412005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794"/>
                  </a:moveTo>
                  <a:lnTo>
                    <a:pt x="145797" y="145794"/>
                  </a:lnTo>
                  <a:lnTo>
                    <a:pt x="145797" y="0"/>
                  </a:lnTo>
                  <a:lnTo>
                    <a:pt x="0" y="0"/>
                  </a:lnTo>
                  <a:lnTo>
                    <a:pt x="0" y="145794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10272" y="2597172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801" y="0"/>
                  </a:moveTo>
                  <a:lnTo>
                    <a:pt x="0" y="0"/>
                  </a:lnTo>
                  <a:lnTo>
                    <a:pt x="0" y="145797"/>
                  </a:lnTo>
                  <a:lnTo>
                    <a:pt x="145801" y="145797"/>
                  </a:lnTo>
                  <a:lnTo>
                    <a:pt x="1458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10272" y="2597172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797"/>
                  </a:moveTo>
                  <a:lnTo>
                    <a:pt x="145801" y="145797"/>
                  </a:lnTo>
                  <a:lnTo>
                    <a:pt x="145801" y="0"/>
                  </a:lnTo>
                  <a:lnTo>
                    <a:pt x="0" y="0"/>
                  </a:lnTo>
                  <a:lnTo>
                    <a:pt x="0" y="145797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180605" y="278233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145797" y="0"/>
                  </a:moveTo>
                  <a:lnTo>
                    <a:pt x="0" y="0"/>
                  </a:lnTo>
                  <a:lnTo>
                    <a:pt x="0" y="145794"/>
                  </a:lnTo>
                  <a:lnTo>
                    <a:pt x="145797" y="145794"/>
                  </a:lnTo>
                  <a:lnTo>
                    <a:pt x="1457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80605" y="2782337"/>
              <a:ext cx="146050" cy="146050"/>
            </a:xfrm>
            <a:custGeom>
              <a:avLst/>
              <a:gdLst/>
              <a:ahLst/>
              <a:cxnLst/>
              <a:rect l="l" t="t" r="r" b="b"/>
              <a:pathLst>
                <a:path w="146050" h="146050">
                  <a:moveTo>
                    <a:pt x="0" y="145794"/>
                  </a:moveTo>
                  <a:lnTo>
                    <a:pt x="145797" y="145794"/>
                  </a:lnTo>
                  <a:lnTo>
                    <a:pt x="145797" y="0"/>
                  </a:lnTo>
                  <a:lnTo>
                    <a:pt x="0" y="0"/>
                  </a:lnTo>
                  <a:lnTo>
                    <a:pt x="0" y="145794"/>
                  </a:lnTo>
                  <a:close/>
                </a:path>
              </a:pathLst>
            </a:custGeom>
            <a:ln w="51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1305030" y="2257023"/>
            <a:ext cx="1772285" cy="837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NL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50">
              <a:latin typeface="Arial"/>
              <a:cs typeface="Arial"/>
            </a:endParaRPr>
          </a:p>
          <a:p>
            <a:pPr marL="375920">
              <a:lnSpc>
                <a:spcPct val="100000"/>
              </a:lnSpc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VU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University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550">
              <a:latin typeface="Arial"/>
              <a:cs typeface="Arial"/>
            </a:endParaRPr>
          </a:p>
          <a:p>
            <a:pPr marL="751840">
              <a:lnSpc>
                <a:spcPct val="100000"/>
              </a:lnSpc>
              <a:spcBef>
                <a:spcPts val="5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OU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Computer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Science</a:t>
            </a:r>
            <a:endParaRPr sz="650">
              <a:latin typeface="Arial"/>
              <a:cs typeface="Arial"/>
            </a:endParaRPr>
          </a:p>
          <a:p>
            <a:pPr marL="1282065" marR="5080" indent="-165735">
              <a:lnSpc>
                <a:spcPct val="150300"/>
              </a:lnSpc>
              <a:spcBef>
                <a:spcPts val="284"/>
              </a:spcBef>
            </a:pP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CN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Main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server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32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Attribute-based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99727" y="716"/>
            <a:ext cx="1242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Hierarchical implementations:</a:t>
            </a:r>
            <a:r>
              <a:rPr dirty="0" sz="600" spc="4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LDAP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491865" cy="8229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LDAP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1050"/>
              </a:spcBef>
            </a:pPr>
            <a:r>
              <a:rPr dirty="0" sz="1200" spc="-6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directory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entries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having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HostName</a:t>
            </a:r>
            <a:r>
              <a:rPr dirty="0" sz="1200" spc="1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RDN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360006" y="1263777"/>
          <a:ext cx="4253230" cy="1214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0444"/>
                <a:gridCol w="1111884"/>
                <a:gridCol w="1020444"/>
                <a:gridCol w="1094105"/>
              </a:tblGrid>
              <a:tr h="178435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Attribute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5" b="1">
                          <a:latin typeface="Arial"/>
                          <a:cs typeface="Arial"/>
                        </a:rPr>
                        <a:t>Value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Attribute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5" b="1">
                          <a:latin typeface="Arial"/>
                          <a:cs typeface="Arial"/>
                        </a:rPr>
                        <a:t>Value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Locality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Amsterdam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Locality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Amsterdam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Organization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VU</a:t>
                      </a:r>
                      <a:r>
                        <a:rPr dirty="0" sz="900" spc="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University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Organization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VU</a:t>
                      </a:r>
                      <a:r>
                        <a:rPr dirty="0" sz="900" spc="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University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OrganizationalUnit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Computer</a:t>
                      </a:r>
                      <a:r>
                        <a:rPr dirty="0" sz="900" spc="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Science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OrganizationalUnit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Computer</a:t>
                      </a:r>
                      <a:r>
                        <a:rPr dirty="0" sz="900" spc="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Science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CommonName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Main</a:t>
                      </a:r>
                      <a:r>
                        <a:rPr dirty="0" sz="90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server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CommonName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Main</a:t>
                      </a:r>
                      <a:r>
                        <a:rPr dirty="0" sz="90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server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HostName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star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HostName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0" i="1">
                          <a:latin typeface="Arial"/>
                          <a:cs typeface="Arial"/>
                        </a:rPr>
                        <a:t>zephyr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HostAddress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192.31.231.42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HostAddress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137</a:t>
                      </a:r>
                      <a:r>
                        <a:rPr dirty="0" sz="900" spc="-1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37</a:t>
                      </a:r>
                      <a:r>
                        <a:rPr dirty="0" sz="900" spc="-1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900" spc="45" i="1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10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321894" y="2570411"/>
            <a:ext cx="384746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900" spc="-5">
                <a:latin typeface="Arial"/>
                <a:cs typeface="Arial"/>
              </a:rPr>
              <a:t>Result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of</a:t>
            </a:r>
            <a:r>
              <a:rPr dirty="0" sz="900" spc="195">
                <a:latin typeface="Arial"/>
                <a:cs typeface="Arial"/>
              </a:rPr>
              <a:t> </a:t>
            </a:r>
            <a:r>
              <a:rPr dirty="0" sz="900" spc="5">
                <a:latin typeface="Times New Roman"/>
                <a:cs typeface="Times New Roman"/>
              </a:rPr>
              <a:t>search(‘‘(C=NL)(O=VU</a:t>
            </a:r>
            <a:r>
              <a:rPr dirty="0" sz="900" spc="170">
                <a:latin typeface="Times New Roman"/>
                <a:cs typeface="Times New Roman"/>
              </a:rPr>
              <a:t> </a:t>
            </a:r>
            <a:r>
              <a:rPr dirty="0" sz="900" spc="15">
                <a:latin typeface="Times New Roman"/>
                <a:cs typeface="Times New Roman"/>
              </a:rPr>
              <a:t>University)(OU=</a:t>
            </a:r>
            <a:r>
              <a:rPr dirty="0" baseline="-9259" sz="1350" spc="22">
                <a:latin typeface="Times New Roman"/>
                <a:cs typeface="Times New Roman"/>
              </a:rPr>
              <a:t>*</a:t>
            </a:r>
            <a:r>
              <a:rPr dirty="0" sz="900" spc="15">
                <a:latin typeface="Times New Roman"/>
                <a:cs typeface="Times New Roman"/>
              </a:rPr>
              <a:t>)(CN=Main</a:t>
            </a:r>
            <a:r>
              <a:rPr dirty="0" sz="900" spc="175">
                <a:latin typeface="Times New Roman"/>
                <a:cs typeface="Times New Roman"/>
              </a:rPr>
              <a:t> </a:t>
            </a:r>
            <a:r>
              <a:rPr dirty="0" sz="900" spc="114">
                <a:latin typeface="Times New Roman"/>
                <a:cs typeface="Times New Roman"/>
              </a:rPr>
              <a:t>server)’’)</a:t>
            </a:r>
            <a:endParaRPr sz="9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 txBox="1"/>
          <p:nvPr/>
        </p:nvSpPr>
        <p:spPr>
          <a:xfrm>
            <a:off x="66713" y="3331252"/>
            <a:ext cx="85407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Using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index</a:t>
            </a:r>
            <a:endParaRPr sz="60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32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Attribute-based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950" y="716"/>
            <a:ext cx="10617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implementations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3077210" cy="93916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index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1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Assume a set of attributes </a:t>
            </a:r>
            <a:r>
              <a:rPr dirty="0" sz="1000" spc="45" i="1">
                <a:latin typeface="メイリオ"/>
                <a:cs typeface="メイリオ"/>
              </a:rPr>
              <a:t>{</a:t>
            </a:r>
            <a:r>
              <a:rPr dirty="0" sz="1000" spc="45" i="1">
                <a:latin typeface="Arial"/>
                <a:cs typeface="Arial"/>
              </a:rPr>
              <a:t>a</a:t>
            </a:r>
            <a:r>
              <a:rPr dirty="0" baseline="27777" sz="1050" spc="67" i="1">
                <a:latin typeface="Arial"/>
                <a:cs typeface="Arial"/>
              </a:rPr>
              <a:t>1</a:t>
            </a:r>
            <a:r>
              <a:rPr dirty="0" sz="1000" spc="45" i="1">
                <a:latin typeface="Arial"/>
                <a:cs typeface="Arial"/>
              </a:rPr>
              <a:t>,...,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a</a:t>
            </a:r>
            <a:r>
              <a:rPr dirty="0" baseline="27777" sz="1050" spc="15" i="1">
                <a:latin typeface="Arial"/>
                <a:cs typeface="Arial"/>
              </a:rPr>
              <a:t>N</a:t>
            </a:r>
            <a:r>
              <a:rPr dirty="0" baseline="27777" sz="1050" spc="-135" i="1">
                <a:latin typeface="Arial"/>
                <a:cs typeface="Arial"/>
              </a:rPr>
              <a:t> </a:t>
            </a:r>
            <a:r>
              <a:rPr dirty="0" sz="1000" spc="-105" i="1">
                <a:latin typeface="メイリオ"/>
                <a:cs typeface="メイリオ"/>
              </a:rPr>
              <a:t>}</a:t>
            </a:r>
            <a:endParaRPr sz="1000">
              <a:latin typeface="メイリオ"/>
              <a:cs typeface="メイリオ"/>
            </a:endParaRPr>
          </a:p>
          <a:p>
            <a:pPr marL="5670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Each attribute </a:t>
            </a:r>
            <a:r>
              <a:rPr dirty="0" sz="1000" spc="5" i="1">
                <a:latin typeface="Arial"/>
                <a:cs typeface="Arial"/>
              </a:rPr>
              <a:t>a</a:t>
            </a:r>
            <a:r>
              <a:rPr dirty="0" baseline="27777" sz="1050" spc="7" i="1">
                <a:latin typeface="Arial"/>
                <a:cs typeface="Arial"/>
              </a:rPr>
              <a:t>k</a:t>
            </a:r>
            <a:r>
              <a:rPr dirty="0" baseline="27777" sz="105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a 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30" i="1">
                <a:latin typeface="Arial"/>
                <a:cs typeface="Arial"/>
              </a:rPr>
              <a:t>R</a:t>
            </a:r>
            <a:r>
              <a:rPr dirty="0" baseline="27777" sz="1050" spc="44" i="1">
                <a:latin typeface="Arial"/>
                <a:cs typeface="Arial"/>
              </a:rPr>
              <a:t>k</a:t>
            </a:r>
            <a:endParaRPr baseline="27777" sz="10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17433" y="1089224"/>
            <a:ext cx="7239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4395" y="1102250"/>
            <a:ext cx="24561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attribute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4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associate a set </a:t>
            </a:r>
            <a:r>
              <a:rPr dirty="0" sz="1000" spc="-5" b="1">
                <a:latin typeface="Arial"/>
                <a:cs typeface="Arial"/>
              </a:rPr>
              <a:t>S</a:t>
            </a:r>
            <a:r>
              <a:rPr dirty="0" sz="1000" spc="400" b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105" i="1">
                <a:latin typeface="メイリオ"/>
                <a:cs typeface="メイリオ"/>
              </a:rPr>
              <a:t>{</a:t>
            </a:r>
            <a:endParaRPr sz="1000">
              <a:latin typeface="メイリオ"/>
              <a:cs typeface="メイリオ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78582" y="1089224"/>
            <a:ext cx="438784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79095" algn="l"/>
              </a:tabLst>
            </a:pPr>
            <a:r>
              <a:rPr dirty="0" sz="700" spc="20" b="1">
                <a:latin typeface="Arial"/>
                <a:cs typeface="Arial"/>
              </a:rPr>
              <a:t>k</a:t>
            </a:r>
            <a:r>
              <a:rPr dirty="0" sz="700" spc="20" b="1">
                <a:latin typeface="Arial"/>
                <a:cs typeface="Arial"/>
              </a:rPr>
              <a:t>	</a:t>
            </a:r>
            <a:r>
              <a:rPr dirty="0" sz="700" spc="15" i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43439" y="1089224"/>
            <a:ext cx="7239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13862" y="1175419"/>
            <a:ext cx="57721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436245" algn="l"/>
              </a:tabLst>
            </a:pPr>
            <a:r>
              <a:rPr dirty="0" sz="700" spc="20" i="1">
                <a:latin typeface="Arial"/>
                <a:cs typeface="Arial"/>
              </a:rPr>
              <a:t>1	</a:t>
            </a:r>
            <a:r>
              <a:rPr dirty="0" baseline="3968" sz="1050" spc="7" i="1">
                <a:latin typeface="Arial"/>
                <a:cs typeface="Arial"/>
              </a:rPr>
              <a:t>n</a:t>
            </a:r>
            <a:r>
              <a:rPr dirty="0" baseline="-9259" sz="900" spc="7" i="1">
                <a:latin typeface="Arial"/>
                <a:cs typeface="Arial"/>
              </a:rPr>
              <a:t>k</a:t>
            </a:r>
            <a:endParaRPr baseline="-9259"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54870" y="1102250"/>
            <a:ext cx="92836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-2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i="1">
                <a:latin typeface="Arial"/>
                <a:cs typeface="Arial"/>
              </a:rPr>
              <a:t>  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105" i="1">
                <a:latin typeface="メイリオ"/>
                <a:cs typeface="メイリオ"/>
              </a:rPr>
              <a:t>}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57294" y="1159277"/>
            <a:ext cx="7239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4395" y="1254079"/>
            <a:ext cx="4413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se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6704" y="1086439"/>
            <a:ext cx="12382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20">
                <a:solidFill>
                  <a:srgbClr val="3333B2"/>
                </a:solidFill>
                <a:latin typeface="Arial"/>
                <a:cs typeface="Arial"/>
              </a:rPr>
              <a:t>►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1000" spc="-220">
                <a:solidFill>
                  <a:srgbClr val="3333B2"/>
                </a:solidFill>
                <a:latin typeface="Arial"/>
                <a:cs typeface="Arial"/>
              </a:rPr>
              <a:t>►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06624" y="1480765"/>
            <a:ext cx="4635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j</a:t>
            </a:r>
            <a:endParaRPr sz="7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54705" y="1480765"/>
            <a:ext cx="4635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j</a:t>
            </a:r>
            <a:endParaRPr sz="7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30488" y="1392881"/>
            <a:ext cx="129540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494030" algn="l"/>
                <a:tab pos="942340" algn="l"/>
                <a:tab pos="1229995" algn="l"/>
              </a:tabLst>
            </a:pPr>
            <a:r>
              <a:rPr dirty="0" sz="700" spc="15" i="1">
                <a:latin typeface="Arial"/>
                <a:cs typeface="Arial"/>
              </a:rPr>
              <a:t>k</a:t>
            </a:r>
            <a:r>
              <a:rPr dirty="0" sz="700" spc="15" i="1">
                <a:latin typeface="Arial"/>
                <a:cs typeface="Arial"/>
              </a:rPr>
              <a:t>	</a:t>
            </a:r>
            <a:r>
              <a:rPr dirty="0" sz="700" spc="15" i="1">
                <a:latin typeface="Arial"/>
                <a:cs typeface="Arial"/>
              </a:rPr>
              <a:t>k</a:t>
            </a:r>
            <a:r>
              <a:rPr dirty="0" sz="700" spc="15" i="1">
                <a:latin typeface="Arial"/>
                <a:cs typeface="Arial"/>
              </a:rPr>
              <a:t>	</a:t>
            </a:r>
            <a:r>
              <a:rPr dirty="0" sz="700" spc="15" i="1">
                <a:latin typeface="Arial"/>
                <a:cs typeface="Arial"/>
              </a:rPr>
              <a:t>k</a:t>
            </a:r>
            <a:r>
              <a:rPr dirty="0" sz="700" spc="15" i="1">
                <a:latin typeface="Arial"/>
                <a:cs typeface="Arial"/>
              </a:rPr>
              <a:t>	</a:t>
            </a:r>
            <a:r>
              <a:rPr dirty="0" sz="700" spc="20" b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24395" y="1405907"/>
            <a:ext cx="31972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Global mapping 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a</a:t>
            </a:r>
            <a:r>
              <a:rPr dirty="0" sz="1000" spc="2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5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480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b="1">
                <a:latin typeface="Arial"/>
                <a:cs typeface="Arial"/>
              </a:rPr>
              <a:t>S</a:t>
            </a:r>
            <a:r>
              <a:rPr dirty="0" sz="1000" spc="455" b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02341" y="1392881"/>
            <a:ext cx="7239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1894" y="1783699"/>
            <a:ext cx="3724275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8100" marR="304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15" i="1">
                <a:latin typeface="Arial"/>
                <a:cs typeface="Arial"/>
              </a:rPr>
              <a:t>L</a:t>
            </a:r>
            <a:r>
              <a:rPr dirty="0" sz="1000" spc="15">
                <a:latin typeface="Arial"/>
                <a:cs typeface="Arial"/>
              </a:rPr>
              <a:t>(</a:t>
            </a:r>
            <a:r>
              <a:rPr dirty="0" sz="1000" spc="15" i="1">
                <a:latin typeface="Arial"/>
                <a:cs typeface="Arial"/>
              </a:rPr>
              <a:t>a</a:t>
            </a:r>
            <a:r>
              <a:rPr dirty="0" baseline="27777" sz="1050" spc="22" i="1">
                <a:latin typeface="Arial"/>
                <a:cs typeface="Arial"/>
              </a:rPr>
              <a:t>k</a:t>
            </a:r>
            <a:r>
              <a:rPr dirty="0" baseline="27777" sz="1050" spc="-112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7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keys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returned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2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a</a:t>
            </a:r>
            <a:r>
              <a:rPr dirty="0" baseline="27777" sz="1050" spc="30" i="1">
                <a:latin typeface="Arial"/>
                <a:cs typeface="Arial"/>
              </a:rPr>
              <a:t>k</a:t>
            </a:r>
            <a:r>
              <a:rPr dirty="0" baseline="27777" sz="1050" spc="-112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 spc="-5">
                <a:latin typeface="Arial"/>
                <a:cs typeface="Arial"/>
              </a:rPr>
              <a:t> 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query </a:t>
            </a:r>
            <a:r>
              <a:rPr dirty="0" sz="1000" spc="-5">
                <a:latin typeface="Arial"/>
                <a:cs typeface="Arial"/>
              </a:rPr>
              <a:t>can be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formulated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a logical expression,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e.g.,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24395" y="2237338"/>
            <a:ext cx="1281430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1209675" algn="l"/>
              </a:tabLst>
            </a:pPr>
            <a:r>
              <a:rPr dirty="0" sz="1000" spc="175">
                <a:latin typeface="Arial"/>
                <a:cs typeface="Arial"/>
              </a:rPr>
              <a:t> </a:t>
            </a:r>
            <a:r>
              <a:rPr dirty="0" sz="1000" spc="175">
                <a:latin typeface="Arial"/>
                <a:cs typeface="Arial"/>
              </a:rPr>
              <a:t>	</a:t>
            </a:r>
            <a:r>
              <a:rPr dirty="0" sz="1000" spc="175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95388" y="2326864"/>
            <a:ext cx="158369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96215" algn="l"/>
                <a:tab pos="636270" algn="l"/>
                <a:tab pos="825500" algn="l"/>
                <a:tab pos="1329055" algn="l"/>
                <a:tab pos="1518285" algn="l"/>
              </a:tabLst>
            </a:pPr>
            <a:r>
              <a:rPr dirty="0" sz="700" spc="20" i="1">
                <a:latin typeface="Arial"/>
                <a:cs typeface="Arial"/>
              </a:rPr>
              <a:t>1</a:t>
            </a:r>
            <a:r>
              <a:rPr dirty="0" sz="700" spc="20" i="1">
                <a:latin typeface="Arial"/>
                <a:cs typeface="Arial"/>
              </a:rPr>
              <a:t>	</a:t>
            </a:r>
            <a:r>
              <a:rPr dirty="0" sz="700" spc="20" i="1">
                <a:latin typeface="Arial"/>
                <a:cs typeface="Arial"/>
              </a:rPr>
              <a:t>1</a:t>
            </a:r>
            <a:r>
              <a:rPr dirty="0" sz="700" spc="20" i="1">
                <a:latin typeface="Arial"/>
                <a:cs typeface="Arial"/>
              </a:rPr>
              <a:t>	</a:t>
            </a:r>
            <a:r>
              <a:rPr dirty="0" sz="700" spc="20" i="1">
                <a:latin typeface="Arial"/>
                <a:cs typeface="Arial"/>
              </a:rPr>
              <a:t>2</a:t>
            </a:r>
            <a:r>
              <a:rPr dirty="0" sz="700" spc="20" i="1">
                <a:latin typeface="Arial"/>
                <a:cs typeface="Arial"/>
              </a:rPr>
              <a:t>	</a:t>
            </a:r>
            <a:r>
              <a:rPr dirty="0" sz="700" spc="20" i="1">
                <a:latin typeface="Arial"/>
                <a:cs typeface="Arial"/>
              </a:rPr>
              <a:t>2</a:t>
            </a:r>
            <a:r>
              <a:rPr dirty="0" sz="700" spc="20" i="1">
                <a:latin typeface="Arial"/>
                <a:cs typeface="Arial"/>
              </a:rPr>
              <a:t>	</a:t>
            </a:r>
            <a:r>
              <a:rPr dirty="0" sz="700" spc="20" i="1">
                <a:latin typeface="Arial"/>
                <a:cs typeface="Arial"/>
              </a:rPr>
              <a:t>3</a:t>
            </a:r>
            <a:r>
              <a:rPr dirty="0" sz="700" spc="20" i="1">
                <a:latin typeface="Arial"/>
                <a:cs typeface="Arial"/>
              </a:rPr>
              <a:t>	</a:t>
            </a:r>
            <a:r>
              <a:rPr dirty="0" sz="700" spc="20" i="1"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82345" y="2339891"/>
            <a:ext cx="18573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9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10" i="1">
                <a:latin typeface="メイリオ"/>
                <a:cs typeface="メイリオ"/>
              </a:rPr>
              <a:t>∧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35">
                <a:latin typeface="Arial"/>
                <a:cs typeface="Arial"/>
              </a:rPr>
              <a:t> </a:t>
            </a:r>
            <a:r>
              <a:rPr dirty="0" sz="1000" spc="-10" i="1">
                <a:latin typeface="メイリオ"/>
                <a:cs typeface="メイリオ"/>
              </a:rPr>
              <a:t>∨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7347" y="2535155"/>
            <a:ext cx="3441700" cy="48260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0"/>
              </a:spcBef>
            </a:pP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constructing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</a:t>
            </a:r>
            <a:endParaRPr sz="1000">
              <a:latin typeface="Arial"/>
              <a:cs typeface="Arial"/>
            </a:endParaRPr>
          </a:p>
          <a:p>
            <a:pPr marL="319405">
              <a:lnSpc>
                <a:spcPct val="100000"/>
              </a:lnSpc>
              <a:spcBef>
                <a:spcPts val="600"/>
              </a:spcBef>
            </a:pPr>
            <a:r>
              <a:rPr dirty="0" baseline="44444" sz="1500" spc="262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baseline="27777" sz="1050" spc="97" i="1">
                <a:latin typeface="Arial"/>
                <a:cs typeface="Arial"/>
              </a:rPr>
              <a:t>1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baseline="27777" sz="1050" spc="97" i="1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10" i="1">
                <a:latin typeface="メイリオ"/>
                <a:cs typeface="メイリオ"/>
              </a:rPr>
              <a:t>∩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baseline="27777" sz="1050" spc="30" i="1">
                <a:latin typeface="Arial"/>
                <a:cs typeface="Arial"/>
              </a:rPr>
              <a:t>2</a:t>
            </a:r>
            <a:r>
              <a:rPr dirty="0" baseline="27777" sz="1050" spc="-15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baseline="27777" sz="1050" spc="30" i="1">
                <a:latin typeface="Arial"/>
                <a:cs typeface="Arial"/>
              </a:rPr>
              <a:t>2</a:t>
            </a:r>
            <a:r>
              <a:rPr dirty="0" baseline="27777" sz="1050" spc="-15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44444" sz="1500" spc="262">
                <a:latin typeface="Arial"/>
                <a:cs typeface="Arial"/>
              </a:rPr>
              <a:t> </a:t>
            </a:r>
            <a:r>
              <a:rPr dirty="0" baseline="44444" sz="1500" spc="-209">
                <a:latin typeface="Arial"/>
                <a:cs typeface="Arial"/>
              </a:rPr>
              <a:t> </a:t>
            </a:r>
            <a:r>
              <a:rPr dirty="0" sz="1000" spc="-10" i="1">
                <a:latin typeface="メイリオ"/>
                <a:cs typeface="メイリオ"/>
              </a:rPr>
              <a:t>∪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baseline="27777" sz="1050" spc="30" i="1">
                <a:latin typeface="Arial"/>
                <a:cs typeface="Arial"/>
              </a:rPr>
              <a:t>3</a:t>
            </a:r>
            <a:r>
              <a:rPr dirty="0" baseline="27777" sz="1050" spc="-15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baseline="27777" sz="1050" spc="30" i="1">
                <a:latin typeface="Arial"/>
                <a:cs typeface="Arial"/>
              </a:rPr>
              <a:t>3</a:t>
            </a:r>
            <a:r>
              <a:rPr dirty="0" baseline="27777" sz="1050" spc="-15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3238" y="716"/>
            <a:ext cx="5784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solutions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044825" cy="8959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SSP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chains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00">
              <a:latin typeface="Arial"/>
              <a:cs typeface="Arial"/>
            </a:endParaRPr>
          </a:p>
          <a:p>
            <a:pPr marL="259715">
              <a:lnSpc>
                <a:spcPts val="1415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principle 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forwarding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pointers using</a:t>
            </a:r>
            <a:endParaRPr sz="1200">
              <a:latin typeface="Arial"/>
              <a:cs typeface="Arial"/>
            </a:endParaRPr>
          </a:p>
          <a:p>
            <a:pPr marL="254000">
              <a:lnSpc>
                <a:spcPts val="1415"/>
              </a:lnSpc>
            </a:pP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(client</a:t>
            </a:r>
            <a:r>
              <a:rPr dirty="0" sz="1200" spc="-15" i="1">
                <a:solidFill>
                  <a:srgbClr val="3333B2"/>
                </a:solidFill>
                <a:latin typeface="Arial"/>
                <a:cs typeface="Arial"/>
              </a:rPr>
              <a:t> stub,</a:t>
            </a:r>
            <a:r>
              <a:rPr dirty="0" sz="1200" spc="-1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dirty="0" sz="1200" spc="-1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stub)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37764" y="1182810"/>
            <a:ext cx="456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P2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64853" y="2090818"/>
            <a:ext cx="456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P4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48744" y="1309746"/>
            <a:ext cx="2271395" cy="1374775"/>
          </a:xfrm>
          <a:custGeom>
            <a:avLst/>
            <a:gdLst/>
            <a:ahLst/>
            <a:cxnLst/>
            <a:rect l="l" t="t" r="r" b="b"/>
            <a:pathLst>
              <a:path w="2271395" h="1374775">
                <a:moveTo>
                  <a:pt x="1792800" y="1374480"/>
                </a:moveTo>
                <a:lnTo>
                  <a:pt x="2270876" y="1374480"/>
                </a:lnTo>
                <a:lnTo>
                  <a:pt x="2270876" y="896400"/>
                </a:lnTo>
                <a:lnTo>
                  <a:pt x="1792800" y="896400"/>
                </a:lnTo>
                <a:lnTo>
                  <a:pt x="1792800" y="1374480"/>
                </a:lnTo>
                <a:close/>
              </a:path>
              <a:path w="2271395" h="1374775">
                <a:moveTo>
                  <a:pt x="1097980" y="809198"/>
                </a:moveTo>
                <a:lnTo>
                  <a:pt x="1576059" y="809198"/>
                </a:lnTo>
                <a:lnTo>
                  <a:pt x="1576059" y="331114"/>
                </a:lnTo>
                <a:lnTo>
                  <a:pt x="1097980" y="331114"/>
                </a:lnTo>
                <a:lnTo>
                  <a:pt x="1097980" y="809198"/>
                </a:lnTo>
                <a:close/>
              </a:path>
              <a:path w="2271395" h="1374775">
                <a:moveTo>
                  <a:pt x="0" y="1195200"/>
                </a:moveTo>
                <a:lnTo>
                  <a:pt x="478079" y="1195200"/>
                </a:lnTo>
                <a:lnTo>
                  <a:pt x="478079" y="717116"/>
                </a:lnTo>
                <a:lnTo>
                  <a:pt x="0" y="717116"/>
                </a:lnTo>
                <a:lnTo>
                  <a:pt x="0" y="1195200"/>
                </a:lnTo>
                <a:close/>
              </a:path>
              <a:path w="2271395" h="1374775">
                <a:moveTo>
                  <a:pt x="179279" y="478079"/>
                </a:moveTo>
                <a:lnTo>
                  <a:pt x="657363" y="478079"/>
                </a:lnTo>
                <a:lnTo>
                  <a:pt x="657363" y="0"/>
                </a:lnTo>
                <a:lnTo>
                  <a:pt x="179279" y="0"/>
                </a:lnTo>
                <a:lnTo>
                  <a:pt x="179279" y="478079"/>
                </a:lnTo>
                <a:close/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478992" y="2097682"/>
            <a:ext cx="269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Object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050709" y="2295787"/>
            <a:ext cx="239395" cy="358775"/>
          </a:xfrm>
          <a:custGeom>
            <a:avLst/>
            <a:gdLst/>
            <a:ahLst/>
            <a:cxnLst/>
            <a:rect l="l" t="t" r="r" b="b"/>
            <a:pathLst>
              <a:path w="239395" h="358775">
                <a:moveTo>
                  <a:pt x="239038" y="63270"/>
                </a:moveTo>
                <a:lnTo>
                  <a:pt x="239038" y="295282"/>
                </a:lnTo>
                <a:lnTo>
                  <a:pt x="234600" y="319851"/>
                </a:lnTo>
                <a:lnTo>
                  <a:pt x="222516" y="339969"/>
                </a:lnTo>
                <a:lnTo>
                  <a:pt x="204631" y="353562"/>
                </a:lnTo>
                <a:lnTo>
                  <a:pt x="182791" y="358554"/>
                </a:lnTo>
                <a:lnTo>
                  <a:pt x="56246" y="358554"/>
                </a:lnTo>
                <a:lnTo>
                  <a:pt x="34401" y="353562"/>
                </a:lnTo>
                <a:lnTo>
                  <a:pt x="16517" y="339970"/>
                </a:lnTo>
                <a:lnTo>
                  <a:pt x="4436" y="319852"/>
                </a:lnTo>
                <a:lnTo>
                  <a:pt x="0" y="295282"/>
                </a:lnTo>
                <a:lnTo>
                  <a:pt x="0" y="63270"/>
                </a:lnTo>
                <a:lnTo>
                  <a:pt x="4436" y="38702"/>
                </a:lnTo>
                <a:lnTo>
                  <a:pt x="16517" y="18584"/>
                </a:lnTo>
                <a:lnTo>
                  <a:pt x="34401" y="4991"/>
                </a:lnTo>
                <a:lnTo>
                  <a:pt x="56246" y="0"/>
                </a:lnTo>
                <a:lnTo>
                  <a:pt x="182791" y="0"/>
                </a:lnTo>
                <a:lnTo>
                  <a:pt x="204631" y="4991"/>
                </a:lnTo>
                <a:lnTo>
                  <a:pt x="222516" y="18584"/>
                </a:lnTo>
                <a:lnTo>
                  <a:pt x="234600" y="38703"/>
                </a:lnTo>
                <a:lnTo>
                  <a:pt x="239038" y="63274"/>
                </a:lnTo>
                <a:close/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025906" y="1480903"/>
            <a:ext cx="2484120" cy="518159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ctr" marL="263525">
              <a:lnSpc>
                <a:spcPct val="100000"/>
              </a:lnSpc>
              <a:spcBef>
                <a:spcPts val="37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P3</a:t>
            </a:r>
            <a:endParaRPr sz="650">
              <a:latin typeface="Arial"/>
              <a:cs typeface="Arial"/>
            </a:endParaRPr>
          </a:p>
          <a:p>
            <a:pPr algn="ctr" marL="1715135">
              <a:lnSpc>
                <a:spcPct val="100000"/>
              </a:lnSpc>
              <a:spcBef>
                <a:spcPts val="27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Identical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8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baseline="-17094" sz="975" spc="7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baseline="-17094" sz="975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7094" sz="975" spc="7">
                <a:solidFill>
                  <a:srgbClr val="231F20"/>
                </a:solidFill>
                <a:latin typeface="Arial"/>
                <a:cs typeface="Arial"/>
              </a:rPr>
              <a:t>P1 </a:t>
            </a:r>
            <a:r>
              <a:rPr dirty="0" baseline="-17094" sz="975" spc="1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76054" y="2515106"/>
            <a:ext cx="44259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Identical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434326" y="1877042"/>
            <a:ext cx="1619250" cy="601345"/>
            <a:chOff x="1434326" y="1877042"/>
            <a:chExt cx="1619250" cy="601345"/>
          </a:xfrm>
        </p:grpSpPr>
        <p:sp>
          <p:nvSpPr>
            <p:cNvPr id="13" name="object 13"/>
            <p:cNvSpPr/>
            <p:nvPr/>
          </p:nvSpPr>
          <p:spPr>
            <a:xfrm>
              <a:off x="2348521" y="1879899"/>
              <a:ext cx="702310" cy="595630"/>
            </a:xfrm>
            <a:custGeom>
              <a:avLst/>
              <a:gdLst/>
              <a:ahLst/>
              <a:cxnLst/>
              <a:rect l="l" t="t" r="r" b="b"/>
              <a:pathLst>
                <a:path w="702310" h="595630">
                  <a:moveTo>
                    <a:pt x="627484" y="595162"/>
                  </a:moveTo>
                  <a:lnTo>
                    <a:pt x="702188" y="595162"/>
                  </a:lnTo>
                </a:path>
                <a:path w="702310" h="595630">
                  <a:moveTo>
                    <a:pt x="0" y="0"/>
                  </a:moveTo>
                  <a:lnTo>
                    <a:pt x="119524" y="0"/>
                  </a:lnTo>
                </a:path>
                <a:path w="702310" h="595630">
                  <a:moveTo>
                    <a:pt x="224101" y="0"/>
                  </a:moveTo>
                  <a:lnTo>
                    <a:pt x="557998" y="504238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59506" y="2335690"/>
              <a:ext cx="67641" cy="7961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437184" y="1955205"/>
              <a:ext cx="769620" cy="328295"/>
            </a:xfrm>
            <a:custGeom>
              <a:avLst/>
              <a:gdLst/>
              <a:ahLst/>
              <a:cxnLst/>
              <a:rect l="l" t="t" r="r" b="b"/>
              <a:pathLst>
                <a:path w="769619" h="328294">
                  <a:moveTo>
                    <a:pt x="0" y="328071"/>
                  </a:moveTo>
                  <a:lnTo>
                    <a:pt x="769054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59700" y="1940406"/>
              <a:ext cx="81280" cy="59055"/>
            </a:xfrm>
            <a:custGeom>
              <a:avLst/>
              <a:gdLst/>
              <a:ahLst/>
              <a:cxnLst/>
              <a:rect l="l" t="t" r="r" b="b"/>
              <a:pathLst>
                <a:path w="81280" h="59055">
                  <a:moveTo>
                    <a:pt x="0" y="0"/>
                  </a:moveTo>
                  <a:lnTo>
                    <a:pt x="11749" y="12313"/>
                  </a:lnTo>
                  <a:lnTo>
                    <a:pt x="19835" y="26192"/>
                  </a:lnTo>
                  <a:lnTo>
                    <a:pt x="24256" y="41634"/>
                  </a:lnTo>
                  <a:lnTo>
                    <a:pt x="25013" y="58638"/>
                  </a:lnTo>
                  <a:lnTo>
                    <a:pt x="80923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1554290" y="2405060"/>
            <a:ext cx="59245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Interprocess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communication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738702" y="2155599"/>
            <a:ext cx="51435" cy="252729"/>
          </a:xfrm>
          <a:custGeom>
            <a:avLst/>
            <a:gdLst/>
            <a:ahLst/>
            <a:cxnLst/>
            <a:rect l="l" t="t" r="r" b="b"/>
            <a:pathLst>
              <a:path w="51435" h="252730">
                <a:moveTo>
                  <a:pt x="51218" y="252189"/>
                </a:moveTo>
                <a:lnTo>
                  <a:pt x="0" y="0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293509" y="2225187"/>
            <a:ext cx="405130" cy="22161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750"/>
              </a:lnSpc>
              <a:spcBef>
                <a:spcPts val="1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invocation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216704" y="1623060"/>
            <a:ext cx="2277745" cy="991869"/>
            <a:chOff x="1216704" y="1623060"/>
            <a:chExt cx="2277745" cy="991869"/>
          </a:xfrm>
        </p:grpSpPr>
        <p:sp>
          <p:nvSpPr>
            <p:cNvPr id="21" name="object 21"/>
            <p:cNvSpPr/>
            <p:nvPr/>
          </p:nvSpPr>
          <p:spPr>
            <a:xfrm>
              <a:off x="1219562" y="1625918"/>
              <a:ext cx="2272030" cy="986155"/>
            </a:xfrm>
            <a:custGeom>
              <a:avLst/>
              <a:gdLst/>
              <a:ahLst/>
              <a:cxnLst/>
              <a:rect l="l" t="t" r="r" b="b"/>
              <a:pathLst>
                <a:path w="2272029" h="986155">
                  <a:moveTo>
                    <a:pt x="1188726" y="612543"/>
                  </a:moveTo>
                  <a:lnTo>
                    <a:pt x="1187619" y="254738"/>
                  </a:lnTo>
                </a:path>
                <a:path w="2272029" h="986155">
                  <a:moveTo>
                    <a:pt x="0" y="527049"/>
                  </a:moveTo>
                  <a:lnTo>
                    <a:pt x="112434" y="628939"/>
                  </a:lnTo>
                </a:path>
                <a:path w="2272029" h="986155">
                  <a:moveTo>
                    <a:pt x="1502458" y="89639"/>
                  </a:moveTo>
                  <a:lnTo>
                    <a:pt x="1321142" y="210815"/>
                  </a:lnTo>
                </a:path>
                <a:path w="2272029" h="986155">
                  <a:moveTo>
                    <a:pt x="815227" y="313734"/>
                  </a:moveTo>
                  <a:lnTo>
                    <a:pt x="1063604" y="253981"/>
                  </a:lnTo>
                </a:path>
                <a:path w="2272029" h="986155">
                  <a:moveTo>
                    <a:pt x="2271919" y="568576"/>
                  </a:moveTo>
                  <a:lnTo>
                    <a:pt x="2068678" y="718636"/>
                  </a:lnTo>
                </a:path>
                <a:path w="2272029" h="986155">
                  <a:moveTo>
                    <a:pt x="1423031" y="985583"/>
                  </a:moveTo>
                  <a:lnTo>
                    <a:pt x="1671472" y="879024"/>
                  </a:lnTo>
                </a:path>
                <a:path w="2272029" h="986155">
                  <a:moveTo>
                    <a:pt x="441724" y="0"/>
                  </a:moveTo>
                  <a:lnTo>
                    <a:pt x="988921" y="18240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63305" y="1766377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60">
                  <a:moveTo>
                    <a:pt x="20164" y="0"/>
                  </a:moveTo>
                  <a:lnTo>
                    <a:pt x="20791" y="17010"/>
                  </a:lnTo>
                  <a:lnTo>
                    <a:pt x="17640" y="32759"/>
                  </a:lnTo>
                  <a:lnTo>
                    <a:pt x="10710" y="47249"/>
                  </a:lnTo>
                  <a:lnTo>
                    <a:pt x="0" y="60478"/>
                  </a:lnTo>
                  <a:lnTo>
                    <a:pt x="80649" y="53759"/>
                  </a:lnTo>
                  <a:lnTo>
                    <a:pt x="2016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1947427" y="1170245"/>
            <a:ext cx="784860" cy="3149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 cs* refers to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same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as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cs.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194963" y="1325493"/>
            <a:ext cx="1784350" cy="1212215"/>
            <a:chOff x="1194963" y="1325493"/>
            <a:chExt cx="1784350" cy="1212215"/>
          </a:xfrm>
        </p:grpSpPr>
        <p:sp>
          <p:nvSpPr>
            <p:cNvPr id="25" name="object 25"/>
            <p:cNvSpPr/>
            <p:nvPr/>
          </p:nvSpPr>
          <p:spPr>
            <a:xfrm>
              <a:off x="1332610" y="1425512"/>
              <a:ext cx="1644014" cy="1109345"/>
            </a:xfrm>
            <a:custGeom>
              <a:avLst/>
              <a:gdLst/>
              <a:ahLst/>
              <a:cxnLst/>
              <a:rect l="l" t="t" r="r" b="b"/>
              <a:pathLst>
                <a:path w="1644014" h="1109345">
                  <a:moveTo>
                    <a:pt x="602861" y="0"/>
                  </a:moveTo>
                  <a:lnTo>
                    <a:pt x="305075" y="167022"/>
                  </a:lnTo>
                </a:path>
                <a:path w="1644014" h="1109345">
                  <a:moveTo>
                    <a:pt x="911344" y="394623"/>
                  </a:moveTo>
                  <a:lnTo>
                    <a:pt x="950556" y="454386"/>
                  </a:lnTo>
                  <a:lnTo>
                    <a:pt x="911344" y="514140"/>
                  </a:lnTo>
                  <a:lnTo>
                    <a:pt x="1015910" y="514140"/>
                  </a:lnTo>
                  <a:lnTo>
                    <a:pt x="1015910" y="394623"/>
                  </a:lnTo>
                  <a:lnTo>
                    <a:pt x="911344" y="394623"/>
                  </a:lnTo>
                  <a:close/>
                </a:path>
                <a:path w="1644014" h="1109345">
                  <a:moveTo>
                    <a:pt x="1538818" y="989790"/>
                  </a:moveTo>
                  <a:lnTo>
                    <a:pt x="1578030" y="1049549"/>
                  </a:lnTo>
                  <a:lnTo>
                    <a:pt x="1538818" y="1109311"/>
                  </a:lnTo>
                  <a:lnTo>
                    <a:pt x="1643395" y="1109311"/>
                  </a:lnTo>
                  <a:lnTo>
                    <a:pt x="1643395" y="989790"/>
                  </a:lnTo>
                  <a:lnTo>
                    <a:pt x="1538818" y="989790"/>
                  </a:lnTo>
                  <a:close/>
                </a:path>
                <a:path w="1644014" h="1109345">
                  <a:moveTo>
                    <a:pt x="1135435" y="394623"/>
                  </a:moveTo>
                  <a:lnTo>
                    <a:pt x="1135435" y="514140"/>
                  </a:lnTo>
                  <a:lnTo>
                    <a:pt x="1195192" y="514140"/>
                  </a:lnTo>
                  <a:lnTo>
                    <a:pt x="1240012" y="454386"/>
                  </a:lnTo>
                  <a:lnTo>
                    <a:pt x="1195192" y="394623"/>
                  </a:lnTo>
                  <a:lnTo>
                    <a:pt x="1135435" y="394623"/>
                  </a:lnTo>
                  <a:close/>
                </a:path>
                <a:path w="1644014" h="1109345">
                  <a:moveTo>
                    <a:pt x="0" y="798006"/>
                  </a:moveTo>
                  <a:lnTo>
                    <a:pt x="0" y="917519"/>
                  </a:lnTo>
                  <a:lnTo>
                    <a:pt x="59753" y="917519"/>
                  </a:lnTo>
                  <a:lnTo>
                    <a:pt x="104574" y="857764"/>
                  </a:lnTo>
                  <a:lnTo>
                    <a:pt x="59753" y="798006"/>
                  </a:lnTo>
                  <a:lnTo>
                    <a:pt x="0" y="798006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19611" y="1429066"/>
              <a:ext cx="244309" cy="260100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194963" y="1325493"/>
              <a:ext cx="67310" cy="120014"/>
            </a:xfrm>
            <a:custGeom>
              <a:avLst/>
              <a:gdLst/>
              <a:ahLst/>
              <a:cxnLst/>
              <a:rect l="l" t="t" r="r" b="b"/>
              <a:pathLst>
                <a:path w="67309" h="120015">
                  <a:moveTo>
                    <a:pt x="66762" y="0"/>
                  </a:moveTo>
                  <a:lnTo>
                    <a:pt x="0" y="0"/>
                  </a:lnTo>
                  <a:lnTo>
                    <a:pt x="0" y="119467"/>
                  </a:lnTo>
                  <a:lnTo>
                    <a:pt x="66762" y="119467"/>
                  </a:lnTo>
                  <a:lnTo>
                    <a:pt x="667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1046552" y="1305338"/>
            <a:ext cx="5645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cs*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001713" y="2059853"/>
            <a:ext cx="67310" cy="120014"/>
          </a:xfrm>
          <a:custGeom>
            <a:avLst/>
            <a:gdLst/>
            <a:ahLst/>
            <a:cxnLst/>
            <a:rect l="l" t="t" r="r" b="b"/>
            <a:pathLst>
              <a:path w="67309" h="120014">
                <a:moveTo>
                  <a:pt x="66754" y="0"/>
                </a:moveTo>
                <a:lnTo>
                  <a:pt x="0" y="0"/>
                </a:lnTo>
                <a:lnTo>
                  <a:pt x="0" y="119463"/>
                </a:lnTo>
                <a:lnTo>
                  <a:pt x="66754" y="119463"/>
                </a:lnTo>
                <a:lnTo>
                  <a:pt x="667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853779" y="2040003"/>
            <a:ext cx="5321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cs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6713" y="3331252"/>
            <a:ext cx="6927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F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or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w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arding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6" action="ppaction://hlinksldjump"/>
              </a:rPr>
              <a:t>pointers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85407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Using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index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32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Attribute-based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950" y="716"/>
            <a:ext cx="10617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implementations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49110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Drawbacks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index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3794" y="911401"/>
            <a:ext cx="3928110" cy="1437005"/>
          </a:xfrm>
          <a:prstGeom prst="rect">
            <a:avLst/>
          </a:prstGeom>
        </p:spPr>
        <p:txBody>
          <a:bodyPr wrap="square" lIns="0" tIns="10223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80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Quite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few</a:t>
            </a:r>
            <a:endParaRPr sz="1200">
              <a:latin typeface="Arial"/>
              <a:cs typeface="Arial"/>
            </a:endParaRPr>
          </a:p>
          <a:p>
            <a:pPr marL="3530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53695" algn="l"/>
              </a:tabLst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query </a:t>
            </a:r>
            <a:r>
              <a:rPr dirty="0" sz="1000" spc="-10">
                <a:latin typeface="Arial"/>
                <a:cs typeface="Arial"/>
              </a:rPr>
              <a:t>involving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attributes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contacting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endParaRPr sz="1000">
              <a:latin typeface="Arial"/>
              <a:cs typeface="Arial"/>
            </a:endParaRPr>
          </a:p>
          <a:p>
            <a:pPr marL="353060" marR="304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53695" algn="l"/>
              </a:tabLst>
            </a:pPr>
            <a:r>
              <a:rPr dirty="0" sz="1000" spc="-5">
                <a:latin typeface="Arial"/>
                <a:cs typeface="Arial"/>
              </a:rPr>
              <a:t>Imagine looking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“</a:t>
            </a:r>
            <a:r>
              <a:rPr dirty="0" sz="1000" spc="-5" i="1">
                <a:latin typeface="Arial"/>
                <a:cs typeface="Arial"/>
              </a:rPr>
              <a:t>lastName</a:t>
            </a:r>
            <a:r>
              <a:rPr dirty="0" sz="1000" spc="-3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Smith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∧</a:t>
            </a:r>
            <a:r>
              <a:rPr dirty="0" sz="1000" spc="-5" i="1">
                <a:latin typeface="Arial"/>
                <a:cs typeface="Arial"/>
              </a:rPr>
              <a:t>firstName</a:t>
            </a:r>
            <a:r>
              <a:rPr dirty="0" sz="1000" spc="-3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Pheriby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”: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many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people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named </a:t>
            </a:r>
            <a:r>
              <a:rPr dirty="0" sz="1000" spc="-15">
                <a:latin typeface="Arial"/>
                <a:cs typeface="Arial"/>
              </a:rPr>
              <a:t>“Smith.”</a:t>
            </a:r>
            <a:endParaRPr sz="1000">
              <a:latin typeface="Arial"/>
              <a:cs typeface="Arial"/>
            </a:endParaRPr>
          </a:p>
          <a:p>
            <a:pPr marL="340360" marR="1061720" indent="-1555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53695" algn="l"/>
              </a:tabLst>
            </a:pPr>
            <a:r>
              <a:rPr dirty="0" sz="1000" spc="-5">
                <a:latin typeface="Arial"/>
                <a:cs typeface="Arial"/>
              </a:rPr>
              <a:t>No (easy) </a:t>
            </a:r>
            <a:r>
              <a:rPr dirty="0" sz="1000">
                <a:latin typeface="Arial"/>
                <a:cs typeface="Arial"/>
              </a:rPr>
              <a:t>support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range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queries</a:t>
            </a:r>
            <a:r>
              <a:rPr dirty="0" sz="1000" spc="-5">
                <a:latin typeface="Arial"/>
                <a:cs typeface="Arial"/>
              </a:rPr>
              <a:t>, 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“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5" i="1">
                <a:latin typeface="Arial"/>
                <a:cs typeface="Arial"/>
              </a:rPr>
              <a:t>r</a:t>
            </a:r>
            <a:r>
              <a:rPr dirty="0" sz="1000" spc="-5" i="1">
                <a:latin typeface="Arial"/>
                <a:cs typeface="Arial"/>
              </a:rPr>
              <a:t>ice</a:t>
            </a:r>
            <a:r>
              <a:rPr dirty="0" sz="1000" spc="-4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1000</a:t>
            </a:r>
            <a:r>
              <a:rPr dirty="0" sz="1000" spc="-90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250</a:t>
            </a:r>
            <a:r>
              <a:rPr dirty="0" sz="1000" spc="45" i="1">
                <a:latin typeface="Arial"/>
                <a:cs typeface="Arial"/>
              </a:rPr>
              <a:t>0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105">
                <a:latin typeface="Arial"/>
                <a:cs typeface="Arial"/>
              </a:rPr>
              <a:t>.</a:t>
            </a:r>
            <a:r>
              <a:rPr dirty="0" sz="1000" spc="-5">
                <a:latin typeface="Arial"/>
                <a:cs typeface="Arial"/>
              </a:rPr>
              <a:t>”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2582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Attribute-based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implementations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40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20"/>
              </a:spcBef>
            </a:pPr>
            <a:r>
              <a:rPr dirty="0" spc="10"/>
              <a:t>Alternative:</a:t>
            </a:r>
            <a:r>
              <a:rPr dirty="0" spc="105"/>
              <a:t> </a:t>
            </a:r>
            <a:r>
              <a:rPr dirty="0" spc="20"/>
              <a:t>map</a:t>
            </a:r>
            <a:r>
              <a:rPr dirty="0" spc="10"/>
              <a:t> all attributes to </a:t>
            </a:r>
            <a:r>
              <a:rPr dirty="0" spc="15"/>
              <a:t>1</a:t>
            </a:r>
            <a:r>
              <a:rPr dirty="0" spc="10"/>
              <a:t> </a:t>
            </a:r>
            <a:r>
              <a:rPr dirty="0" spc="15"/>
              <a:t>dimension</a:t>
            </a:r>
            <a:r>
              <a:rPr dirty="0" spc="10"/>
              <a:t> </a:t>
            </a:r>
            <a:r>
              <a:rPr dirty="0" spc="15"/>
              <a:t>and</a:t>
            </a:r>
            <a:r>
              <a:rPr dirty="0" spc="10"/>
              <a:t> </a:t>
            </a:r>
            <a:r>
              <a:rPr dirty="0" spc="15"/>
              <a:t>then </a:t>
            </a:r>
            <a:r>
              <a:rPr dirty="0" spc="-375"/>
              <a:t> </a:t>
            </a:r>
            <a:r>
              <a:rPr dirty="0" spc="5"/>
              <a:t>index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Space-filling curves:</a:t>
            </a:r>
            <a:r>
              <a:rPr dirty="0" spc="75"/>
              <a:t> </a:t>
            </a:r>
            <a:r>
              <a:rPr dirty="0" spc="-5"/>
              <a:t>principle</a:t>
            </a:r>
          </a:p>
          <a:p>
            <a:pPr marL="314960" indent="-175260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AutoNum type="arabicPeriod"/>
              <a:tabLst>
                <a:tab pos="315595" algn="l"/>
              </a:tabLst>
            </a:pPr>
            <a:r>
              <a:rPr dirty="0" sz="1000" spc="-5">
                <a:solidFill>
                  <a:srgbClr val="000000"/>
                </a:solidFill>
              </a:rPr>
              <a:t>Map the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i="1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dirty="0" sz="1000">
                <a:solidFill>
                  <a:srgbClr val="000000"/>
                </a:solidFill>
              </a:rPr>
              <a:t>-dimensional </a:t>
            </a:r>
            <a:r>
              <a:rPr dirty="0" sz="1000" spc="-5">
                <a:solidFill>
                  <a:srgbClr val="000000"/>
                </a:solidFill>
              </a:rPr>
              <a:t>space </a:t>
            </a:r>
            <a:r>
              <a:rPr dirty="0" sz="1000" spc="-10">
                <a:solidFill>
                  <a:srgbClr val="000000"/>
                </a:solidFill>
              </a:rPr>
              <a:t>covered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spc="-15">
                <a:solidFill>
                  <a:srgbClr val="000000"/>
                </a:solidFill>
              </a:rPr>
              <a:t>by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the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spc="-5" i="1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dirty="0" sz="1000" spc="80" i="1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attributes</a:t>
            </a:r>
            <a:endParaRPr sz="1000">
              <a:latin typeface="Arial"/>
              <a:cs typeface="Arial"/>
            </a:endParaRPr>
          </a:p>
          <a:p>
            <a:pPr marL="314960">
              <a:lnSpc>
                <a:spcPts val="1195"/>
              </a:lnSpc>
            </a:pPr>
            <a:r>
              <a:rPr dirty="0" sz="1000" spc="45" i="1">
                <a:solidFill>
                  <a:srgbClr val="000000"/>
                </a:solidFill>
                <a:latin typeface="メイリオ"/>
                <a:cs typeface="メイリオ"/>
              </a:rPr>
              <a:t>{</a:t>
            </a:r>
            <a:r>
              <a:rPr dirty="0" sz="1000" spc="45" i="1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dirty="0" baseline="27777" sz="1050" spc="67" i="1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dirty="0" sz="1000" spc="45" i="1">
                <a:solidFill>
                  <a:srgbClr val="000000"/>
                </a:solidFill>
                <a:latin typeface="Arial"/>
                <a:cs typeface="Arial"/>
              </a:rPr>
              <a:t>,...,</a:t>
            </a:r>
            <a:r>
              <a:rPr dirty="0" sz="1000" spc="-170" i="1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000" spc="10" i="1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dirty="0" baseline="27777" sz="1050" spc="15" i="1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dirty="0" baseline="27777" sz="1050" spc="-135" i="1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000" spc="-105" i="1">
                <a:solidFill>
                  <a:srgbClr val="000000"/>
                </a:solidFill>
                <a:latin typeface="メイリオ"/>
                <a:cs typeface="メイリオ"/>
              </a:rPr>
              <a:t>}</a:t>
            </a:r>
            <a:r>
              <a:rPr dirty="0" sz="1000" spc="-65" i="1">
                <a:solidFill>
                  <a:srgbClr val="000000"/>
                </a:solidFill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into a single dimension</a:t>
            </a:r>
            <a:endParaRPr sz="1000">
              <a:latin typeface="メイリオ"/>
              <a:cs typeface="メイリオ"/>
            </a:endParaRPr>
          </a:p>
          <a:p>
            <a:pPr marL="314960" marR="30480" indent="-175260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AutoNum type="arabicPeriod" startAt="2"/>
              <a:tabLst>
                <a:tab pos="315595" algn="l"/>
              </a:tabLst>
            </a:pPr>
            <a:r>
              <a:rPr dirty="0" sz="1000" spc="-5">
                <a:solidFill>
                  <a:srgbClr val="000000"/>
                </a:solidFill>
              </a:rPr>
              <a:t>Hashing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spc="-10">
                <a:solidFill>
                  <a:srgbClr val="000000"/>
                </a:solidFill>
              </a:rPr>
              <a:t>values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in</a:t>
            </a:r>
            <a:r>
              <a:rPr dirty="0" sz="1000" spc="5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order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to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distribute</a:t>
            </a:r>
            <a:r>
              <a:rPr dirty="0" sz="1000" spc="5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the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1-dimensional</a:t>
            </a:r>
            <a:r>
              <a:rPr dirty="0" sz="1000" spc="5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space </a:t>
            </a:r>
            <a:r>
              <a:rPr dirty="0" sz="1000" spc="-265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among</a:t>
            </a:r>
            <a:r>
              <a:rPr dirty="0" sz="1000" spc="-10">
                <a:solidFill>
                  <a:srgbClr val="000000"/>
                </a:solidFill>
              </a:rPr>
              <a:t> index</a:t>
            </a:r>
            <a:r>
              <a:rPr dirty="0" sz="1000" spc="-5">
                <a:solidFill>
                  <a:srgbClr val="000000"/>
                </a:solidFill>
              </a:rPr>
              <a:t> servers.</a:t>
            </a:r>
            <a:endParaRPr sz="1000"/>
          </a:p>
          <a:p>
            <a:pPr marL="38100">
              <a:lnSpc>
                <a:spcPct val="100000"/>
              </a:lnSpc>
              <a:spcBef>
                <a:spcPts val="570"/>
              </a:spcBef>
            </a:pPr>
            <a:r>
              <a:rPr dirty="0"/>
              <a:t>Hilbert </a:t>
            </a:r>
            <a:r>
              <a:rPr dirty="0" spc="-5"/>
              <a:t>space-filling</a:t>
            </a:r>
            <a:r>
              <a:rPr dirty="0"/>
              <a:t> </a:t>
            </a:r>
            <a:r>
              <a:rPr dirty="0" spc="-5"/>
              <a:t>curve</a:t>
            </a:r>
            <a:r>
              <a:rPr dirty="0"/>
              <a:t> </a:t>
            </a:r>
            <a:r>
              <a:rPr dirty="0" spc="-5"/>
              <a:t>of</a:t>
            </a:r>
            <a:r>
              <a:rPr dirty="0"/>
              <a:t> </a:t>
            </a:r>
            <a:r>
              <a:rPr dirty="0" spc="-5"/>
              <a:t>(a)</a:t>
            </a:r>
            <a:r>
              <a:rPr dirty="0"/>
              <a:t> </a:t>
            </a:r>
            <a:r>
              <a:rPr dirty="0" spc="-5"/>
              <a:t>order</a:t>
            </a:r>
            <a:r>
              <a:rPr dirty="0"/>
              <a:t> </a:t>
            </a:r>
            <a:r>
              <a:rPr dirty="0" spc="-5"/>
              <a:t>1,</a:t>
            </a:r>
            <a:r>
              <a:rPr dirty="0"/>
              <a:t> </a:t>
            </a:r>
            <a:r>
              <a:rPr dirty="0" spc="-5"/>
              <a:t>and</a:t>
            </a:r>
            <a:r>
              <a:rPr dirty="0"/>
              <a:t> </a:t>
            </a:r>
            <a:r>
              <a:rPr dirty="0" spc="-5"/>
              <a:t>(b)</a:t>
            </a:r>
            <a:r>
              <a:rPr dirty="0"/>
              <a:t> </a:t>
            </a:r>
            <a:r>
              <a:rPr dirty="0" spc="-5"/>
              <a:t>order</a:t>
            </a:r>
            <a:r>
              <a:rPr dirty="0"/>
              <a:t> </a:t>
            </a:r>
            <a:r>
              <a:rPr dirty="0" spc="-5"/>
              <a:t>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8894" y="3093128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60716" y="1880613"/>
            <a:ext cx="1118235" cy="1118235"/>
            <a:chOff x="860716" y="1880613"/>
            <a:chExt cx="1118235" cy="1118235"/>
          </a:xfrm>
        </p:grpSpPr>
        <p:sp>
          <p:nvSpPr>
            <p:cNvPr id="7" name="object 7"/>
            <p:cNvSpPr/>
            <p:nvPr/>
          </p:nvSpPr>
          <p:spPr>
            <a:xfrm>
              <a:off x="863244" y="1883156"/>
              <a:ext cx="1113155" cy="1113155"/>
            </a:xfrm>
            <a:custGeom>
              <a:avLst/>
              <a:gdLst/>
              <a:ahLst/>
              <a:cxnLst/>
              <a:rect l="l" t="t" r="r" b="b"/>
              <a:pathLst>
                <a:path w="1113155" h="1113155">
                  <a:moveTo>
                    <a:pt x="556298" y="556298"/>
                  </a:moveTo>
                  <a:lnTo>
                    <a:pt x="0" y="556298"/>
                  </a:lnTo>
                  <a:lnTo>
                    <a:pt x="0" y="1112596"/>
                  </a:lnTo>
                  <a:lnTo>
                    <a:pt x="556298" y="1112596"/>
                  </a:lnTo>
                  <a:lnTo>
                    <a:pt x="556298" y="556298"/>
                  </a:lnTo>
                  <a:close/>
                </a:path>
                <a:path w="1113155" h="1113155">
                  <a:moveTo>
                    <a:pt x="1112596" y="0"/>
                  </a:moveTo>
                  <a:lnTo>
                    <a:pt x="556298" y="0"/>
                  </a:lnTo>
                  <a:lnTo>
                    <a:pt x="556298" y="556298"/>
                  </a:lnTo>
                  <a:lnTo>
                    <a:pt x="1112596" y="556298"/>
                  </a:lnTo>
                  <a:lnTo>
                    <a:pt x="1112596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63256" y="1883153"/>
              <a:ext cx="1113155" cy="1113155"/>
            </a:xfrm>
            <a:custGeom>
              <a:avLst/>
              <a:gdLst/>
              <a:ahLst/>
              <a:cxnLst/>
              <a:rect l="l" t="t" r="r" b="b"/>
              <a:pathLst>
                <a:path w="1113155" h="1113155">
                  <a:moveTo>
                    <a:pt x="0" y="1112594"/>
                  </a:moveTo>
                  <a:lnTo>
                    <a:pt x="1112584" y="1112594"/>
                  </a:lnTo>
                  <a:lnTo>
                    <a:pt x="1112584" y="0"/>
                  </a:lnTo>
                  <a:lnTo>
                    <a:pt x="0" y="0"/>
                  </a:lnTo>
                  <a:lnTo>
                    <a:pt x="0" y="1112594"/>
                  </a:lnTo>
                  <a:close/>
                </a:path>
                <a:path w="1113155" h="1113155">
                  <a:moveTo>
                    <a:pt x="278144" y="834446"/>
                  </a:moveTo>
                  <a:lnTo>
                    <a:pt x="278144" y="278149"/>
                  </a:lnTo>
                  <a:lnTo>
                    <a:pt x="834439" y="278149"/>
                  </a:lnTo>
                  <a:lnTo>
                    <a:pt x="834439" y="834446"/>
                  </a:lnTo>
                </a:path>
              </a:pathLst>
            </a:custGeom>
            <a:ln w="463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4316" y="2680511"/>
              <a:ext cx="74171" cy="7417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60611" y="2680511"/>
              <a:ext cx="74177" cy="741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60611" y="2124218"/>
              <a:ext cx="74177" cy="7416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04316" y="2124218"/>
              <a:ext cx="74171" cy="74168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1132032" y="3136715"/>
            <a:ext cx="638810" cy="1149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Values</a:t>
            </a:r>
            <a:r>
              <a:rPr dirty="0" sz="5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attribute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#1</a:t>
            </a:r>
            <a:endParaRPr sz="5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1888" y="2153299"/>
            <a:ext cx="99695" cy="638810"/>
          </a:xfrm>
          <a:prstGeom prst="rect">
            <a:avLst/>
          </a:prstGeom>
        </p:spPr>
        <p:txBody>
          <a:bodyPr wrap="square" lIns="0" tIns="1587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Values</a:t>
            </a:r>
            <a:r>
              <a:rPr dirty="0" sz="5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attribute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#2</a:t>
            </a:r>
            <a:endParaRPr sz="5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28570" y="2761258"/>
            <a:ext cx="269240" cy="1149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Index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09815" y="2767944"/>
            <a:ext cx="269240" cy="1149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Index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5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16463" y="1988691"/>
            <a:ext cx="269240" cy="1149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Index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97810" y="1995382"/>
            <a:ext cx="265430" cy="1149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Index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5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77902" y="2985385"/>
            <a:ext cx="66675" cy="1149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84598" y="1842651"/>
            <a:ext cx="66675" cy="1149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82167" y="2416530"/>
            <a:ext cx="672465" cy="670560"/>
          </a:xfrm>
          <a:custGeom>
            <a:avLst/>
            <a:gdLst/>
            <a:ahLst/>
            <a:cxnLst/>
            <a:rect l="l" t="t" r="r" b="b"/>
            <a:pathLst>
              <a:path w="672465" h="670560">
                <a:moveTo>
                  <a:pt x="13347" y="228"/>
                </a:moveTo>
                <a:lnTo>
                  <a:pt x="9436" y="228"/>
                </a:lnTo>
                <a:lnTo>
                  <a:pt x="8293" y="1701"/>
                </a:lnTo>
                <a:lnTo>
                  <a:pt x="6807" y="3073"/>
                </a:lnTo>
                <a:lnTo>
                  <a:pt x="3149" y="5613"/>
                </a:lnTo>
                <a:lnTo>
                  <a:pt x="1498" y="6502"/>
                </a:lnTo>
                <a:lnTo>
                  <a:pt x="0" y="6985"/>
                </a:lnTo>
                <a:lnTo>
                  <a:pt x="0" y="11430"/>
                </a:lnTo>
                <a:lnTo>
                  <a:pt x="2933" y="10668"/>
                </a:lnTo>
                <a:lnTo>
                  <a:pt x="5626" y="9296"/>
                </a:lnTo>
                <a:lnTo>
                  <a:pt x="8089" y="7340"/>
                </a:lnTo>
                <a:lnTo>
                  <a:pt x="8089" y="27457"/>
                </a:lnTo>
                <a:lnTo>
                  <a:pt x="13347" y="27457"/>
                </a:lnTo>
                <a:lnTo>
                  <a:pt x="13347" y="7340"/>
                </a:lnTo>
                <a:lnTo>
                  <a:pt x="13347" y="228"/>
                </a:lnTo>
                <a:close/>
              </a:path>
              <a:path w="672465" h="670560">
                <a:moveTo>
                  <a:pt x="49898" y="0"/>
                </a:moveTo>
                <a:lnTo>
                  <a:pt x="44208" y="0"/>
                </a:lnTo>
                <a:lnTo>
                  <a:pt x="4330" y="56083"/>
                </a:lnTo>
                <a:lnTo>
                  <a:pt x="10020" y="56083"/>
                </a:lnTo>
                <a:lnTo>
                  <a:pt x="49898" y="0"/>
                </a:lnTo>
                <a:close/>
              </a:path>
              <a:path w="672465" h="670560">
                <a:moveTo>
                  <a:pt x="56591" y="50812"/>
                </a:moveTo>
                <a:lnTo>
                  <a:pt x="42760" y="50812"/>
                </a:lnTo>
                <a:lnTo>
                  <a:pt x="43599" y="49961"/>
                </a:lnTo>
                <a:lnTo>
                  <a:pt x="45021" y="48793"/>
                </a:lnTo>
                <a:lnTo>
                  <a:pt x="50850" y="44513"/>
                </a:lnTo>
                <a:lnTo>
                  <a:pt x="53314" y="42418"/>
                </a:lnTo>
                <a:lnTo>
                  <a:pt x="55816" y="39243"/>
                </a:lnTo>
                <a:lnTo>
                  <a:pt x="56515" y="37312"/>
                </a:lnTo>
                <a:lnTo>
                  <a:pt x="56413" y="32994"/>
                </a:lnTo>
                <a:lnTo>
                  <a:pt x="56019" y="32194"/>
                </a:lnTo>
                <a:lnTo>
                  <a:pt x="55664" y="31470"/>
                </a:lnTo>
                <a:lnTo>
                  <a:pt x="52285" y="28613"/>
                </a:lnTo>
                <a:lnTo>
                  <a:pt x="49606" y="27889"/>
                </a:lnTo>
                <a:lnTo>
                  <a:pt x="42786" y="27889"/>
                </a:lnTo>
                <a:lnTo>
                  <a:pt x="40309" y="28524"/>
                </a:lnTo>
                <a:lnTo>
                  <a:pt x="36855" y="31038"/>
                </a:lnTo>
                <a:lnTo>
                  <a:pt x="35623" y="32994"/>
                </a:lnTo>
                <a:lnTo>
                  <a:pt x="34937" y="35674"/>
                </a:lnTo>
                <a:lnTo>
                  <a:pt x="40424" y="36207"/>
                </a:lnTo>
                <a:lnTo>
                  <a:pt x="40932" y="34645"/>
                </a:lnTo>
                <a:lnTo>
                  <a:pt x="41579" y="33578"/>
                </a:lnTo>
                <a:lnTo>
                  <a:pt x="43129" y="32473"/>
                </a:lnTo>
                <a:lnTo>
                  <a:pt x="44323" y="32194"/>
                </a:lnTo>
                <a:lnTo>
                  <a:pt x="47574" y="32194"/>
                </a:lnTo>
                <a:lnTo>
                  <a:pt x="48806" y="32562"/>
                </a:lnTo>
                <a:lnTo>
                  <a:pt x="50457" y="34036"/>
                </a:lnTo>
                <a:lnTo>
                  <a:pt x="50736" y="34645"/>
                </a:lnTo>
                <a:lnTo>
                  <a:pt x="50825" y="37312"/>
                </a:lnTo>
                <a:lnTo>
                  <a:pt x="50431" y="38201"/>
                </a:lnTo>
                <a:lnTo>
                  <a:pt x="48895" y="39941"/>
                </a:lnTo>
                <a:lnTo>
                  <a:pt x="46824" y="41579"/>
                </a:lnTo>
                <a:lnTo>
                  <a:pt x="39890" y="46609"/>
                </a:lnTo>
                <a:lnTo>
                  <a:pt x="37401" y="48907"/>
                </a:lnTo>
                <a:lnTo>
                  <a:pt x="34848" y="52400"/>
                </a:lnTo>
                <a:lnTo>
                  <a:pt x="34264" y="53759"/>
                </a:lnTo>
                <a:lnTo>
                  <a:pt x="34124" y="55118"/>
                </a:lnTo>
                <a:lnTo>
                  <a:pt x="56591" y="55118"/>
                </a:lnTo>
                <a:lnTo>
                  <a:pt x="56591" y="50812"/>
                </a:lnTo>
                <a:close/>
              </a:path>
              <a:path w="672465" h="670560">
                <a:moveTo>
                  <a:pt x="628904" y="614210"/>
                </a:moveTo>
                <a:lnTo>
                  <a:pt x="624979" y="614210"/>
                </a:lnTo>
                <a:lnTo>
                  <a:pt x="623849" y="615683"/>
                </a:lnTo>
                <a:lnTo>
                  <a:pt x="622363" y="617054"/>
                </a:lnTo>
                <a:lnTo>
                  <a:pt x="618705" y="619607"/>
                </a:lnTo>
                <a:lnTo>
                  <a:pt x="617054" y="620483"/>
                </a:lnTo>
                <a:lnTo>
                  <a:pt x="615556" y="620966"/>
                </a:lnTo>
                <a:lnTo>
                  <a:pt x="615556" y="625411"/>
                </a:lnTo>
                <a:lnTo>
                  <a:pt x="618490" y="624649"/>
                </a:lnTo>
                <a:lnTo>
                  <a:pt x="621182" y="623277"/>
                </a:lnTo>
                <a:lnTo>
                  <a:pt x="623633" y="621322"/>
                </a:lnTo>
                <a:lnTo>
                  <a:pt x="623633" y="641438"/>
                </a:lnTo>
                <a:lnTo>
                  <a:pt x="628904" y="641438"/>
                </a:lnTo>
                <a:lnTo>
                  <a:pt x="628904" y="621322"/>
                </a:lnTo>
                <a:lnTo>
                  <a:pt x="628904" y="614210"/>
                </a:lnTo>
                <a:close/>
              </a:path>
              <a:path w="672465" h="670560">
                <a:moveTo>
                  <a:pt x="665441" y="613994"/>
                </a:moveTo>
                <a:lnTo>
                  <a:pt x="659765" y="613994"/>
                </a:lnTo>
                <a:lnTo>
                  <a:pt x="619874" y="670064"/>
                </a:lnTo>
                <a:lnTo>
                  <a:pt x="625563" y="670064"/>
                </a:lnTo>
                <a:lnTo>
                  <a:pt x="665441" y="613994"/>
                </a:lnTo>
                <a:close/>
              </a:path>
              <a:path w="672465" h="670560">
                <a:moveTo>
                  <a:pt x="672147" y="664794"/>
                </a:moveTo>
                <a:lnTo>
                  <a:pt x="658317" y="664794"/>
                </a:lnTo>
                <a:lnTo>
                  <a:pt x="659155" y="663943"/>
                </a:lnTo>
                <a:lnTo>
                  <a:pt x="660577" y="662787"/>
                </a:lnTo>
                <a:lnTo>
                  <a:pt x="666407" y="658495"/>
                </a:lnTo>
                <a:lnTo>
                  <a:pt x="668870" y="656399"/>
                </a:lnTo>
                <a:lnTo>
                  <a:pt x="671360" y="653224"/>
                </a:lnTo>
                <a:lnTo>
                  <a:pt x="672071" y="651294"/>
                </a:lnTo>
                <a:lnTo>
                  <a:pt x="671957" y="646976"/>
                </a:lnTo>
                <a:lnTo>
                  <a:pt x="671576" y="646176"/>
                </a:lnTo>
                <a:lnTo>
                  <a:pt x="671220" y="645452"/>
                </a:lnTo>
                <a:lnTo>
                  <a:pt x="667829" y="642594"/>
                </a:lnTo>
                <a:lnTo>
                  <a:pt x="665162" y="641883"/>
                </a:lnTo>
                <a:lnTo>
                  <a:pt x="658329" y="641883"/>
                </a:lnTo>
                <a:lnTo>
                  <a:pt x="655866" y="642505"/>
                </a:lnTo>
                <a:lnTo>
                  <a:pt x="652399" y="645020"/>
                </a:lnTo>
                <a:lnTo>
                  <a:pt x="651179" y="646976"/>
                </a:lnTo>
                <a:lnTo>
                  <a:pt x="650494" y="649655"/>
                </a:lnTo>
                <a:lnTo>
                  <a:pt x="655980" y="650189"/>
                </a:lnTo>
                <a:lnTo>
                  <a:pt x="656488" y="648627"/>
                </a:lnTo>
                <a:lnTo>
                  <a:pt x="657123" y="647560"/>
                </a:lnTo>
                <a:lnTo>
                  <a:pt x="658685" y="646455"/>
                </a:lnTo>
                <a:lnTo>
                  <a:pt x="659866" y="646176"/>
                </a:lnTo>
                <a:lnTo>
                  <a:pt x="663117" y="646176"/>
                </a:lnTo>
                <a:lnTo>
                  <a:pt x="664362" y="646544"/>
                </a:lnTo>
                <a:lnTo>
                  <a:pt x="666013" y="648030"/>
                </a:lnTo>
                <a:lnTo>
                  <a:pt x="666280" y="648627"/>
                </a:lnTo>
                <a:lnTo>
                  <a:pt x="666381" y="651294"/>
                </a:lnTo>
                <a:lnTo>
                  <a:pt x="665988" y="652183"/>
                </a:lnTo>
                <a:lnTo>
                  <a:pt x="664451" y="653935"/>
                </a:lnTo>
                <a:lnTo>
                  <a:pt x="662381" y="655561"/>
                </a:lnTo>
                <a:lnTo>
                  <a:pt x="655447" y="660590"/>
                </a:lnTo>
                <a:lnTo>
                  <a:pt x="652945" y="662889"/>
                </a:lnTo>
                <a:lnTo>
                  <a:pt x="650405" y="666381"/>
                </a:lnTo>
                <a:lnTo>
                  <a:pt x="649820" y="667740"/>
                </a:lnTo>
                <a:lnTo>
                  <a:pt x="649668" y="669099"/>
                </a:lnTo>
                <a:lnTo>
                  <a:pt x="672147" y="669099"/>
                </a:lnTo>
                <a:lnTo>
                  <a:pt x="672147" y="66479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1966722" y="2990005"/>
            <a:ext cx="66675" cy="1149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453271" y="3093128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24" name="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901186" y="1880835"/>
            <a:ext cx="1117220" cy="1117229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2761872" y="2915164"/>
            <a:ext cx="133985" cy="927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00" spc="15">
                <a:solidFill>
                  <a:srgbClr val="231F20"/>
                </a:solidFill>
                <a:latin typeface="Arial"/>
                <a:cs typeface="Arial"/>
              </a:rPr>
              <a:t>0/16</a:t>
            </a:r>
            <a:endParaRPr sz="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761872" y="2776092"/>
            <a:ext cx="133985" cy="927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00" spc="15">
                <a:solidFill>
                  <a:srgbClr val="231F20"/>
                </a:solidFill>
                <a:latin typeface="Arial"/>
                <a:cs typeface="Arial"/>
              </a:rPr>
              <a:t>2/16</a:t>
            </a:r>
            <a:endParaRPr sz="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730934" y="2080722"/>
            <a:ext cx="165100" cy="6489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00" spc="15">
                <a:solidFill>
                  <a:srgbClr val="231F20"/>
                </a:solidFill>
                <a:latin typeface="Arial"/>
                <a:cs typeface="Arial"/>
              </a:rPr>
              <a:t>12/16</a:t>
            </a:r>
            <a:endParaRPr sz="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400" spc="15">
                <a:solidFill>
                  <a:srgbClr val="231F20"/>
                </a:solidFill>
                <a:latin typeface="Arial"/>
                <a:cs typeface="Arial"/>
              </a:rPr>
              <a:t>10/16</a:t>
            </a:r>
            <a:endParaRPr sz="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5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</a:pPr>
            <a:r>
              <a:rPr dirty="0" sz="400" spc="15">
                <a:solidFill>
                  <a:srgbClr val="231F20"/>
                </a:solidFill>
                <a:latin typeface="Arial"/>
                <a:cs typeface="Arial"/>
              </a:rPr>
              <a:t>8/16</a:t>
            </a:r>
            <a:endParaRPr sz="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5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</a:pPr>
            <a:r>
              <a:rPr dirty="0" sz="400" spc="15">
                <a:solidFill>
                  <a:srgbClr val="231F20"/>
                </a:solidFill>
                <a:latin typeface="Arial"/>
                <a:cs typeface="Arial"/>
              </a:rPr>
              <a:t>6/16</a:t>
            </a:r>
            <a:endParaRPr sz="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5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</a:pPr>
            <a:r>
              <a:rPr dirty="0" sz="400" spc="15">
                <a:solidFill>
                  <a:srgbClr val="231F20"/>
                </a:solidFill>
                <a:latin typeface="Arial"/>
                <a:cs typeface="Arial"/>
              </a:rPr>
              <a:t>4/16</a:t>
            </a:r>
            <a:endParaRPr sz="4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730934" y="1941646"/>
            <a:ext cx="165100" cy="927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00" spc="15">
                <a:solidFill>
                  <a:srgbClr val="231F20"/>
                </a:solidFill>
                <a:latin typeface="Arial"/>
                <a:cs typeface="Arial"/>
              </a:rPr>
              <a:t>14/16</a:t>
            </a:r>
            <a:endParaRPr sz="4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915092" y="3072008"/>
            <a:ext cx="58419" cy="0"/>
          </a:xfrm>
          <a:custGeom>
            <a:avLst/>
            <a:gdLst/>
            <a:ahLst/>
            <a:cxnLst/>
            <a:rect l="l" t="t" r="r" b="b"/>
            <a:pathLst>
              <a:path w="58419" h="0">
                <a:moveTo>
                  <a:pt x="0" y="0"/>
                </a:moveTo>
                <a:lnTo>
                  <a:pt x="57947" y="0"/>
                </a:lnTo>
              </a:path>
            </a:pathLst>
          </a:custGeom>
          <a:ln w="463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052510" y="3072008"/>
            <a:ext cx="58419" cy="0"/>
          </a:xfrm>
          <a:custGeom>
            <a:avLst/>
            <a:gdLst/>
            <a:ahLst/>
            <a:cxnLst/>
            <a:rect l="l" t="t" r="r" b="b"/>
            <a:pathLst>
              <a:path w="58419" h="0">
                <a:moveTo>
                  <a:pt x="0" y="0"/>
                </a:moveTo>
                <a:lnTo>
                  <a:pt x="57947" y="0"/>
                </a:lnTo>
              </a:path>
            </a:pathLst>
          </a:custGeom>
          <a:ln w="463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739603" y="3072008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 h="0">
                <a:moveTo>
                  <a:pt x="0" y="0"/>
                </a:moveTo>
                <a:lnTo>
                  <a:pt x="57943" y="0"/>
                </a:lnTo>
              </a:path>
            </a:pathLst>
          </a:custGeom>
          <a:ln w="463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189930" y="3071845"/>
            <a:ext cx="58419" cy="0"/>
          </a:xfrm>
          <a:custGeom>
            <a:avLst/>
            <a:gdLst/>
            <a:ahLst/>
            <a:cxnLst/>
            <a:rect l="l" t="t" r="r" b="b"/>
            <a:pathLst>
              <a:path w="58419" h="0">
                <a:moveTo>
                  <a:pt x="0" y="0"/>
                </a:moveTo>
                <a:lnTo>
                  <a:pt x="57947" y="0"/>
                </a:lnTo>
              </a:path>
            </a:pathLst>
          </a:custGeom>
          <a:ln w="463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877018" y="3072008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 h="0">
                <a:moveTo>
                  <a:pt x="0" y="0"/>
                </a:moveTo>
                <a:lnTo>
                  <a:pt x="57953" y="0"/>
                </a:lnTo>
              </a:path>
            </a:pathLst>
          </a:custGeom>
          <a:ln w="463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327348" y="3072008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 h="0">
                <a:moveTo>
                  <a:pt x="0" y="0"/>
                </a:moveTo>
                <a:lnTo>
                  <a:pt x="57947" y="0"/>
                </a:lnTo>
              </a:path>
            </a:pathLst>
          </a:custGeom>
          <a:ln w="463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464766" y="3072008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 h="0">
                <a:moveTo>
                  <a:pt x="0" y="0"/>
                </a:moveTo>
                <a:lnTo>
                  <a:pt x="57947" y="0"/>
                </a:lnTo>
              </a:path>
            </a:pathLst>
          </a:custGeom>
          <a:ln w="463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602179" y="3072008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 h="0">
                <a:moveTo>
                  <a:pt x="0" y="0"/>
                </a:moveTo>
                <a:lnTo>
                  <a:pt x="57953" y="0"/>
                </a:lnTo>
              </a:path>
            </a:pathLst>
          </a:custGeom>
          <a:ln w="463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2901118" y="2992097"/>
            <a:ext cx="1049655" cy="25907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7940">
              <a:lnSpc>
                <a:spcPct val="100000"/>
              </a:lnSpc>
              <a:spcBef>
                <a:spcPts val="135"/>
              </a:spcBef>
            </a:pP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0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       </a:t>
            </a:r>
            <a:r>
              <a:rPr dirty="0" sz="400" spc="-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   </a:t>
            </a:r>
            <a:r>
              <a:rPr dirty="0" sz="400" spc="-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4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   </a:t>
            </a:r>
            <a:r>
              <a:rPr dirty="0" sz="400" spc="-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6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   </a:t>
            </a:r>
            <a:r>
              <a:rPr dirty="0" sz="400" spc="-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8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 </a:t>
            </a:r>
            <a:r>
              <a:rPr dirty="0" sz="400" spc="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10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4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12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4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14</a:t>
            </a:r>
            <a:endParaRPr sz="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16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4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16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4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16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4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16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4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16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4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16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4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16</a:t>
            </a:r>
            <a:r>
              <a:rPr dirty="0" sz="40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40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400" spc="20">
                <a:solidFill>
                  <a:srgbClr val="231F20"/>
                </a:solidFill>
                <a:latin typeface="Arial"/>
                <a:cs typeface="Arial"/>
              </a:rPr>
              <a:t>16</a:t>
            </a:r>
            <a:endParaRPr sz="4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65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Values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attribute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#1</a:t>
            </a:r>
            <a:endParaRPr sz="5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6713" y="3331252"/>
            <a:ext cx="6838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Space-filling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curves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2596749" y="2150264"/>
            <a:ext cx="99695" cy="638810"/>
          </a:xfrm>
          <a:prstGeom prst="rect">
            <a:avLst/>
          </a:prstGeom>
        </p:spPr>
        <p:txBody>
          <a:bodyPr wrap="square" lIns="0" tIns="1587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Values</a:t>
            </a:r>
            <a:r>
              <a:rPr dirty="0" sz="5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attribute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#2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838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Space-filling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curves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32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Attribute-based 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950" y="716"/>
            <a:ext cx="10617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implementations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800" y="188846"/>
            <a:ext cx="4305300" cy="26854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Space-filling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curve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00">
              <a:latin typeface="Arial"/>
              <a:cs typeface="Arial"/>
            </a:endParaRPr>
          </a:p>
          <a:p>
            <a:pPr marL="3276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Once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curve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has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been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drawn</a:t>
            </a:r>
            <a:endParaRPr sz="1200">
              <a:latin typeface="Arial"/>
              <a:cs typeface="Arial"/>
            </a:endParaRPr>
          </a:p>
          <a:p>
            <a:pPr marL="32766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Consider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two-dimensional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case</a:t>
            </a:r>
            <a:endParaRPr sz="1000">
              <a:latin typeface="Arial"/>
              <a:cs typeface="Arial"/>
            </a:endParaRPr>
          </a:p>
          <a:p>
            <a:pPr marL="605155" marR="23241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605790" algn="l"/>
              </a:tabLst>
            </a:pP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Hilbert </a:t>
            </a:r>
            <a:r>
              <a:rPr dirty="0" sz="1000" spc="-5">
                <a:latin typeface="Arial"/>
                <a:cs typeface="Arial"/>
              </a:rPr>
              <a:t>curve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order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connects </a:t>
            </a:r>
            <a:r>
              <a:rPr dirty="0" sz="1000" spc="10">
                <a:latin typeface="Arial"/>
                <a:cs typeface="Arial"/>
              </a:rPr>
              <a:t>2</a:t>
            </a:r>
            <a:r>
              <a:rPr dirty="0" baseline="27777" sz="1050" spc="15">
                <a:latin typeface="Arial"/>
                <a:cs typeface="Arial"/>
              </a:rPr>
              <a:t>2</a:t>
            </a:r>
            <a:r>
              <a:rPr dirty="0" baseline="27777" sz="1050" spc="15" i="1">
                <a:latin typeface="Arial"/>
                <a:cs typeface="Arial"/>
              </a:rPr>
              <a:t>k</a:t>
            </a:r>
            <a:r>
              <a:rPr dirty="0" baseline="27777" sz="1050" spc="3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subsquares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has </a:t>
            </a:r>
            <a:r>
              <a:rPr dirty="0" sz="1000" spc="10">
                <a:latin typeface="Arial"/>
                <a:cs typeface="Arial"/>
              </a:rPr>
              <a:t>2</a:t>
            </a:r>
            <a:r>
              <a:rPr dirty="0" baseline="27777" sz="1050" spc="15">
                <a:latin typeface="Arial"/>
                <a:cs typeface="Arial"/>
              </a:rPr>
              <a:t>2</a:t>
            </a:r>
            <a:r>
              <a:rPr dirty="0" baseline="27777" sz="1050" spc="15" i="1">
                <a:latin typeface="Arial"/>
                <a:cs typeface="Arial"/>
              </a:rPr>
              <a:t>k </a:t>
            </a:r>
            <a:r>
              <a:rPr dirty="0" baseline="27777" sz="1050" spc="-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indices.</a:t>
            </a:r>
            <a:endParaRPr sz="1000">
              <a:latin typeface="Arial"/>
              <a:cs typeface="Arial"/>
            </a:endParaRPr>
          </a:p>
          <a:p>
            <a:pPr marL="605155" marR="8128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605790" algn="l"/>
              </a:tabLst>
            </a:pP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range </a:t>
            </a:r>
            <a:r>
              <a:rPr dirty="0" sz="1000">
                <a:latin typeface="Arial"/>
                <a:cs typeface="Arial"/>
              </a:rPr>
              <a:t>query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corresponds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rectangle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R</a:t>
            </a:r>
            <a:r>
              <a:rPr dirty="0" sz="1000" spc="3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2-dimensional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case</a:t>
            </a:r>
            <a:endParaRPr sz="1000">
              <a:latin typeface="Arial"/>
              <a:cs typeface="Arial"/>
            </a:endParaRPr>
          </a:p>
          <a:p>
            <a:pPr marL="605155" indent="-168275">
              <a:lnSpc>
                <a:spcPts val="1150"/>
              </a:lnSpc>
              <a:buClr>
                <a:srgbClr val="3333B2"/>
              </a:buClr>
              <a:buFont typeface="Arial"/>
              <a:buChar char="►"/>
              <a:tabLst>
                <a:tab pos="605790" algn="l"/>
              </a:tabLst>
            </a:pP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intersects with a number of subsquares, each one</a:t>
            </a:r>
            <a:endParaRPr sz="1000">
              <a:latin typeface="Arial"/>
              <a:cs typeface="Arial"/>
            </a:endParaRPr>
          </a:p>
          <a:p>
            <a:pPr marL="605155" marR="263525">
              <a:lnSpc>
                <a:spcPts val="1200"/>
              </a:lnSpc>
              <a:spcBef>
                <a:spcPts val="40"/>
              </a:spcBef>
            </a:pPr>
            <a:r>
              <a:rPr dirty="0" sz="1000" spc="-5">
                <a:latin typeface="Arial"/>
                <a:cs typeface="Arial"/>
              </a:rPr>
              <a:t>corresponding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index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series of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indices </a:t>
            </a:r>
            <a:r>
              <a:rPr dirty="0" sz="1000" spc="-26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associated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20" i="1">
                <a:latin typeface="Arial"/>
                <a:cs typeface="Arial"/>
              </a:rPr>
              <a:t>R</a:t>
            </a:r>
            <a:r>
              <a:rPr dirty="0" sz="1000" spc="2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Arial"/>
              <a:cs typeface="Arial"/>
            </a:endParaRPr>
          </a:p>
          <a:p>
            <a:pPr marL="3276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Getting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entities</a:t>
            </a:r>
            <a:endParaRPr sz="1200">
              <a:latin typeface="Arial"/>
              <a:cs typeface="Arial"/>
            </a:endParaRPr>
          </a:p>
          <a:p>
            <a:pPr marL="327660" marR="88265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Each </a:t>
            </a:r>
            <a:r>
              <a:rPr dirty="0" sz="1000" spc="-10">
                <a:latin typeface="Arial"/>
                <a:cs typeface="Arial"/>
              </a:rPr>
              <a:t>index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mapped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reference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associated </a:t>
            </a:r>
            <a:r>
              <a:rPr dirty="0" sz="1000" spc="-20">
                <a:latin typeface="Arial"/>
                <a:cs typeface="Arial"/>
              </a:rPr>
              <a:t>entity.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possible solution: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 DHT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3238" y="716"/>
            <a:ext cx="5784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solutions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24325" cy="8750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SSP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chains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Arial"/>
              <a:cs typeface="Arial"/>
            </a:endParaRPr>
          </a:p>
          <a:p>
            <a:pPr marL="264160" marR="5080">
              <a:lnSpc>
                <a:spcPts val="139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Redirecting 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forwarding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pointer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storing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shortcut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 a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stub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43937" y="1982610"/>
            <a:ext cx="990600" cy="64135"/>
            <a:chOff x="843937" y="1982610"/>
            <a:chExt cx="990600" cy="64135"/>
          </a:xfrm>
        </p:grpSpPr>
        <p:sp>
          <p:nvSpPr>
            <p:cNvPr id="6" name="object 6"/>
            <p:cNvSpPr/>
            <p:nvPr/>
          </p:nvSpPr>
          <p:spPr>
            <a:xfrm>
              <a:off x="881321" y="2014488"/>
              <a:ext cx="950594" cy="0"/>
            </a:xfrm>
            <a:custGeom>
              <a:avLst/>
              <a:gdLst/>
              <a:ahLst/>
              <a:cxnLst/>
              <a:rect l="l" t="t" r="r" b="b"/>
              <a:pathLst>
                <a:path w="950594" h="0">
                  <a:moveTo>
                    <a:pt x="949972" y="0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3937" y="1982610"/>
              <a:ext cx="74380" cy="63751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532227" y="1335572"/>
            <a:ext cx="527050" cy="3149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Invocation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 is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sent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object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65262" y="1354409"/>
            <a:ext cx="1769745" cy="876935"/>
            <a:chOff x="465262" y="1354409"/>
            <a:chExt cx="1769745" cy="876935"/>
          </a:xfrm>
        </p:grpSpPr>
        <p:sp>
          <p:nvSpPr>
            <p:cNvPr id="10" name="object 10"/>
            <p:cNvSpPr/>
            <p:nvPr/>
          </p:nvSpPr>
          <p:spPr>
            <a:xfrm>
              <a:off x="467895" y="1357043"/>
              <a:ext cx="1764664" cy="871219"/>
            </a:xfrm>
            <a:custGeom>
              <a:avLst/>
              <a:gdLst/>
              <a:ahLst/>
              <a:cxnLst/>
              <a:rect l="l" t="t" r="r" b="b"/>
              <a:pathLst>
                <a:path w="1764664" h="871219">
                  <a:moveTo>
                    <a:pt x="819554" y="811669"/>
                  </a:moveTo>
                  <a:lnTo>
                    <a:pt x="964797" y="661847"/>
                  </a:lnTo>
                </a:path>
                <a:path w="1764664" h="871219">
                  <a:moveTo>
                    <a:pt x="1285959" y="871135"/>
                  </a:moveTo>
                  <a:lnTo>
                    <a:pt x="1764043" y="871135"/>
                  </a:lnTo>
                  <a:lnTo>
                    <a:pt x="1764043" y="393055"/>
                  </a:lnTo>
                  <a:lnTo>
                    <a:pt x="1285959" y="393055"/>
                  </a:lnTo>
                  <a:lnTo>
                    <a:pt x="1285959" y="871135"/>
                  </a:lnTo>
                  <a:close/>
                </a:path>
                <a:path w="1764664" h="871219">
                  <a:moveTo>
                    <a:pt x="675093" y="478079"/>
                  </a:moveTo>
                  <a:lnTo>
                    <a:pt x="1153172" y="478079"/>
                  </a:lnTo>
                  <a:lnTo>
                    <a:pt x="1153172" y="0"/>
                  </a:lnTo>
                  <a:lnTo>
                    <a:pt x="675093" y="0"/>
                  </a:lnTo>
                  <a:lnTo>
                    <a:pt x="675093" y="478079"/>
                  </a:lnTo>
                  <a:close/>
                </a:path>
                <a:path w="1764664" h="871219">
                  <a:moveTo>
                    <a:pt x="420301" y="299487"/>
                  </a:moveTo>
                  <a:lnTo>
                    <a:pt x="581369" y="457615"/>
                  </a:lnTo>
                </a:path>
                <a:path w="1764664" h="871219">
                  <a:moveTo>
                    <a:pt x="0" y="869401"/>
                  </a:moveTo>
                  <a:lnTo>
                    <a:pt x="478079" y="869401"/>
                  </a:lnTo>
                  <a:lnTo>
                    <a:pt x="478079" y="391321"/>
                  </a:lnTo>
                  <a:lnTo>
                    <a:pt x="0" y="391321"/>
                  </a:lnTo>
                  <a:lnTo>
                    <a:pt x="0" y="869401"/>
                  </a:lnTo>
                  <a:close/>
                </a:path>
                <a:path w="1764664" h="871219">
                  <a:moveTo>
                    <a:pt x="1731296" y="542124"/>
                  </a:moveTo>
                  <a:lnTo>
                    <a:pt x="1731296" y="774133"/>
                  </a:lnTo>
                  <a:lnTo>
                    <a:pt x="1726858" y="798702"/>
                  </a:lnTo>
                  <a:lnTo>
                    <a:pt x="1714774" y="818823"/>
                  </a:lnTo>
                  <a:lnTo>
                    <a:pt x="1696889" y="832419"/>
                  </a:lnTo>
                  <a:lnTo>
                    <a:pt x="1675049" y="837412"/>
                  </a:lnTo>
                  <a:lnTo>
                    <a:pt x="1548494" y="837408"/>
                  </a:lnTo>
                  <a:lnTo>
                    <a:pt x="1526659" y="832415"/>
                  </a:lnTo>
                  <a:lnTo>
                    <a:pt x="1508778" y="818821"/>
                  </a:lnTo>
                  <a:lnTo>
                    <a:pt x="1496695" y="798702"/>
                  </a:lnTo>
                  <a:lnTo>
                    <a:pt x="1492257" y="774133"/>
                  </a:lnTo>
                  <a:lnTo>
                    <a:pt x="1492257" y="542124"/>
                  </a:lnTo>
                  <a:lnTo>
                    <a:pt x="1496695" y="517553"/>
                  </a:lnTo>
                  <a:lnTo>
                    <a:pt x="1508778" y="497432"/>
                  </a:lnTo>
                  <a:lnTo>
                    <a:pt x="1526659" y="483837"/>
                  </a:lnTo>
                  <a:lnTo>
                    <a:pt x="1548494" y="478844"/>
                  </a:lnTo>
                  <a:lnTo>
                    <a:pt x="1675049" y="478844"/>
                  </a:lnTo>
                  <a:lnTo>
                    <a:pt x="1696889" y="483838"/>
                  </a:lnTo>
                  <a:lnTo>
                    <a:pt x="1714774" y="497433"/>
                  </a:lnTo>
                  <a:lnTo>
                    <a:pt x="1726858" y="517555"/>
                  </a:lnTo>
                  <a:lnTo>
                    <a:pt x="1731296" y="542124"/>
                  </a:lnTo>
                  <a:close/>
                </a:path>
                <a:path w="1764664" h="871219">
                  <a:moveTo>
                    <a:pt x="1438098" y="657445"/>
                  </a:moveTo>
                  <a:lnTo>
                    <a:pt x="1492257" y="657445"/>
                  </a:lnTo>
                </a:path>
                <a:path w="1764664" h="871219">
                  <a:moveTo>
                    <a:pt x="870386" y="239124"/>
                  </a:moveTo>
                  <a:lnTo>
                    <a:pt x="989828" y="238889"/>
                  </a:lnTo>
                </a:path>
                <a:path w="1764664" h="871219">
                  <a:moveTo>
                    <a:pt x="1094482" y="239124"/>
                  </a:moveTo>
                  <a:lnTo>
                    <a:pt x="1350660" y="568192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70679" y="1876459"/>
              <a:ext cx="70835" cy="78271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828340" y="1679660"/>
              <a:ext cx="376555" cy="309880"/>
            </a:xfrm>
            <a:custGeom>
              <a:avLst/>
              <a:gdLst/>
              <a:ahLst/>
              <a:cxnLst/>
              <a:rect l="l" t="t" r="r" b="b"/>
              <a:pathLst>
                <a:path w="376555" h="309880">
                  <a:moveTo>
                    <a:pt x="0" y="309361"/>
                  </a:moveTo>
                  <a:lnTo>
                    <a:pt x="376478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55992" y="1533775"/>
              <a:ext cx="184923" cy="19400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739363" y="1536409"/>
              <a:ext cx="1167130" cy="537845"/>
            </a:xfrm>
            <a:custGeom>
              <a:avLst/>
              <a:gdLst/>
              <a:ahLst/>
              <a:cxnLst/>
              <a:rect l="l" t="t" r="r" b="b"/>
              <a:pathLst>
                <a:path w="1167130" h="537844">
                  <a:moveTo>
                    <a:pt x="1062053" y="418321"/>
                  </a:moveTo>
                  <a:lnTo>
                    <a:pt x="1101276" y="478079"/>
                  </a:lnTo>
                  <a:lnTo>
                    <a:pt x="1062053" y="537837"/>
                  </a:lnTo>
                  <a:lnTo>
                    <a:pt x="1166630" y="537837"/>
                  </a:lnTo>
                  <a:lnTo>
                    <a:pt x="1166630" y="418321"/>
                  </a:lnTo>
                  <a:lnTo>
                    <a:pt x="1062053" y="418321"/>
                  </a:lnTo>
                  <a:close/>
                </a:path>
                <a:path w="1167130" h="537844">
                  <a:moveTo>
                    <a:pt x="718435" y="0"/>
                  </a:moveTo>
                  <a:lnTo>
                    <a:pt x="718435" y="119521"/>
                  </a:lnTo>
                  <a:lnTo>
                    <a:pt x="778194" y="119521"/>
                  </a:lnTo>
                  <a:lnTo>
                    <a:pt x="823014" y="59759"/>
                  </a:lnTo>
                  <a:lnTo>
                    <a:pt x="778194" y="0"/>
                  </a:lnTo>
                  <a:lnTo>
                    <a:pt x="718435" y="0"/>
                  </a:lnTo>
                  <a:close/>
                </a:path>
                <a:path w="1167130" h="537844">
                  <a:moveTo>
                    <a:pt x="0" y="417436"/>
                  </a:moveTo>
                  <a:lnTo>
                    <a:pt x="0" y="536953"/>
                  </a:lnTo>
                  <a:lnTo>
                    <a:pt x="59754" y="536953"/>
                  </a:lnTo>
                  <a:lnTo>
                    <a:pt x="104574" y="477189"/>
                  </a:lnTo>
                  <a:lnTo>
                    <a:pt x="59754" y="417436"/>
                  </a:lnTo>
                  <a:lnTo>
                    <a:pt x="0" y="417436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937508" y="2201538"/>
            <a:ext cx="892810" cy="52832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stub at object's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current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returns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current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location</a:t>
            </a:r>
            <a:endParaRPr sz="650">
              <a:latin typeface="Arial"/>
              <a:cs typeface="Arial"/>
            </a:endParaRPr>
          </a:p>
          <a:p>
            <a:pPr algn="ctr" marR="21590">
              <a:lnSpc>
                <a:spcPct val="100000"/>
              </a:lnSpc>
              <a:spcBef>
                <a:spcPts val="46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903237" y="1982984"/>
            <a:ext cx="982980" cy="188595"/>
            <a:chOff x="2903237" y="1982984"/>
            <a:chExt cx="982980" cy="188595"/>
          </a:xfrm>
        </p:grpSpPr>
        <p:sp>
          <p:nvSpPr>
            <p:cNvPr id="17" name="object 17"/>
            <p:cNvSpPr/>
            <p:nvPr/>
          </p:nvSpPr>
          <p:spPr>
            <a:xfrm>
              <a:off x="2906095" y="2014055"/>
              <a:ext cx="942340" cy="1270"/>
            </a:xfrm>
            <a:custGeom>
              <a:avLst/>
              <a:gdLst/>
              <a:ahLst/>
              <a:cxnLst/>
              <a:rect l="l" t="t" r="r" b="b"/>
              <a:pathLst>
                <a:path w="942339" h="1269">
                  <a:moveTo>
                    <a:pt x="942211" y="840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11286" y="1982984"/>
              <a:ext cx="74398" cy="6375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332504" y="2018890"/>
              <a:ext cx="137160" cy="149860"/>
            </a:xfrm>
            <a:custGeom>
              <a:avLst/>
              <a:gdLst/>
              <a:ahLst/>
              <a:cxnLst/>
              <a:rect l="l" t="t" r="r" b="b"/>
              <a:pathLst>
                <a:path w="137160" h="149860">
                  <a:moveTo>
                    <a:pt x="0" y="149822"/>
                  </a:moveTo>
                  <a:lnTo>
                    <a:pt x="137098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3006028" y="2167383"/>
            <a:ext cx="60198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sets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shortcut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74474" y="1310186"/>
            <a:ext cx="686435" cy="31496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 stub is no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longer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referenced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by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any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stub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499239" y="1354496"/>
            <a:ext cx="1768475" cy="871855"/>
            <a:chOff x="2499239" y="1354496"/>
            <a:chExt cx="1768475" cy="871855"/>
          </a:xfrm>
        </p:grpSpPr>
        <p:sp>
          <p:nvSpPr>
            <p:cNvPr id="23" name="object 23"/>
            <p:cNvSpPr/>
            <p:nvPr/>
          </p:nvSpPr>
          <p:spPr>
            <a:xfrm>
              <a:off x="2501873" y="1357130"/>
              <a:ext cx="1763395" cy="866775"/>
            </a:xfrm>
            <a:custGeom>
              <a:avLst/>
              <a:gdLst/>
              <a:ahLst/>
              <a:cxnLst/>
              <a:rect l="l" t="t" r="r" b="b"/>
              <a:pathLst>
                <a:path w="1763395" h="866775">
                  <a:moveTo>
                    <a:pt x="1284841" y="865844"/>
                  </a:moveTo>
                  <a:lnTo>
                    <a:pt x="1762925" y="865844"/>
                  </a:lnTo>
                  <a:lnTo>
                    <a:pt x="1762925" y="387764"/>
                  </a:lnTo>
                  <a:lnTo>
                    <a:pt x="1284841" y="387764"/>
                  </a:lnTo>
                  <a:lnTo>
                    <a:pt x="1284841" y="865844"/>
                  </a:lnTo>
                  <a:close/>
                </a:path>
                <a:path w="1763395" h="866775">
                  <a:moveTo>
                    <a:pt x="646299" y="144193"/>
                  </a:moveTo>
                  <a:lnTo>
                    <a:pt x="776879" y="179279"/>
                  </a:lnTo>
                </a:path>
                <a:path w="1763395" h="866775">
                  <a:moveTo>
                    <a:pt x="702187" y="478079"/>
                  </a:moveTo>
                  <a:lnTo>
                    <a:pt x="1180262" y="478079"/>
                  </a:lnTo>
                  <a:lnTo>
                    <a:pt x="1180262" y="0"/>
                  </a:lnTo>
                  <a:lnTo>
                    <a:pt x="702187" y="0"/>
                  </a:lnTo>
                  <a:lnTo>
                    <a:pt x="702187" y="478079"/>
                  </a:lnTo>
                  <a:close/>
                </a:path>
                <a:path w="1763395" h="866775">
                  <a:moveTo>
                    <a:pt x="0" y="866519"/>
                  </a:moveTo>
                  <a:lnTo>
                    <a:pt x="478079" y="866519"/>
                  </a:lnTo>
                  <a:lnTo>
                    <a:pt x="478079" y="388440"/>
                  </a:lnTo>
                  <a:lnTo>
                    <a:pt x="0" y="388440"/>
                  </a:lnTo>
                  <a:lnTo>
                    <a:pt x="0" y="866519"/>
                  </a:lnTo>
                  <a:close/>
                </a:path>
                <a:path w="1763395" h="866775">
                  <a:moveTo>
                    <a:pt x="1740855" y="540300"/>
                  </a:moveTo>
                  <a:lnTo>
                    <a:pt x="1740855" y="772309"/>
                  </a:lnTo>
                  <a:lnTo>
                    <a:pt x="1736416" y="796880"/>
                  </a:lnTo>
                  <a:lnTo>
                    <a:pt x="1724330" y="817000"/>
                  </a:lnTo>
                  <a:lnTo>
                    <a:pt x="1706445" y="830595"/>
                  </a:lnTo>
                  <a:lnTo>
                    <a:pt x="1684609" y="835588"/>
                  </a:lnTo>
                  <a:lnTo>
                    <a:pt x="1558053" y="835588"/>
                  </a:lnTo>
                  <a:lnTo>
                    <a:pt x="1536219" y="830595"/>
                  </a:lnTo>
                  <a:lnTo>
                    <a:pt x="1518338" y="817001"/>
                  </a:lnTo>
                  <a:lnTo>
                    <a:pt x="1506255" y="796882"/>
                  </a:lnTo>
                  <a:lnTo>
                    <a:pt x="1501817" y="772313"/>
                  </a:lnTo>
                  <a:lnTo>
                    <a:pt x="1501817" y="540300"/>
                  </a:lnTo>
                  <a:lnTo>
                    <a:pt x="1506254" y="515729"/>
                  </a:lnTo>
                  <a:lnTo>
                    <a:pt x="1518334" y="495610"/>
                  </a:lnTo>
                  <a:lnTo>
                    <a:pt x="1536215" y="482017"/>
                  </a:lnTo>
                  <a:lnTo>
                    <a:pt x="1558053" y="477025"/>
                  </a:lnTo>
                  <a:lnTo>
                    <a:pt x="1684609" y="477025"/>
                  </a:lnTo>
                  <a:lnTo>
                    <a:pt x="1706449" y="482018"/>
                  </a:lnTo>
                  <a:lnTo>
                    <a:pt x="1724334" y="495612"/>
                  </a:lnTo>
                  <a:lnTo>
                    <a:pt x="1736418" y="515731"/>
                  </a:lnTo>
                  <a:lnTo>
                    <a:pt x="1740855" y="540300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951047" y="2014487"/>
              <a:ext cx="52705" cy="0"/>
            </a:xfrm>
            <a:custGeom>
              <a:avLst/>
              <a:gdLst/>
              <a:ahLst/>
              <a:cxnLst/>
              <a:rect l="l" t="t" r="r" b="b"/>
              <a:pathLst>
                <a:path w="52704" h="0">
                  <a:moveTo>
                    <a:pt x="0" y="0"/>
                  </a:moveTo>
                  <a:lnTo>
                    <a:pt x="52643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383335" y="1596168"/>
              <a:ext cx="492125" cy="329565"/>
            </a:xfrm>
            <a:custGeom>
              <a:avLst/>
              <a:gdLst/>
              <a:ahLst/>
              <a:cxnLst/>
              <a:rect l="l" t="t" r="r" b="b"/>
              <a:pathLst>
                <a:path w="492125" h="329564">
                  <a:moveTo>
                    <a:pt x="0" y="0"/>
                  </a:moveTo>
                  <a:lnTo>
                    <a:pt x="119517" y="0"/>
                  </a:lnTo>
                </a:path>
                <a:path w="492125" h="329564">
                  <a:moveTo>
                    <a:pt x="224098" y="0"/>
                  </a:moveTo>
                  <a:lnTo>
                    <a:pt x="491860" y="32955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827129" y="1876904"/>
              <a:ext cx="71755" cy="78105"/>
            </a:xfrm>
            <a:custGeom>
              <a:avLst/>
              <a:gdLst/>
              <a:ahLst/>
              <a:cxnLst/>
              <a:rect l="l" t="t" r="r" b="b"/>
              <a:pathLst>
                <a:path w="71754" h="78105">
                  <a:moveTo>
                    <a:pt x="49468" y="0"/>
                  </a:moveTo>
                  <a:lnTo>
                    <a:pt x="40869" y="14688"/>
                  </a:lnTo>
                  <a:lnTo>
                    <a:pt x="29758" y="26285"/>
                  </a:lnTo>
                  <a:lnTo>
                    <a:pt x="16135" y="34790"/>
                  </a:lnTo>
                  <a:lnTo>
                    <a:pt x="0" y="40203"/>
                  </a:lnTo>
                  <a:lnTo>
                    <a:pt x="71636" y="77826"/>
                  </a:lnTo>
                  <a:lnTo>
                    <a:pt x="4946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798916" y="1536409"/>
              <a:ext cx="1152525" cy="537845"/>
            </a:xfrm>
            <a:custGeom>
              <a:avLst/>
              <a:gdLst/>
              <a:ahLst/>
              <a:cxnLst/>
              <a:rect l="l" t="t" r="r" b="b"/>
              <a:pathLst>
                <a:path w="1152525" h="537844">
                  <a:moveTo>
                    <a:pt x="479836" y="0"/>
                  </a:moveTo>
                  <a:lnTo>
                    <a:pt x="519049" y="59759"/>
                  </a:lnTo>
                  <a:lnTo>
                    <a:pt x="479836" y="119521"/>
                  </a:lnTo>
                  <a:lnTo>
                    <a:pt x="584419" y="119521"/>
                  </a:lnTo>
                  <a:lnTo>
                    <a:pt x="584419" y="0"/>
                  </a:lnTo>
                  <a:lnTo>
                    <a:pt x="479836" y="0"/>
                  </a:lnTo>
                  <a:close/>
                </a:path>
                <a:path w="1152525" h="537844">
                  <a:moveTo>
                    <a:pt x="1047556" y="418321"/>
                  </a:moveTo>
                  <a:lnTo>
                    <a:pt x="1086768" y="478079"/>
                  </a:lnTo>
                  <a:lnTo>
                    <a:pt x="1047556" y="537837"/>
                  </a:lnTo>
                  <a:lnTo>
                    <a:pt x="1152133" y="537837"/>
                  </a:lnTo>
                  <a:lnTo>
                    <a:pt x="1152133" y="418321"/>
                  </a:lnTo>
                  <a:lnTo>
                    <a:pt x="1047556" y="418321"/>
                  </a:lnTo>
                  <a:close/>
                </a:path>
                <a:path w="1152525" h="537844">
                  <a:moveTo>
                    <a:pt x="703936" y="0"/>
                  </a:moveTo>
                  <a:lnTo>
                    <a:pt x="703936" y="119521"/>
                  </a:lnTo>
                  <a:lnTo>
                    <a:pt x="763697" y="119521"/>
                  </a:lnTo>
                  <a:lnTo>
                    <a:pt x="808517" y="59759"/>
                  </a:lnTo>
                  <a:lnTo>
                    <a:pt x="763697" y="0"/>
                  </a:lnTo>
                  <a:lnTo>
                    <a:pt x="703936" y="0"/>
                  </a:lnTo>
                  <a:close/>
                </a:path>
                <a:path w="1152525" h="537844">
                  <a:moveTo>
                    <a:pt x="0" y="415896"/>
                  </a:moveTo>
                  <a:lnTo>
                    <a:pt x="0" y="535417"/>
                  </a:lnTo>
                  <a:lnTo>
                    <a:pt x="59757" y="535417"/>
                  </a:lnTo>
                  <a:lnTo>
                    <a:pt x="104585" y="475658"/>
                  </a:lnTo>
                  <a:lnTo>
                    <a:pt x="59757" y="415896"/>
                  </a:lnTo>
                  <a:lnTo>
                    <a:pt x="0" y="415896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3296356" y="2552362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6713" y="3331252"/>
            <a:ext cx="6927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F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or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w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arding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pointers</a:t>
            </a:r>
            <a:endParaRPr sz="6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14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3606" y="716"/>
            <a:ext cx="878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Home-based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713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Home-based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approaches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099169"/>
            <a:ext cx="3964304" cy="109156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8100" marR="304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Single-tiered scheme: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Let a </a:t>
            </a:r>
            <a:r>
              <a:rPr dirty="0" sz="1200" spc="-5">
                <a:solidFill>
                  <a:srgbClr val="0000FA"/>
                </a:solidFill>
                <a:latin typeface="Arial"/>
                <a:cs typeface="Arial"/>
              </a:rPr>
              <a:t>home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keep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track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of where the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entity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Entity’s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home address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registered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naming</a:t>
            </a:r>
            <a:r>
              <a:rPr dirty="0" sz="1000">
                <a:latin typeface="Arial"/>
                <a:cs typeface="Arial"/>
              </a:rPr>
              <a:t> service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The home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registers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foreign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address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entity</a:t>
            </a:r>
            <a:endParaRPr sz="1000">
              <a:latin typeface="Arial"/>
              <a:cs typeface="Arial"/>
            </a:endParaRPr>
          </a:p>
          <a:p>
            <a:pPr marL="314960" marR="19304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contacts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first,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continues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foreign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744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Naming:</a:t>
            </a:r>
            <a:r>
              <a:rPr dirty="0" sz="600" spc="1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Flat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naming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3606" y="716"/>
            <a:ext cx="8782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Home-based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approaches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840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mobile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IP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14282" y="696305"/>
            <a:ext cx="3776979" cy="2209800"/>
            <a:chOff x="414282" y="696305"/>
            <a:chExt cx="3776979" cy="2209800"/>
          </a:xfrm>
        </p:grpSpPr>
        <p:sp>
          <p:nvSpPr>
            <p:cNvPr id="6" name="object 6"/>
            <p:cNvSpPr/>
            <p:nvPr/>
          </p:nvSpPr>
          <p:spPr>
            <a:xfrm>
              <a:off x="1548796" y="699163"/>
              <a:ext cx="299085" cy="483234"/>
            </a:xfrm>
            <a:custGeom>
              <a:avLst/>
              <a:gdLst/>
              <a:ahLst/>
              <a:cxnLst/>
              <a:rect l="l" t="t" r="r" b="b"/>
              <a:pathLst>
                <a:path w="299085" h="483234">
                  <a:moveTo>
                    <a:pt x="7768" y="99960"/>
                  </a:moveTo>
                  <a:lnTo>
                    <a:pt x="24602" y="135905"/>
                  </a:lnTo>
                  <a:lnTo>
                    <a:pt x="66028" y="150504"/>
                  </a:lnTo>
                  <a:lnTo>
                    <a:pt x="84159" y="201048"/>
                  </a:lnTo>
                  <a:lnTo>
                    <a:pt x="66028" y="238110"/>
                  </a:lnTo>
                  <a:lnTo>
                    <a:pt x="91928" y="258317"/>
                  </a:lnTo>
                  <a:lnTo>
                    <a:pt x="75094" y="272927"/>
                  </a:lnTo>
                  <a:lnTo>
                    <a:pt x="75094" y="287526"/>
                  </a:lnTo>
                  <a:lnTo>
                    <a:pt x="91928" y="287526"/>
                  </a:lnTo>
                  <a:lnTo>
                    <a:pt x="91928" y="316725"/>
                  </a:lnTo>
                  <a:lnTo>
                    <a:pt x="58270" y="352680"/>
                  </a:lnTo>
                  <a:lnTo>
                    <a:pt x="58270" y="431295"/>
                  </a:lnTo>
                  <a:lnTo>
                    <a:pt x="66028" y="439159"/>
                  </a:lnTo>
                  <a:lnTo>
                    <a:pt x="84159" y="468357"/>
                  </a:lnTo>
                  <a:lnTo>
                    <a:pt x="99696" y="482956"/>
                  </a:lnTo>
                  <a:lnTo>
                    <a:pt x="115244" y="460494"/>
                  </a:lnTo>
                  <a:lnTo>
                    <a:pt x="115244" y="431295"/>
                  </a:lnTo>
                  <a:lnTo>
                    <a:pt x="150198" y="395350"/>
                  </a:lnTo>
                  <a:lnTo>
                    <a:pt x="150198" y="359405"/>
                  </a:lnTo>
                  <a:lnTo>
                    <a:pt x="199404" y="352680"/>
                  </a:lnTo>
                  <a:lnTo>
                    <a:pt x="258960" y="302126"/>
                  </a:lnTo>
                  <a:lnTo>
                    <a:pt x="291332" y="287526"/>
                  </a:lnTo>
                  <a:lnTo>
                    <a:pt x="291332" y="272927"/>
                  </a:lnTo>
                  <a:lnTo>
                    <a:pt x="258960" y="272927"/>
                  </a:lnTo>
                  <a:lnTo>
                    <a:pt x="266729" y="238110"/>
                  </a:lnTo>
                  <a:lnTo>
                    <a:pt x="299090" y="258317"/>
                  </a:lnTo>
                  <a:lnTo>
                    <a:pt x="299090" y="244846"/>
                  </a:lnTo>
                  <a:lnTo>
                    <a:pt x="258960" y="215647"/>
                  </a:lnTo>
                  <a:lnTo>
                    <a:pt x="266729" y="187566"/>
                  </a:lnTo>
                  <a:lnTo>
                    <a:pt x="282266" y="187566"/>
                  </a:lnTo>
                  <a:lnTo>
                    <a:pt x="291332" y="172967"/>
                  </a:lnTo>
                  <a:lnTo>
                    <a:pt x="249895" y="93224"/>
                  </a:lnTo>
                  <a:lnTo>
                    <a:pt x="258960" y="70761"/>
                  </a:lnTo>
                  <a:lnTo>
                    <a:pt x="240840" y="64026"/>
                  </a:lnTo>
                  <a:lnTo>
                    <a:pt x="225292" y="78625"/>
                  </a:lnTo>
                  <a:lnTo>
                    <a:pt x="249895" y="28081"/>
                  </a:lnTo>
                  <a:lnTo>
                    <a:pt x="240840" y="20228"/>
                  </a:lnTo>
                  <a:lnTo>
                    <a:pt x="216238" y="49426"/>
                  </a:lnTo>
                  <a:lnTo>
                    <a:pt x="199404" y="42680"/>
                  </a:lnTo>
                  <a:lnTo>
                    <a:pt x="199404" y="28081"/>
                  </a:lnTo>
                  <a:lnTo>
                    <a:pt x="183866" y="35944"/>
                  </a:lnTo>
                  <a:lnTo>
                    <a:pt x="167032" y="28081"/>
                  </a:lnTo>
                  <a:lnTo>
                    <a:pt x="208458" y="6735"/>
                  </a:lnTo>
                  <a:lnTo>
                    <a:pt x="199404" y="0"/>
                  </a:lnTo>
                  <a:lnTo>
                    <a:pt x="167032" y="0"/>
                  </a:lnTo>
                  <a:lnTo>
                    <a:pt x="150198" y="20228"/>
                  </a:lnTo>
                  <a:lnTo>
                    <a:pt x="115244" y="0"/>
                  </a:lnTo>
                  <a:lnTo>
                    <a:pt x="75094" y="13481"/>
                  </a:lnTo>
                  <a:lnTo>
                    <a:pt x="84159" y="35944"/>
                  </a:lnTo>
                  <a:lnTo>
                    <a:pt x="58270" y="35944"/>
                  </a:lnTo>
                  <a:lnTo>
                    <a:pt x="50501" y="42680"/>
                  </a:lnTo>
                  <a:lnTo>
                    <a:pt x="50501" y="64026"/>
                  </a:lnTo>
                  <a:lnTo>
                    <a:pt x="7768" y="64026"/>
                  </a:lnTo>
                  <a:lnTo>
                    <a:pt x="0" y="70761"/>
                  </a:lnTo>
                  <a:lnTo>
                    <a:pt x="24602" y="93224"/>
                  </a:lnTo>
                  <a:lnTo>
                    <a:pt x="7768" y="99960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3200" y="1783747"/>
              <a:ext cx="264229" cy="91748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46762" y="1362560"/>
              <a:ext cx="71303" cy="6592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01142" y="1278327"/>
              <a:ext cx="73899" cy="6479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17140" y="718263"/>
              <a:ext cx="1313180" cy="2185035"/>
            </a:xfrm>
            <a:custGeom>
              <a:avLst/>
              <a:gdLst/>
              <a:ahLst/>
              <a:cxnLst/>
              <a:rect l="l" t="t" r="r" b="b"/>
              <a:pathLst>
                <a:path w="1313180" h="2185035">
                  <a:moveTo>
                    <a:pt x="0" y="144886"/>
                  </a:moveTo>
                  <a:lnTo>
                    <a:pt x="84163" y="180820"/>
                  </a:lnTo>
                  <a:lnTo>
                    <a:pt x="142430" y="166221"/>
                  </a:lnTo>
                  <a:lnTo>
                    <a:pt x="191631" y="180820"/>
                  </a:lnTo>
                  <a:lnTo>
                    <a:pt x="133364" y="187556"/>
                  </a:lnTo>
                  <a:lnTo>
                    <a:pt x="183862" y="202165"/>
                  </a:lnTo>
                  <a:lnTo>
                    <a:pt x="199397" y="252709"/>
                  </a:lnTo>
                  <a:lnTo>
                    <a:pt x="199397" y="311107"/>
                  </a:lnTo>
                  <a:lnTo>
                    <a:pt x="233067" y="288644"/>
                  </a:lnTo>
                  <a:lnTo>
                    <a:pt x="233067" y="331324"/>
                  </a:lnTo>
                  <a:lnTo>
                    <a:pt x="208460" y="353787"/>
                  </a:lnTo>
                  <a:lnTo>
                    <a:pt x="191631" y="418941"/>
                  </a:lnTo>
                  <a:lnTo>
                    <a:pt x="216234" y="490810"/>
                  </a:lnTo>
                  <a:lnTo>
                    <a:pt x="199397" y="526754"/>
                  </a:lnTo>
                  <a:lnTo>
                    <a:pt x="191631" y="505419"/>
                  </a:lnTo>
                  <a:lnTo>
                    <a:pt x="116531" y="598633"/>
                  </a:lnTo>
                  <a:lnTo>
                    <a:pt x="108765" y="699722"/>
                  </a:lnTo>
                  <a:lnTo>
                    <a:pt x="91933" y="722184"/>
                  </a:lnTo>
                  <a:lnTo>
                    <a:pt x="100996" y="764865"/>
                  </a:lnTo>
                  <a:lnTo>
                    <a:pt x="116531" y="764865"/>
                  </a:lnTo>
                  <a:lnTo>
                    <a:pt x="125594" y="836744"/>
                  </a:lnTo>
                  <a:lnTo>
                    <a:pt x="116531" y="858090"/>
                  </a:lnTo>
                  <a:lnTo>
                    <a:pt x="167029" y="965913"/>
                  </a:lnTo>
                  <a:lnTo>
                    <a:pt x="174799" y="937822"/>
                  </a:lnTo>
                  <a:lnTo>
                    <a:pt x="157967" y="915369"/>
                  </a:lnTo>
                  <a:lnTo>
                    <a:pt x="157967" y="851354"/>
                  </a:lnTo>
                  <a:lnTo>
                    <a:pt x="142430" y="830008"/>
                  </a:lnTo>
                  <a:lnTo>
                    <a:pt x="150197" y="807545"/>
                  </a:lnTo>
                  <a:lnTo>
                    <a:pt x="167029" y="830008"/>
                  </a:lnTo>
                  <a:lnTo>
                    <a:pt x="167029" y="858090"/>
                  </a:lnTo>
                  <a:lnTo>
                    <a:pt x="199397" y="959167"/>
                  </a:lnTo>
                  <a:lnTo>
                    <a:pt x="233067" y="988366"/>
                  </a:lnTo>
                  <a:lnTo>
                    <a:pt x="233067" y="1045656"/>
                  </a:lnTo>
                  <a:lnTo>
                    <a:pt x="283560" y="1095072"/>
                  </a:lnTo>
                  <a:lnTo>
                    <a:pt x="300393" y="1095072"/>
                  </a:lnTo>
                  <a:lnTo>
                    <a:pt x="374193" y="1132134"/>
                  </a:lnTo>
                  <a:lnTo>
                    <a:pt x="415632" y="1132134"/>
                  </a:lnTo>
                  <a:lnTo>
                    <a:pt x="441528" y="1174818"/>
                  </a:lnTo>
                  <a:lnTo>
                    <a:pt x="499795" y="1204020"/>
                  </a:lnTo>
                  <a:lnTo>
                    <a:pt x="533457" y="1204020"/>
                  </a:lnTo>
                  <a:lnTo>
                    <a:pt x="533457" y="1246694"/>
                  </a:lnTo>
                  <a:lnTo>
                    <a:pt x="548996" y="1246694"/>
                  </a:lnTo>
                  <a:lnTo>
                    <a:pt x="558059" y="1290497"/>
                  </a:lnTo>
                  <a:lnTo>
                    <a:pt x="574892" y="1290497"/>
                  </a:lnTo>
                  <a:lnTo>
                    <a:pt x="633159" y="1333184"/>
                  </a:lnTo>
                  <a:lnTo>
                    <a:pt x="648695" y="1333184"/>
                  </a:lnTo>
                  <a:lnTo>
                    <a:pt x="665527" y="1318584"/>
                  </a:lnTo>
                  <a:lnTo>
                    <a:pt x="682360" y="1318584"/>
                  </a:lnTo>
                  <a:lnTo>
                    <a:pt x="682360" y="1348905"/>
                  </a:lnTo>
                  <a:lnTo>
                    <a:pt x="697897" y="1348905"/>
                  </a:lnTo>
                  <a:lnTo>
                    <a:pt x="708256" y="1398328"/>
                  </a:lnTo>
                  <a:lnTo>
                    <a:pt x="648695" y="1455608"/>
                  </a:lnTo>
                  <a:lnTo>
                    <a:pt x="633159" y="1484806"/>
                  </a:lnTo>
                  <a:lnTo>
                    <a:pt x="657757" y="1492670"/>
                  </a:lnTo>
                  <a:lnTo>
                    <a:pt x="624097" y="1535353"/>
                  </a:lnTo>
                  <a:lnTo>
                    <a:pt x="624097" y="1556690"/>
                  </a:lnTo>
                  <a:lnTo>
                    <a:pt x="697897" y="1665633"/>
                  </a:lnTo>
                  <a:lnTo>
                    <a:pt x="725088" y="1672373"/>
                  </a:lnTo>
                  <a:lnTo>
                    <a:pt x="772997" y="1744255"/>
                  </a:lnTo>
                  <a:lnTo>
                    <a:pt x="757456" y="1830740"/>
                  </a:lnTo>
                  <a:lnTo>
                    <a:pt x="732855" y="1845341"/>
                  </a:lnTo>
                  <a:lnTo>
                    <a:pt x="697897" y="2032909"/>
                  </a:lnTo>
                  <a:lnTo>
                    <a:pt x="725088" y="2003708"/>
                  </a:lnTo>
                  <a:lnTo>
                    <a:pt x="716026" y="2062111"/>
                  </a:lnTo>
                  <a:lnTo>
                    <a:pt x="697897" y="2075588"/>
                  </a:lnTo>
                  <a:lnTo>
                    <a:pt x="732855" y="2184535"/>
                  </a:lnTo>
                  <a:lnTo>
                    <a:pt x="749691" y="2184535"/>
                  </a:lnTo>
                  <a:lnTo>
                    <a:pt x="772997" y="2140732"/>
                  </a:lnTo>
                  <a:lnTo>
                    <a:pt x="798892" y="2127255"/>
                  </a:lnTo>
                  <a:lnTo>
                    <a:pt x="798892" y="2104790"/>
                  </a:lnTo>
                  <a:lnTo>
                    <a:pt x="782059" y="2090193"/>
                  </a:lnTo>
                  <a:lnTo>
                    <a:pt x="815725" y="2062111"/>
                  </a:lnTo>
                  <a:lnTo>
                    <a:pt x="823495" y="2011572"/>
                  </a:lnTo>
                  <a:lnTo>
                    <a:pt x="889528" y="2011572"/>
                  </a:lnTo>
                  <a:lnTo>
                    <a:pt x="915424" y="1996967"/>
                  </a:lnTo>
                  <a:lnTo>
                    <a:pt x="907654" y="1954292"/>
                  </a:lnTo>
                  <a:lnTo>
                    <a:pt x="947792" y="1961024"/>
                  </a:lnTo>
                  <a:lnTo>
                    <a:pt x="1056561" y="1895880"/>
                  </a:lnTo>
                  <a:lnTo>
                    <a:pt x="1056561" y="1866682"/>
                  </a:lnTo>
                  <a:lnTo>
                    <a:pt x="1122590" y="1824004"/>
                  </a:lnTo>
                  <a:lnTo>
                    <a:pt x="1122590" y="1845341"/>
                  </a:lnTo>
                  <a:lnTo>
                    <a:pt x="1173082" y="1824004"/>
                  </a:lnTo>
                  <a:lnTo>
                    <a:pt x="1230056" y="1752123"/>
                  </a:lnTo>
                  <a:lnTo>
                    <a:pt x="1230056" y="1722917"/>
                  </a:lnTo>
                  <a:lnTo>
                    <a:pt x="1289623" y="1701576"/>
                  </a:lnTo>
                  <a:lnTo>
                    <a:pt x="1312919" y="1639804"/>
                  </a:lnTo>
                  <a:lnTo>
                    <a:pt x="1257252" y="1579156"/>
                  </a:lnTo>
                  <a:lnTo>
                    <a:pt x="1214529" y="1571291"/>
                  </a:lnTo>
                  <a:lnTo>
                    <a:pt x="1173082" y="1528613"/>
                  </a:lnTo>
                  <a:lnTo>
                    <a:pt x="1131656" y="1528613"/>
                  </a:lnTo>
                  <a:lnTo>
                    <a:pt x="1131656" y="1549950"/>
                  </a:lnTo>
                  <a:lnTo>
                    <a:pt x="1097998" y="1520748"/>
                  </a:lnTo>
                  <a:lnTo>
                    <a:pt x="1073395" y="1535353"/>
                  </a:lnTo>
                  <a:lnTo>
                    <a:pt x="1073395" y="1506147"/>
                  </a:lnTo>
                  <a:lnTo>
                    <a:pt x="1105756" y="1492670"/>
                  </a:lnTo>
                  <a:lnTo>
                    <a:pt x="1114822" y="1470209"/>
                  </a:lnTo>
                  <a:lnTo>
                    <a:pt x="1082450" y="1406189"/>
                  </a:lnTo>
                  <a:lnTo>
                    <a:pt x="1015127" y="1398328"/>
                  </a:lnTo>
                  <a:lnTo>
                    <a:pt x="998290" y="1362382"/>
                  </a:lnTo>
                  <a:lnTo>
                    <a:pt x="947792" y="1326448"/>
                  </a:lnTo>
                  <a:lnTo>
                    <a:pt x="907654" y="1333184"/>
                  </a:lnTo>
                  <a:lnTo>
                    <a:pt x="881758" y="1311843"/>
                  </a:lnTo>
                  <a:lnTo>
                    <a:pt x="824791" y="1311843"/>
                  </a:lnTo>
                  <a:lnTo>
                    <a:pt x="815725" y="1336556"/>
                  </a:lnTo>
                  <a:lnTo>
                    <a:pt x="789825" y="1326448"/>
                  </a:lnTo>
                  <a:lnTo>
                    <a:pt x="815725" y="1297242"/>
                  </a:lnTo>
                  <a:lnTo>
                    <a:pt x="740624" y="1326448"/>
                  </a:lnTo>
                  <a:lnTo>
                    <a:pt x="732855" y="1341044"/>
                  </a:lnTo>
                  <a:lnTo>
                    <a:pt x="716026" y="1341044"/>
                  </a:lnTo>
                  <a:lnTo>
                    <a:pt x="690130" y="1297242"/>
                  </a:lnTo>
                  <a:lnTo>
                    <a:pt x="633159" y="1297242"/>
                  </a:lnTo>
                  <a:lnTo>
                    <a:pt x="590427" y="1268036"/>
                  </a:lnTo>
                  <a:lnTo>
                    <a:pt x="607264" y="1218617"/>
                  </a:lnTo>
                  <a:lnTo>
                    <a:pt x="599494" y="1174818"/>
                  </a:lnTo>
                  <a:lnTo>
                    <a:pt x="548996" y="1181558"/>
                  </a:lnTo>
                  <a:lnTo>
                    <a:pt x="515331" y="1174818"/>
                  </a:lnTo>
                  <a:lnTo>
                    <a:pt x="533457" y="1132134"/>
                  </a:lnTo>
                  <a:lnTo>
                    <a:pt x="565825" y="1088337"/>
                  </a:lnTo>
                  <a:lnTo>
                    <a:pt x="548996" y="1081601"/>
                  </a:lnTo>
                  <a:lnTo>
                    <a:pt x="499795" y="1088337"/>
                  </a:lnTo>
                  <a:lnTo>
                    <a:pt x="482958" y="1132134"/>
                  </a:lnTo>
                  <a:lnTo>
                    <a:pt x="449298" y="1132134"/>
                  </a:lnTo>
                  <a:lnTo>
                    <a:pt x="366426" y="1088337"/>
                  </a:lnTo>
                  <a:lnTo>
                    <a:pt x="367724" y="1059138"/>
                  </a:lnTo>
                  <a:lnTo>
                    <a:pt x="358661" y="1032174"/>
                  </a:lnTo>
                  <a:lnTo>
                    <a:pt x="391029" y="965913"/>
                  </a:lnTo>
                  <a:lnTo>
                    <a:pt x="458355" y="937822"/>
                  </a:lnTo>
                  <a:lnTo>
                    <a:pt x="507561" y="937822"/>
                  </a:lnTo>
                  <a:lnTo>
                    <a:pt x="541227" y="959167"/>
                  </a:lnTo>
                  <a:lnTo>
                    <a:pt x="558059" y="959167"/>
                  </a:lnTo>
                  <a:lnTo>
                    <a:pt x="548996" y="937822"/>
                  </a:lnTo>
                  <a:lnTo>
                    <a:pt x="624097" y="944568"/>
                  </a:lnTo>
                  <a:lnTo>
                    <a:pt x="648695" y="965913"/>
                  </a:lnTo>
                  <a:lnTo>
                    <a:pt x="657757" y="995112"/>
                  </a:lnTo>
                  <a:lnTo>
                    <a:pt x="682360" y="1038910"/>
                  </a:lnTo>
                  <a:lnTo>
                    <a:pt x="697897" y="1016447"/>
                  </a:lnTo>
                  <a:lnTo>
                    <a:pt x="697897" y="981630"/>
                  </a:lnTo>
                  <a:lnTo>
                    <a:pt x="682360" y="937822"/>
                  </a:lnTo>
                  <a:lnTo>
                    <a:pt x="708256" y="887299"/>
                  </a:lnTo>
                  <a:lnTo>
                    <a:pt x="765227" y="865943"/>
                  </a:lnTo>
                  <a:lnTo>
                    <a:pt x="757456" y="800810"/>
                  </a:lnTo>
                  <a:lnTo>
                    <a:pt x="782059" y="822145"/>
                  </a:lnTo>
                  <a:lnTo>
                    <a:pt x="789825" y="794074"/>
                  </a:lnTo>
                  <a:lnTo>
                    <a:pt x="819607" y="763748"/>
                  </a:lnTo>
                  <a:lnTo>
                    <a:pt x="849390" y="750266"/>
                  </a:lnTo>
                  <a:lnTo>
                    <a:pt x="840323" y="727803"/>
                  </a:lnTo>
                  <a:lnTo>
                    <a:pt x="932257" y="657041"/>
                  </a:lnTo>
                  <a:lnTo>
                    <a:pt x="915424" y="657041"/>
                  </a:lnTo>
                  <a:lnTo>
                    <a:pt x="915424" y="621107"/>
                  </a:lnTo>
                  <a:lnTo>
                    <a:pt x="857159" y="627843"/>
                  </a:lnTo>
                  <a:lnTo>
                    <a:pt x="881758" y="584034"/>
                  </a:lnTo>
                  <a:lnTo>
                    <a:pt x="990524" y="554836"/>
                  </a:lnTo>
                  <a:lnTo>
                    <a:pt x="990524" y="526754"/>
                  </a:lnTo>
                  <a:lnTo>
                    <a:pt x="932257" y="526754"/>
                  </a:lnTo>
                  <a:lnTo>
                    <a:pt x="947792" y="497556"/>
                  </a:lnTo>
                  <a:lnTo>
                    <a:pt x="915424" y="497556"/>
                  </a:lnTo>
                  <a:lnTo>
                    <a:pt x="872700" y="418941"/>
                  </a:lnTo>
                  <a:lnTo>
                    <a:pt x="857159" y="447012"/>
                  </a:lnTo>
                  <a:lnTo>
                    <a:pt x="840323" y="447012"/>
                  </a:lnTo>
                  <a:lnTo>
                    <a:pt x="823495" y="418941"/>
                  </a:lnTo>
                  <a:lnTo>
                    <a:pt x="725088" y="389732"/>
                  </a:lnTo>
                  <a:lnTo>
                    <a:pt x="725088" y="454875"/>
                  </a:lnTo>
                  <a:lnTo>
                    <a:pt x="749691" y="484074"/>
                  </a:lnTo>
                  <a:lnTo>
                    <a:pt x="732855" y="512155"/>
                  </a:lnTo>
                  <a:lnTo>
                    <a:pt x="749691" y="591898"/>
                  </a:lnTo>
                  <a:lnTo>
                    <a:pt x="708256" y="591898"/>
                  </a:lnTo>
                  <a:lnTo>
                    <a:pt x="674595" y="518901"/>
                  </a:lnTo>
                  <a:lnTo>
                    <a:pt x="624097" y="476210"/>
                  </a:lnTo>
                  <a:lnTo>
                    <a:pt x="599494" y="484074"/>
                  </a:lnTo>
                  <a:lnTo>
                    <a:pt x="590427" y="397595"/>
                  </a:lnTo>
                  <a:lnTo>
                    <a:pt x="599494" y="360533"/>
                  </a:lnTo>
                  <a:lnTo>
                    <a:pt x="624097" y="382986"/>
                  </a:lnTo>
                  <a:lnTo>
                    <a:pt x="640926" y="367269"/>
                  </a:lnTo>
                  <a:lnTo>
                    <a:pt x="624097" y="339188"/>
                  </a:lnTo>
                  <a:lnTo>
                    <a:pt x="657757" y="345923"/>
                  </a:lnTo>
                  <a:lnTo>
                    <a:pt x="708256" y="311107"/>
                  </a:lnTo>
                  <a:lnTo>
                    <a:pt x="708256" y="280780"/>
                  </a:lnTo>
                  <a:lnTo>
                    <a:pt x="665527" y="303243"/>
                  </a:lnTo>
                  <a:lnTo>
                    <a:pt x="624097" y="238100"/>
                  </a:lnTo>
                  <a:lnTo>
                    <a:pt x="624097" y="295390"/>
                  </a:lnTo>
                  <a:lnTo>
                    <a:pt x="599494" y="303243"/>
                  </a:lnTo>
                  <a:lnTo>
                    <a:pt x="599494" y="288644"/>
                  </a:lnTo>
                  <a:lnTo>
                    <a:pt x="533457" y="274044"/>
                  </a:lnTo>
                  <a:lnTo>
                    <a:pt x="524394" y="295390"/>
                  </a:lnTo>
                  <a:lnTo>
                    <a:pt x="473896" y="252709"/>
                  </a:lnTo>
                  <a:lnTo>
                    <a:pt x="490728" y="231364"/>
                  </a:lnTo>
                  <a:lnTo>
                    <a:pt x="391029" y="166221"/>
                  </a:lnTo>
                  <a:lnTo>
                    <a:pt x="366426" y="166221"/>
                  </a:lnTo>
                  <a:lnTo>
                    <a:pt x="358661" y="93224"/>
                  </a:lnTo>
                  <a:lnTo>
                    <a:pt x="341829" y="72996"/>
                  </a:lnTo>
                  <a:lnTo>
                    <a:pt x="349595" y="50533"/>
                  </a:lnTo>
                  <a:lnTo>
                    <a:pt x="283560" y="7863"/>
                  </a:lnTo>
                  <a:lnTo>
                    <a:pt x="249896" y="0"/>
                  </a:lnTo>
                  <a:lnTo>
                    <a:pt x="240832" y="35934"/>
                  </a:lnTo>
                  <a:lnTo>
                    <a:pt x="224000" y="42680"/>
                  </a:lnTo>
                  <a:lnTo>
                    <a:pt x="216234" y="22462"/>
                  </a:lnTo>
                  <a:lnTo>
                    <a:pt x="183862" y="22462"/>
                  </a:lnTo>
                  <a:lnTo>
                    <a:pt x="183862" y="50533"/>
                  </a:lnTo>
                  <a:lnTo>
                    <a:pt x="191631" y="72996"/>
                  </a:lnTo>
                  <a:lnTo>
                    <a:pt x="174799" y="79742"/>
                  </a:lnTo>
                  <a:lnTo>
                    <a:pt x="116531" y="58407"/>
                  </a:lnTo>
                  <a:lnTo>
                    <a:pt x="76397" y="79742"/>
                  </a:lnTo>
                  <a:lnTo>
                    <a:pt x="91933" y="101077"/>
                  </a:lnTo>
                  <a:lnTo>
                    <a:pt x="84163" y="108941"/>
                  </a:lnTo>
                  <a:lnTo>
                    <a:pt x="91933" y="144886"/>
                  </a:lnTo>
                  <a:lnTo>
                    <a:pt x="84163" y="151621"/>
                  </a:lnTo>
                  <a:lnTo>
                    <a:pt x="0" y="144886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80330" y="1337852"/>
              <a:ext cx="172300" cy="13444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567296" y="1017428"/>
              <a:ext cx="93980" cy="210820"/>
            </a:xfrm>
            <a:custGeom>
              <a:avLst/>
              <a:gdLst/>
              <a:ahLst/>
              <a:cxnLst/>
              <a:rect l="l" t="t" r="r" b="b"/>
              <a:pathLst>
                <a:path w="93979" h="210819">
                  <a:moveTo>
                    <a:pt x="93526" y="0"/>
                  </a:moveTo>
                  <a:lnTo>
                    <a:pt x="0" y="0"/>
                  </a:lnTo>
                  <a:lnTo>
                    <a:pt x="0" y="210428"/>
                  </a:lnTo>
                  <a:lnTo>
                    <a:pt x="93526" y="210428"/>
                  </a:lnTo>
                  <a:lnTo>
                    <a:pt x="93526" y="0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158930" y="1510324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09" h="54609">
                  <a:moveTo>
                    <a:pt x="27213" y="10"/>
                  </a:moveTo>
                  <a:lnTo>
                    <a:pt x="16636" y="2153"/>
                  </a:lnTo>
                  <a:lnTo>
                    <a:pt x="7984" y="7994"/>
                  </a:lnTo>
                  <a:lnTo>
                    <a:pt x="2143" y="16646"/>
                  </a:lnTo>
                  <a:lnTo>
                    <a:pt x="0" y="27227"/>
                  </a:lnTo>
                  <a:lnTo>
                    <a:pt x="2143" y="37797"/>
                  </a:lnTo>
                  <a:lnTo>
                    <a:pt x="7984" y="46447"/>
                  </a:lnTo>
                  <a:lnTo>
                    <a:pt x="16636" y="52289"/>
                  </a:lnTo>
                  <a:lnTo>
                    <a:pt x="27213" y="54433"/>
                  </a:lnTo>
                  <a:lnTo>
                    <a:pt x="37788" y="52289"/>
                  </a:lnTo>
                  <a:lnTo>
                    <a:pt x="46440" y="46447"/>
                  </a:lnTo>
                  <a:lnTo>
                    <a:pt x="52281" y="37797"/>
                  </a:lnTo>
                  <a:lnTo>
                    <a:pt x="54426" y="27227"/>
                  </a:lnTo>
                  <a:lnTo>
                    <a:pt x="52281" y="16645"/>
                  </a:lnTo>
                  <a:lnTo>
                    <a:pt x="46440" y="7988"/>
                  </a:lnTo>
                  <a:lnTo>
                    <a:pt x="37788" y="2144"/>
                  </a:lnTo>
                  <a:lnTo>
                    <a:pt x="272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50725" y="1238198"/>
              <a:ext cx="462915" cy="327025"/>
            </a:xfrm>
            <a:custGeom>
              <a:avLst/>
              <a:gdLst/>
              <a:ahLst/>
              <a:cxnLst/>
              <a:rect l="l" t="t" r="r" b="b"/>
              <a:pathLst>
                <a:path w="462915" h="327025">
                  <a:moveTo>
                    <a:pt x="435418" y="272126"/>
                  </a:moveTo>
                  <a:lnTo>
                    <a:pt x="445992" y="274271"/>
                  </a:lnTo>
                  <a:lnTo>
                    <a:pt x="454644" y="280115"/>
                  </a:lnTo>
                  <a:lnTo>
                    <a:pt x="460486" y="288771"/>
                  </a:lnTo>
                  <a:lnTo>
                    <a:pt x="462630" y="299353"/>
                  </a:lnTo>
                  <a:lnTo>
                    <a:pt x="460486" y="309923"/>
                  </a:lnTo>
                  <a:lnTo>
                    <a:pt x="454644" y="318574"/>
                  </a:lnTo>
                  <a:lnTo>
                    <a:pt x="445992" y="324415"/>
                  </a:lnTo>
                  <a:lnTo>
                    <a:pt x="435418" y="326560"/>
                  </a:lnTo>
                  <a:lnTo>
                    <a:pt x="424841" y="324415"/>
                  </a:lnTo>
                  <a:lnTo>
                    <a:pt x="416189" y="318574"/>
                  </a:lnTo>
                  <a:lnTo>
                    <a:pt x="410348" y="309923"/>
                  </a:lnTo>
                  <a:lnTo>
                    <a:pt x="408204" y="299353"/>
                  </a:lnTo>
                  <a:lnTo>
                    <a:pt x="410348" y="288773"/>
                  </a:lnTo>
                  <a:lnTo>
                    <a:pt x="416189" y="280120"/>
                  </a:lnTo>
                  <a:lnTo>
                    <a:pt x="424841" y="274280"/>
                  </a:lnTo>
                  <a:lnTo>
                    <a:pt x="435418" y="272136"/>
                  </a:lnTo>
                  <a:close/>
                </a:path>
                <a:path w="462915" h="327025">
                  <a:moveTo>
                    <a:pt x="0" y="0"/>
                  </a:moveTo>
                  <a:lnTo>
                    <a:pt x="77636" y="220121"/>
                  </a:lnTo>
                  <a:lnTo>
                    <a:pt x="221904" y="306393"/>
                  </a:lnTo>
                  <a:lnTo>
                    <a:pt x="361069" y="316128"/>
                  </a:lnTo>
                  <a:lnTo>
                    <a:pt x="423398" y="306637"/>
                  </a:lnTo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15525" y="1635878"/>
              <a:ext cx="979169" cy="958215"/>
            </a:xfrm>
            <a:custGeom>
              <a:avLst/>
              <a:gdLst/>
              <a:ahLst/>
              <a:cxnLst/>
              <a:rect l="l" t="t" r="r" b="b"/>
              <a:pathLst>
                <a:path w="979169" h="958214">
                  <a:moveTo>
                    <a:pt x="0" y="295393"/>
                  </a:moveTo>
                  <a:lnTo>
                    <a:pt x="73797" y="395352"/>
                  </a:lnTo>
                  <a:lnTo>
                    <a:pt x="107465" y="417813"/>
                  </a:lnTo>
                  <a:lnTo>
                    <a:pt x="148902" y="395352"/>
                  </a:lnTo>
                  <a:lnTo>
                    <a:pt x="198107" y="424550"/>
                  </a:lnTo>
                  <a:lnTo>
                    <a:pt x="240830" y="409953"/>
                  </a:lnTo>
                  <a:lnTo>
                    <a:pt x="265432" y="388616"/>
                  </a:lnTo>
                  <a:lnTo>
                    <a:pt x="381963" y="432414"/>
                  </a:lnTo>
                  <a:lnTo>
                    <a:pt x="374194" y="489694"/>
                  </a:lnTo>
                  <a:lnTo>
                    <a:pt x="448003" y="625594"/>
                  </a:lnTo>
                  <a:lnTo>
                    <a:pt x="440234" y="662660"/>
                  </a:lnTo>
                  <a:lnTo>
                    <a:pt x="407862" y="684002"/>
                  </a:lnTo>
                  <a:lnTo>
                    <a:pt x="415631" y="742406"/>
                  </a:lnTo>
                  <a:lnTo>
                    <a:pt x="440234" y="763748"/>
                  </a:lnTo>
                  <a:lnTo>
                    <a:pt x="457068" y="850229"/>
                  </a:lnTo>
                  <a:lnTo>
                    <a:pt x="472605" y="856965"/>
                  </a:lnTo>
                  <a:lnTo>
                    <a:pt x="472605" y="886171"/>
                  </a:lnTo>
                  <a:lnTo>
                    <a:pt x="489429" y="892912"/>
                  </a:lnTo>
                  <a:lnTo>
                    <a:pt x="498504" y="958048"/>
                  </a:lnTo>
                  <a:lnTo>
                    <a:pt x="596905" y="943451"/>
                  </a:lnTo>
                  <a:lnTo>
                    <a:pt x="679767" y="878307"/>
                  </a:lnTo>
                  <a:lnTo>
                    <a:pt x="696601" y="828884"/>
                  </a:lnTo>
                  <a:lnTo>
                    <a:pt x="730269" y="814286"/>
                  </a:lnTo>
                  <a:lnTo>
                    <a:pt x="739324" y="742406"/>
                  </a:lnTo>
                  <a:lnTo>
                    <a:pt x="820911" y="698603"/>
                  </a:lnTo>
                  <a:lnTo>
                    <a:pt x="820911" y="633459"/>
                  </a:lnTo>
                  <a:lnTo>
                    <a:pt x="796309" y="618858"/>
                  </a:lnTo>
                  <a:lnTo>
                    <a:pt x="796309" y="561579"/>
                  </a:lnTo>
                  <a:lnTo>
                    <a:pt x="829966" y="504299"/>
                  </a:lnTo>
                  <a:lnTo>
                    <a:pt x="912840" y="460492"/>
                  </a:lnTo>
                  <a:lnTo>
                    <a:pt x="978868" y="366146"/>
                  </a:lnTo>
                  <a:lnTo>
                    <a:pt x="978868" y="316731"/>
                  </a:lnTo>
                  <a:lnTo>
                    <a:pt x="946497" y="316731"/>
                  </a:lnTo>
                  <a:lnTo>
                    <a:pt x="929663" y="331327"/>
                  </a:lnTo>
                  <a:lnTo>
                    <a:pt x="854569" y="339192"/>
                  </a:lnTo>
                  <a:lnTo>
                    <a:pt x="813132" y="287528"/>
                  </a:lnTo>
                  <a:lnTo>
                    <a:pt x="762641" y="259447"/>
                  </a:lnTo>
                  <a:lnTo>
                    <a:pt x="762641" y="208912"/>
                  </a:lnTo>
                  <a:lnTo>
                    <a:pt x="745807" y="171849"/>
                  </a:lnTo>
                  <a:lnTo>
                    <a:pt x="713425" y="157240"/>
                  </a:lnTo>
                  <a:lnTo>
                    <a:pt x="696601" y="101077"/>
                  </a:lnTo>
                  <a:lnTo>
                    <a:pt x="722501" y="107823"/>
                  </a:lnTo>
                  <a:lnTo>
                    <a:pt x="713425" y="64015"/>
                  </a:lnTo>
                  <a:lnTo>
                    <a:pt x="672009" y="64015"/>
                  </a:lnTo>
                  <a:lnTo>
                    <a:pt x="655165" y="79742"/>
                  </a:lnTo>
                  <a:lnTo>
                    <a:pt x="555468" y="57279"/>
                  </a:lnTo>
                  <a:lnTo>
                    <a:pt x="532162" y="64015"/>
                  </a:lnTo>
                  <a:lnTo>
                    <a:pt x="523097" y="93224"/>
                  </a:lnTo>
                  <a:lnTo>
                    <a:pt x="481670" y="57279"/>
                  </a:lnTo>
                  <a:lnTo>
                    <a:pt x="423400" y="42680"/>
                  </a:lnTo>
                  <a:lnTo>
                    <a:pt x="448003" y="6735"/>
                  </a:lnTo>
                  <a:lnTo>
                    <a:pt x="415631" y="0"/>
                  </a:lnTo>
                  <a:lnTo>
                    <a:pt x="265432" y="0"/>
                  </a:lnTo>
                  <a:lnTo>
                    <a:pt x="257664" y="6735"/>
                  </a:lnTo>
                  <a:lnTo>
                    <a:pt x="216227" y="0"/>
                  </a:lnTo>
                  <a:lnTo>
                    <a:pt x="191624" y="6735"/>
                  </a:lnTo>
                  <a:lnTo>
                    <a:pt x="191624" y="29198"/>
                  </a:lnTo>
                  <a:lnTo>
                    <a:pt x="148902" y="42680"/>
                  </a:lnTo>
                  <a:lnTo>
                    <a:pt x="107465" y="107823"/>
                  </a:lnTo>
                  <a:lnTo>
                    <a:pt x="58270" y="122423"/>
                  </a:lnTo>
                  <a:lnTo>
                    <a:pt x="7768" y="171849"/>
                  </a:lnTo>
                  <a:lnTo>
                    <a:pt x="15537" y="230246"/>
                  </a:lnTo>
                  <a:lnTo>
                    <a:pt x="0" y="295393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33802" y="2295904"/>
              <a:ext cx="147690" cy="184974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3476755" y="2269337"/>
              <a:ext cx="524510" cy="411480"/>
            </a:xfrm>
            <a:custGeom>
              <a:avLst/>
              <a:gdLst/>
              <a:ahLst/>
              <a:cxnLst/>
              <a:rect l="l" t="t" r="r" b="b"/>
              <a:pathLst>
                <a:path w="524510" h="411480">
                  <a:moveTo>
                    <a:pt x="33667" y="94346"/>
                  </a:moveTo>
                  <a:lnTo>
                    <a:pt x="25899" y="159490"/>
                  </a:lnTo>
                  <a:lnTo>
                    <a:pt x="0" y="159490"/>
                  </a:lnTo>
                  <a:lnTo>
                    <a:pt x="25899" y="231374"/>
                  </a:lnTo>
                  <a:lnTo>
                    <a:pt x="7768" y="259453"/>
                  </a:lnTo>
                  <a:lnTo>
                    <a:pt x="25899" y="303256"/>
                  </a:lnTo>
                  <a:lnTo>
                    <a:pt x="91938" y="274050"/>
                  </a:lnTo>
                  <a:lnTo>
                    <a:pt x="107465" y="288654"/>
                  </a:lnTo>
                  <a:lnTo>
                    <a:pt x="125596" y="281910"/>
                  </a:lnTo>
                  <a:lnTo>
                    <a:pt x="125596" y="267309"/>
                  </a:lnTo>
                  <a:lnTo>
                    <a:pt x="167032" y="271805"/>
                  </a:lnTo>
                  <a:lnTo>
                    <a:pt x="225292" y="267309"/>
                  </a:lnTo>
                  <a:lnTo>
                    <a:pt x="257664" y="281910"/>
                  </a:lnTo>
                  <a:lnTo>
                    <a:pt x="260257" y="304375"/>
                  </a:lnTo>
                  <a:lnTo>
                    <a:pt x="283563" y="313364"/>
                  </a:lnTo>
                  <a:lnTo>
                    <a:pt x="315934" y="296510"/>
                  </a:lnTo>
                  <a:lnTo>
                    <a:pt x="283563" y="332453"/>
                  </a:lnTo>
                  <a:lnTo>
                    <a:pt x="299100" y="339193"/>
                  </a:lnTo>
                  <a:lnTo>
                    <a:pt x="318527" y="333581"/>
                  </a:lnTo>
                  <a:lnTo>
                    <a:pt x="332768" y="339193"/>
                  </a:lnTo>
                  <a:lnTo>
                    <a:pt x="315934" y="353790"/>
                  </a:lnTo>
                  <a:lnTo>
                    <a:pt x="315934" y="381877"/>
                  </a:lnTo>
                  <a:lnTo>
                    <a:pt x="391028" y="411074"/>
                  </a:lnTo>
                  <a:lnTo>
                    <a:pt x="449289" y="396473"/>
                  </a:lnTo>
                  <a:lnTo>
                    <a:pt x="524393" y="288654"/>
                  </a:lnTo>
                  <a:lnTo>
                    <a:pt x="524393" y="231374"/>
                  </a:lnTo>
                  <a:lnTo>
                    <a:pt x="464837" y="115679"/>
                  </a:lnTo>
                  <a:lnTo>
                    <a:pt x="433762" y="29201"/>
                  </a:lnTo>
                  <a:lnTo>
                    <a:pt x="424696" y="29201"/>
                  </a:lnTo>
                  <a:lnTo>
                    <a:pt x="433762" y="86481"/>
                  </a:lnTo>
                  <a:lnTo>
                    <a:pt x="415631" y="122424"/>
                  </a:lnTo>
                  <a:lnTo>
                    <a:pt x="349592" y="58400"/>
                  </a:lnTo>
                  <a:lnTo>
                    <a:pt x="349592" y="43803"/>
                  </a:lnTo>
                  <a:lnTo>
                    <a:pt x="308166" y="0"/>
                  </a:lnTo>
                  <a:lnTo>
                    <a:pt x="299100" y="14605"/>
                  </a:lnTo>
                  <a:lnTo>
                    <a:pt x="274498" y="14605"/>
                  </a:lnTo>
                  <a:lnTo>
                    <a:pt x="257664" y="29201"/>
                  </a:lnTo>
                  <a:lnTo>
                    <a:pt x="249895" y="50543"/>
                  </a:lnTo>
                  <a:lnTo>
                    <a:pt x="233072" y="43803"/>
                  </a:lnTo>
                  <a:lnTo>
                    <a:pt x="225292" y="22461"/>
                  </a:lnTo>
                  <a:lnTo>
                    <a:pt x="174801" y="65144"/>
                  </a:lnTo>
                  <a:lnTo>
                    <a:pt x="148902" y="58400"/>
                  </a:lnTo>
                  <a:lnTo>
                    <a:pt x="133364" y="94346"/>
                  </a:lnTo>
                  <a:lnTo>
                    <a:pt x="84159" y="108947"/>
                  </a:lnTo>
                  <a:lnTo>
                    <a:pt x="33667" y="94346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790055" y="2137542"/>
              <a:ext cx="221498" cy="17823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325218" y="2053305"/>
              <a:ext cx="129570" cy="13218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985169" y="2622279"/>
              <a:ext cx="205971" cy="16363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90954" y="2015113"/>
              <a:ext cx="207257" cy="15914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133635" y="1990796"/>
              <a:ext cx="444500" cy="233679"/>
            </a:xfrm>
            <a:custGeom>
              <a:avLst/>
              <a:gdLst/>
              <a:ahLst/>
              <a:cxnLst/>
              <a:rect l="l" t="t" r="r" b="b"/>
              <a:pathLst>
                <a:path w="444500" h="233680">
                  <a:moveTo>
                    <a:pt x="361250" y="213397"/>
                  </a:moveTo>
                  <a:lnTo>
                    <a:pt x="396204" y="210029"/>
                  </a:lnTo>
                  <a:lnTo>
                    <a:pt x="429872" y="217894"/>
                  </a:lnTo>
                  <a:lnTo>
                    <a:pt x="438927" y="217894"/>
                  </a:lnTo>
                  <a:lnTo>
                    <a:pt x="444113" y="226879"/>
                  </a:lnTo>
                  <a:lnTo>
                    <a:pt x="428575" y="228002"/>
                  </a:lnTo>
                  <a:lnTo>
                    <a:pt x="409148" y="223501"/>
                  </a:lnTo>
                  <a:lnTo>
                    <a:pt x="376788" y="230242"/>
                  </a:lnTo>
                  <a:lnTo>
                    <a:pt x="361250" y="233614"/>
                  </a:lnTo>
                  <a:lnTo>
                    <a:pt x="354778" y="221261"/>
                  </a:lnTo>
                  <a:lnTo>
                    <a:pt x="361250" y="213397"/>
                  </a:lnTo>
                  <a:close/>
                </a:path>
                <a:path w="444500" h="233680">
                  <a:moveTo>
                    <a:pt x="10351" y="0"/>
                  </a:moveTo>
                  <a:lnTo>
                    <a:pt x="0" y="13480"/>
                  </a:lnTo>
                  <a:lnTo>
                    <a:pt x="2593" y="37062"/>
                  </a:lnTo>
                  <a:lnTo>
                    <a:pt x="20713" y="39310"/>
                  </a:lnTo>
                  <a:lnTo>
                    <a:pt x="33667" y="24710"/>
                  </a:lnTo>
                  <a:lnTo>
                    <a:pt x="20713" y="19092"/>
                  </a:lnTo>
                  <a:lnTo>
                    <a:pt x="22009" y="7864"/>
                  </a:lnTo>
                  <a:lnTo>
                    <a:pt x="10351" y="0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95460" y="1245755"/>
              <a:ext cx="121791" cy="140048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753794" y="1562481"/>
              <a:ext cx="108857" cy="12656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80989" y="1297417"/>
              <a:ext cx="114032" cy="241136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978668" y="772170"/>
              <a:ext cx="2160270" cy="1321435"/>
            </a:xfrm>
            <a:custGeom>
              <a:avLst/>
              <a:gdLst/>
              <a:ahLst/>
              <a:cxnLst/>
              <a:rect l="l" t="t" r="r" b="b"/>
              <a:pathLst>
                <a:path w="2160270" h="1321435">
                  <a:moveTo>
                    <a:pt x="547699" y="967041"/>
                  </a:moveTo>
                  <a:lnTo>
                    <a:pt x="605970" y="1025438"/>
                  </a:lnTo>
                  <a:lnTo>
                    <a:pt x="613739" y="1046784"/>
                  </a:lnTo>
                  <a:lnTo>
                    <a:pt x="688833" y="1133264"/>
                  </a:lnTo>
                  <a:lnTo>
                    <a:pt x="763937" y="1133264"/>
                  </a:lnTo>
                  <a:lnTo>
                    <a:pt x="863634" y="1090585"/>
                  </a:lnTo>
                  <a:lnTo>
                    <a:pt x="863634" y="1075983"/>
                  </a:lnTo>
                  <a:lnTo>
                    <a:pt x="880468" y="1053520"/>
                  </a:lnTo>
                  <a:lnTo>
                    <a:pt x="822208" y="1017585"/>
                  </a:lnTo>
                  <a:lnTo>
                    <a:pt x="796298" y="1025438"/>
                  </a:lnTo>
                  <a:lnTo>
                    <a:pt x="747103" y="982758"/>
                  </a:lnTo>
                  <a:lnTo>
                    <a:pt x="738038" y="946824"/>
                  </a:lnTo>
                  <a:lnTo>
                    <a:pt x="837735" y="1010839"/>
                  </a:lnTo>
                  <a:lnTo>
                    <a:pt x="1004768" y="1033302"/>
                  </a:lnTo>
                  <a:lnTo>
                    <a:pt x="995702" y="1061383"/>
                  </a:lnTo>
                  <a:lnTo>
                    <a:pt x="1021602" y="1069236"/>
                  </a:lnTo>
                  <a:lnTo>
                    <a:pt x="1046204" y="1061383"/>
                  </a:lnTo>
                  <a:lnTo>
                    <a:pt x="1037139" y="1090585"/>
                  </a:lnTo>
                  <a:lnTo>
                    <a:pt x="1061742" y="1141129"/>
                  </a:lnTo>
                  <a:lnTo>
                    <a:pt x="1061742" y="1155725"/>
                  </a:lnTo>
                  <a:lnTo>
                    <a:pt x="1104475" y="1219746"/>
                  </a:lnTo>
                  <a:lnTo>
                    <a:pt x="1138132" y="1198408"/>
                  </a:lnTo>
                  <a:lnTo>
                    <a:pt x="1179558" y="1119788"/>
                  </a:lnTo>
                  <a:lnTo>
                    <a:pt x="1237829" y="1097326"/>
                  </a:lnTo>
                  <a:lnTo>
                    <a:pt x="1279266" y="1046784"/>
                  </a:lnTo>
                  <a:lnTo>
                    <a:pt x="1296100" y="1090585"/>
                  </a:lnTo>
                  <a:lnTo>
                    <a:pt x="1311637" y="1104063"/>
                  </a:lnTo>
                  <a:lnTo>
                    <a:pt x="1320702" y="1133264"/>
                  </a:lnTo>
                  <a:lnTo>
                    <a:pt x="1336240" y="1141129"/>
                  </a:lnTo>
                  <a:lnTo>
                    <a:pt x="1354360" y="1119788"/>
                  </a:lnTo>
                  <a:lnTo>
                    <a:pt x="1386731" y="1190544"/>
                  </a:lnTo>
                  <a:lnTo>
                    <a:pt x="1386731" y="1241092"/>
                  </a:lnTo>
                  <a:lnTo>
                    <a:pt x="1420399" y="1299495"/>
                  </a:lnTo>
                  <a:lnTo>
                    <a:pt x="1454057" y="1320832"/>
                  </a:lnTo>
                  <a:lnTo>
                    <a:pt x="1437233" y="1270289"/>
                  </a:lnTo>
                  <a:lnTo>
                    <a:pt x="1403565" y="1234346"/>
                  </a:lnTo>
                  <a:lnTo>
                    <a:pt x="1403565" y="1177067"/>
                  </a:lnTo>
                  <a:lnTo>
                    <a:pt x="1429464" y="1183812"/>
                  </a:lnTo>
                  <a:lnTo>
                    <a:pt x="1439826" y="1214130"/>
                  </a:lnTo>
                  <a:lnTo>
                    <a:pt x="1470891" y="1241092"/>
                  </a:lnTo>
                  <a:lnTo>
                    <a:pt x="1529161" y="1183812"/>
                  </a:lnTo>
                  <a:lnTo>
                    <a:pt x="1529161" y="1147869"/>
                  </a:lnTo>
                  <a:lnTo>
                    <a:pt x="1503262" y="1111927"/>
                  </a:lnTo>
                  <a:lnTo>
                    <a:pt x="1470891" y="1104063"/>
                  </a:lnTo>
                  <a:lnTo>
                    <a:pt x="1503262" y="1069236"/>
                  </a:lnTo>
                  <a:lnTo>
                    <a:pt x="1512327" y="1075983"/>
                  </a:lnTo>
                  <a:lnTo>
                    <a:pt x="1595201" y="1053520"/>
                  </a:lnTo>
                  <a:lnTo>
                    <a:pt x="1653471" y="1002976"/>
                  </a:lnTo>
                  <a:lnTo>
                    <a:pt x="1670295" y="961423"/>
                  </a:lnTo>
                  <a:lnTo>
                    <a:pt x="1653471" y="953559"/>
                  </a:lnTo>
                  <a:lnTo>
                    <a:pt x="1627572" y="903015"/>
                  </a:lnTo>
                  <a:lnTo>
                    <a:pt x="1636627" y="845736"/>
                  </a:lnTo>
                  <a:lnTo>
                    <a:pt x="1612024" y="867071"/>
                  </a:lnTo>
                  <a:lnTo>
                    <a:pt x="1595201" y="852471"/>
                  </a:lnTo>
                  <a:lnTo>
                    <a:pt x="1595201" y="824401"/>
                  </a:lnTo>
                  <a:lnTo>
                    <a:pt x="1627572" y="795191"/>
                  </a:lnTo>
                  <a:lnTo>
                    <a:pt x="1645692" y="807556"/>
                  </a:lnTo>
                  <a:lnTo>
                    <a:pt x="1670295" y="795191"/>
                  </a:lnTo>
                  <a:lnTo>
                    <a:pt x="1670295" y="845736"/>
                  </a:lnTo>
                  <a:lnTo>
                    <a:pt x="1702666" y="860335"/>
                  </a:lnTo>
                  <a:lnTo>
                    <a:pt x="1702666" y="881680"/>
                  </a:lnTo>
                  <a:lnTo>
                    <a:pt x="1719500" y="910879"/>
                  </a:lnTo>
                  <a:lnTo>
                    <a:pt x="1744103" y="874945"/>
                  </a:lnTo>
                  <a:lnTo>
                    <a:pt x="1702666" y="809791"/>
                  </a:lnTo>
                  <a:lnTo>
                    <a:pt x="1736334" y="744658"/>
                  </a:lnTo>
                  <a:lnTo>
                    <a:pt x="1753157" y="767121"/>
                  </a:lnTo>
                  <a:lnTo>
                    <a:pt x="1803659" y="679514"/>
                  </a:lnTo>
                  <a:lnTo>
                    <a:pt x="1794594" y="564944"/>
                  </a:lnTo>
                  <a:lnTo>
                    <a:pt x="1770002" y="521136"/>
                  </a:lnTo>
                  <a:lnTo>
                    <a:pt x="1736334" y="507665"/>
                  </a:lnTo>
                  <a:lnTo>
                    <a:pt x="1747982" y="416685"/>
                  </a:lnTo>
                  <a:lnTo>
                    <a:pt x="1828262" y="384114"/>
                  </a:lnTo>
                  <a:lnTo>
                    <a:pt x="1852865" y="405459"/>
                  </a:lnTo>
                  <a:lnTo>
                    <a:pt x="1960330" y="290899"/>
                  </a:lnTo>
                  <a:lnTo>
                    <a:pt x="1960330" y="333580"/>
                  </a:lnTo>
                  <a:lnTo>
                    <a:pt x="1918894" y="413323"/>
                  </a:lnTo>
                  <a:lnTo>
                    <a:pt x="1918894" y="456003"/>
                  </a:lnTo>
                  <a:lnTo>
                    <a:pt x="1952562" y="535746"/>
                  </a:lnTo>
                  <a:lnTo>
                    <a:pt x="1977164" y="542482"/>
                  </a:lnTo>
                  <a:lnTo>
                    <a:pt x="1993998" y="593026"/>
                  </a:lnTo>
                  <a:lnTo>
                    <a:pt x="2010832" y="499801"/>
                  </a:lnTo>
                  <a:lnTo>
                    <a:pt x="2027656" y="491948"/>
                  </a:lnTo>
                  <a:lnTo>
                    <a:pt x="1993998" y="449267"/>
                  </a:lnTo>
                  <a:lnTo>
                    <a:pt x="1981054" y="370642"/>
                  </a:lnTo>
                  <a:lnTo>
                    <a:pt x="2039314" y="334708"/>
                  </a:lnTo>
                  <a:lnTo>
                    <a:pt x="2069092" y="261701"/>
                  </a:lnTo>
                  <a:lnTo>
                    <a:pt x="2093695" y="254965"/>
                  </a:lnTo>
                  <a:lnTo>
                    <a:pt x="2043204" y="193184"/>
                  </a:lnTo>
                  <a:lnTo>
                    <a:pt x="2135132" y="175212"/>
                  </a:lnTo>
                  <a:lnTo>
                    <a:pt x="2159724" y="147131"/>
                  </a:lnTo>
                  <a:lnTo>
                    <a:pt x="2124770" y="130286"/>
                  </a:lnTo>
                  <a:lnTo>
                    <a:pt x="2151966" y="121305"/>
                  </a:lnTo>
                  <a:lnTo>
                    <a:pt x="2120891" y="96597"/>
                  </a:lnTo>
                  <a:lnTo>
                    <a:pt x="2093695" y="110069"/>
                  </a:lnTo>
                  <a:lnTo>
                    <a:pt x="1984933" y="44925"/>
                  </a:lnTo>
                  <a:lnTo>
                    <a:pt x="1952562" y="52789"/>
                  </a:lnTo>
                  <a:lnTo>
                    <a:pt x="1886533" y="38190"/>
                  </a:lnTo>
                  <a:lnTo>
                    <a:pt x="1852865" y="59535"/>
                  </a:lnTo>
                  <a:lnTo>
                    <a:pt x="1903367" y="96597"/>
                  </a:lnTo>
                  <a:lnTo>
                    <a:pt x="1811428" y="87606"/>
                  </a:lnTo>
                  <a:lnTo>
                    <a:pt x="1736334" y="107823"/>
                  </a:lnTo>
                  <a:lnTo>
                    <a:pt x="1570598" y="81998"/>
                  </a:lnTo>
                  <a:lnTo>
                    <a:pt x="1545995" y="59535"/>
                  </a:lnTo>
                  <a:lnTo>
                    <a:pt x="1512327" y="88734"/>
                  </a:lnTo>
                  <a:lnTo>
                    <a:pt x="1529161" y="117932"/>
                  </a:lnTo>
                  <a:lnTo>
                    <a:pt x="1463132" y="147131"/>
                  </a:lnTo>
                  <a:lnTo>
                    <a:pt x="1362129" y="89851"/>
                  </a:lnTo>
                  <a:lnTo>
                    <a:pt x="1320702" y="103333"/>
                  </a:lnTo>
                  <a:lnTo>
                    <a:pt x="1262432" y="96597"/>
                  </a:lnTo>
                  <a:lnTo>
                    <a:pt x="1179558" y="139278"/>
                  </a:lnTo>
                  <a:lnTo>
                    <a:pt x="1171790" y="96597"/>
                  </a:lnTo>
                  <a:lnTo>
                    <a:pt x="1204161" y="66271"/>
                  </a:lnTo>
                  <a:lnTo>
                    <a:pt x="1196392" y="16844"/>
                  </a:lnTo>
                  <a:lnTo>
                    <a:pt x="1129067" y="16844"/>
                  </a:lnTo>
                  <a:lnTo>
                    <a:pt x="1104475" y="38190"/>
                  </a:lnTo>
                  <a:lnTo>
                    <a:pt x="1081158" y="0"/>
                  </a:lnTo>
                  <a:lnTo>
                    <a:pt x="1046204" y="8991"/>
                  </a:lnTo>
                  <a:lnTo>
                    <a:pt x="1029370" y="68516"/>
                  </a:lnTo>
                  <a:lnTo>
                    <a:pt x="963341" y="131414"/>
                  </a:lnTo>
                  <a:lnTo>
                    <a:pt x="990527" y="148259"/>
                  </a:lnTo>
                  <a:lnTo>
                    <a:pt x="929663" y="168476"/>
                  </a:lnTo>
                  <a:lnTo>
                    <a:pt x="995702" y="217893"/>
                  </a:lnTo>
                  <a:lnTo>
                    <a:pt x="971100" y="245974"/>
                  </a:lnTo>
                  <a:lnTo>
                    <a:pt x="897302" y="211157"/>
                  </a:lnTo>
                  <a:lnTo>
                    <a:pt x="905071" y="254965"/>
                  </a:lnTo>
                  <a:lnTo>
                    <a:pt x="971100" y="304381"/>
                  </a:lnTo>
                  <a:lnTo>
                    <a:pt x="929663" y="301008"/>
                  </a:lnTo>
                  <a:lnTo>
                    <a:pt x="875292" y="354915"/>
                  </a:lnTo>
                  <a:lnTo>
                    <a:pt x="897302" y="297635"/>
                  </a:lnTo>
                  <a:lnTo>
                    <a:pt x="863634" y="189811"/>
                  </a:lnTo>
                  <a:lnTo>
                    <a:pt x="845504" y="198803"/>
                  </a:lnTo>
                  <a:lnTo>
                    <a:pt x="844218" y="256083"/>
                  </a:lnTo>
                  <a:lnTo>
                    <a:pt x="863634" y="304381"/>
                  </a:lnTo>
                  <a:lnTo>
                    <a:pt x="805363" y="276290"/>
                  </a:lnTo>
                  <a:lnTo>
                    <a:pt x="779464" y="276290"/>
                  </a:lnTo>
                  <a:lnTo>
                    <a:pt x="788540" y="304381"/>
                  </a:lnTo>
                  <a:lnTo>
                    <a:pt x="629276" y="330207"/>
                  </a:lnTo>
                  <a:lnTo>
                    <a:pt x="605970" y="369514"/>
                  </a:lnTo>
                  <a:lnTo>
                    <a:pt x="538634" y="413323"/>
                  </a:lnTo>
                  <a:lnTo>
                    <a:pt x="514042" y="358288"/>
                  </a:lnTo>
                  <a:lnTo>
                    <a:pt x="560654" y="356032"/>
                  </a:lnTo>
                  <a:lnTo>
                    <a:pt x="564533" y="321226"/>
                  </a:lnTo>
                  <a:lnTo>
                    <a:pt x="476484" y="302136"/>
                  </a:lnTo>
                  <a:lnTo>
                    <a:pt x="451892" y="280791"/>
                  </a:lnTo>
                  <a:lnTo>
                    <a:pt x="323703" y="316735"/>
                  </a:lnTo>
                  <a:lnTo>
                    <a:pt x="312055" y="344817"/>
                  </a:lnTo>
                  <a:lnTo>
                    <a:pt x="200700" y="456003"/>
                  </a:lnTo>
                  <a:lnTo>
                    <a:pt x="203293" y="472848"/>
                  </a:lnTo>
                  <a:lnTo>
                    <a:pt x="191635" y="491948"/>
                  </a:lnTo>
                  <a:lnTo>
                    <a:pt x="199404" y="542482"/>
                  </a:lnTo>
                  <a:lnTo>
                    <a:pt x="224006" y="535746"/>
                  </a:lnTo>
                  <a:lnTo>
                    <a:pt x="240830" y="514400"/>
                  </a:lnTo>
                  <a:lnTo>
                    <a:pt x="291332" y="579544"/>
                  </a:lnTo>
                  <a:lnTo>
                    <a:pt x="306869" y="571680"/>
                  </a:lnTo>
                  <a:lnTo>
                    <a:pt x="306869" y="542482"/>
                  </a:lnTo>
                  <a:lnTo>
                    <a:pt x="340537" y="521136"/>
                  </a:lnTo>
                  <a:lnTo>
                    <a:pt x="315934" y="477338"/>
                  </a:lnTo>
                  <a:lnTo>
                    <a:pt x="323703" y="456003"/>
                  </a:lnTo>
                  <a:lnTo>
                    <a:pt x="348306" y="456003"/>
                  </a:lnTo>
                  <a:lnTo>
                    <a:pt x="365140" y="398723"/>
                  </a:lnTo>
                  <a:lnTo>
                    <a:pt x="389742" y="391988"/>
                  </a:lnTo>
                  <a:lnTo>
                    <a:pt x="414335" y="420058"/>
                  </a:lnTo>
                  <a:lnTo>
                    <a:pt x="374205" y="462739"/>
                  </a:lnTo>
                  <a:lnTo>
                    <a:pt x="380677" y="498684"/>
                  </a:lnTo>
                  <a:lnTo>
                    <a:pt x="453178" y="479583"/>
                  </a:lnTo>
                  <a:lnTo>
                    <a:pt x="472605" y="505419"/>
                  </a:lnTo>
                  <a:lnTo>
                    <a:pt x="371612" y="560454"/>
                  </a:lnTo>
                  <a:lnTo>
                    <a:pt x="365140" y="582917"/>
                  </a:lnTo>
                  <a:lnTo>
                    <a:pt x="291332" y="607625"/>
                  </a:lnTo>
                  <a:lnTo>
                    <a:pt x="240830" y="607625"/>
                  </a:lnTo>
                  <a:lnTo>
                    <a:pt x="249906" y="557091"/>
                  </a:lnTo>
                  <a:lnTo>
                    <a:pt x="216227" y="579544"/>
                  </a:lnTo>
                  <a:lnTo>
                    <a:pt x="216227" y="600889"/>
                  </a:lnTo>
                  <a:lnTo>
                    <a:pt x="183866" y="607625"/>
                  </a:lnTo>
                  <a:lnTo>
                    <a:pt x="148902" y="666033"/>
                  </a:lnTo>
                  <a:lnTo>
                    <a:pt x="73808" y="679514"/>
                  </a:lnTo>
                  <a:lnTo>
                    <a:pt x="75104" y="692986"/>
                  </a:lnTo>
                  <a:lnTo>
                    <a:pt x="99707" y="694114"/>
                  </a:lnTo>
                  <a:lnTo>
                    <a:pt x="91928" y="752511"/>
                  </a:lnTo>
                  <a:lnTo>
                    <a:pt x="58260" y="759257"/>
                  </a:lnTo>
                  <a:lnTo>
                    <a:pt x="7768" y="752511"/>
                  </a:lnTo>
                  <a:lnTo>
                    <a:pt x="0" y="816537"/>
                  </a:lnTo>
                  <a:lnTo>
                    <a:pt x="24602" y="845736"/>
                  </a:lnTo>
                  <a:lnTo>
                    <a:pt x="91928" y="845736"/>
                  </a:lnTo>
                  <a:lnTo>
                    <a:pt x="124299" y="787338"/>
                  </a:lnTo>
                  <a:lnTo>
                    <a:pt x="207172" y="752511"/>
                  </a:lnTo>
                  <a:lnTo>
                    <a:pt x="299100" y="808673"/>
                  </a:lnTo>
                  <a:lnTo>
                    <a:pt x="300397" y="849109"/>
                  </a:lnTo>
                  <a:lnTo>
                    <a:pt x="315934" y="818782"/>
                  </a:lnTo>
                  <a:lnTo>
                    <a:pt x="334065" y="816537"/>
                  </a:lnTo>
                  <a:lnTo>
                    <a:pt x="335361" y="804183"/>
                  </a:lnTo>
                  <a:lnTo>
                    <a:pt x="257664" y="759257"/>
                  </a:lnTo>
                  <a:lnTo>
                    <a:pt x="274498" y="744658"/>
                  </a:lnTo>
                  <a:lnTo>
                    <a:pt x="315934" y="752511"/>
                  </a:lnTo>
                  <a:lnTo>
                    <a:pt x="315934" y="767121"/>
                  </a:lnTo>
                  <a:lnTo>
                    <a:pt x="357371" y="795191"/>
                  </a:lnTo>
                  <a:lnTo>
                    <a:pt x="358668" y="821027"/>
                  </a:lnTo>
                  <a:lnTo>
                    <a:pt x="380677" y="824401"/>
                  </a:lnTo>
                  <a:lnTo>
                    <a:pt x="374205" y="845736"/>
                  </a:lnTo>
                  <a:lnTo>
                    <a:pt x="397511" y="852471"/>
                  </a:lnTo>
                  <a:lnTo>
                    <a:pt x="406566" y="839000"/>
                  </a:lnTo>
                  <a:lnTo>
                    <a:pt x="397511" y="809791"/>
                  </a:lnTo>
                  <a:lnTo>
                    <a:pt x="448003" y="816537"/>
                  </a:lnTo>
                  <a:lnTo>
                    <a:pt x="457068" y="852471"/>
                  </a:lnTo>
                  <a:lnTo>
                    <a:pt x="523107" y="881680"/>
                  </a:lnTo>
                  <a:lnTo>
                    <a:pt x="555468" y="863708"/>
                  </a:lnTo>
                  <a:lnTo>
                    <a:pt x="572302" y="867071"/>
                  </a:lnTo>
                  <a:lnTo>
                    <a:pt x="538634" y="925478"/>
                  </a:lnTo>
                  <a:lnTo>
                    <a:pt x="547699" y="967041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956130" y="1127315"/>
              <a:ext cx="1931670" cy="1466215"/>
            </a:xfrm>
            <a:custGeom>
              <a:avLst/>
              <a:gdLst/>
              <a:ahLst/>
              <a:cxnLst/>
              <a:rect l="l" t="t" r="r" b="b"/>
              <a:pathLst>
                <a:path w="1931670" h="1466214">
                  <a:moveTo>
                    <a:pt x="327329" y="946950"/>
                  </a:moveTo>
                  <a:lnTo>
                    <a:pt x="182372" y="946950"/>
                  </a:lnTo>
                  <a:lnTo>
                    <a:pt x="182372" y="1162050"/>
                  </a:lnTo>
                  <a:lnTo>
                    <a:pt x="327329" y="1162050"/>
                  </a:lnTo>
                  <a:lnTo>
                    <a:pt x="327329" y="946950"/>
                  </a:lnTo>
                  <a:close/>
                </a:path>
                <a:path w="1931670" h="1466214">
                  <a:moveTo>
                    <a:pt x="448906" y="315658"/>
                  </a:moveTo>
                  <a:lnTo>
                    <a:pt x="0" y="315658"/>
                  </a:lnTo>
                  <a:lnTo>
                    <a:pt x="0" y="526084"/>
                  </a:lnTo>
                  <a:lnTo>
                    <a:pt x="448906" y="526084"/>
                  </a:lnTo>
                  <a:lnTo>
                    <a:pt x="448906" y="315658"/>
                  </a:lnTo>
                  <a:close/>
                </a:path>
                <a:path w="1931670" h="1466214">
                  <a:moveTo>
                    <a:pt x="1229842" y="0"/>
                  </a:moveTo>
                  <a:lnTo>
                    <a:pt x="14020" y="0"/>
                  </a:lnTo>
                  <a:lnTo>
                    <a:pt x="14020" y="98209"/>
                  </a:lnTo>
                  <a:lnTo>
                    <a:pt x="1229842" y="98209"/>
                  </a:lnTo>
                  <a:lnTo>
                    <a:pt x="1229842" y="0"/>
                  </a:lnTo>
                  <a:close/>
                </a:path>
                <a:path w="1931670" h="1466214">
                  <a:moveTo>
                    <a:pt x="1931276" y="1358455"/>
                  </a:moveTo>
                  <a:lnTo>
                    <a:pt x="1491703" y="1358455"/>
                  </a:lnTo>
                  <a:lnTo>
                    <a:pt x="1491703" y="1466011"/>
                  </a:lnTo>
                  <a:lnTo>
                    <a:pt x="1931276" y="1466011"/>
                  </a:lnTo>
                  <a:lnTo>
                    <a:pt x="1931276" y="1358455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444869" y="1972958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10" h="54610">
                  <a:moveTo>
                    <a:pt x="27216" y="4"/>
                  </a:moveTo>
                  <a:lnTo>
                    <a:pt x="16636" y="2147"/>
                  </a:lnTo>
                  <a:lnTo>
                    <a:pt x="7983" y="7988"/>
                  </a:lnTo>
                  <a:lnTo>
                    <a:pt x="2143" y="16639"/>
                  </a:lnTo>
                  <a:lnTo>
                    <a:pt x="0" y="27213"/>
                  </a:lnTo>
                  <a:lnTo>
                    <a:pt x="2143" y="37789"/>
                  </a:lnTo>
                  <a:lnTo>
                    <a:pt x="7983" y="46444"/>
                  </a:lnTo>
                  <a:lnTo>
                    <a:pt x="16636" y="52289"/>
                  </a:lnTo>
                  <a:lnTo>
                    <a:pt x="27216" y="54434"/>
                  </a:lnTo>
                  <a:lnTo>
                    <a:pt x="37792" y="52289"/>
                  </a:lnTo>
                  <a:lnTo>
                    <a:pt x="46444" y="46444"/>
                  </a:lnTo>
                  <a:lnTo>
                    <a:pt x="52284" y="37789"/>
                  </a:lnTo>
                  <a:lnTo>
                    <a:pt x="54423" y="27213"/>
                  </a:lnTo>
                  <a:lnTo>
                    <a:pt x="52280" y="16640"/>
                  </a:lnTo>
                  <a:lnTo>
                    <a:pt x="46441" y="7987"/>
                  </a:lnTo>
                  <a:lnTo>
                    <a:pt x="37791" y="2145"/>
                  </a:lnTo>
                  <a:lnTo>
                    <a:pt x="272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444869" y="1972958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10" h="54610">
                  <a:moveTo>
                    <a:pt x="27216" y="0"/>
                  </a:moveTo>
                  <a:lnTo>
                    <a:pt x="37791" y="2145"/>
                  </a:lnTo>
                  <a:lnTo>
                    <a:pt x="46441" y="7987"/>
                  </a:lnTo>
                  <a:lnTo>
                    <a:pt x="52280" y="16640"/>
                  </a:lnTo>
                  <a:lnTo>
                    <a:pt x="54423" y="27213"/>
                  </a:lnTo>
                  <a:lnTo>
                    <a:pt x="52284" y="37789"/>
                  </a:lnTo>
                  <a:lnTo>
                    <a:pt x="46444" y="46444"/>
                  </a:lnTo>
                  <a:lnTo>
                    <a:pt x="37792" y="52289"/>
                  </a:lnTo>
                  <a:lnTo>
                    <a:pt x="27216" y="54434"/>
                  </a:lnTo>
                  <a:lnTo>
                    <a:pt x="16636" y="52289"/>
                  </a:lnTo>
                  <a:lnTo>
                    <a:pt x="7983" y="46444"/>
                  </a:lnTo>
                  <a:lnTo>
                    <a:pt x="2143" y="37789"/>
                  </a:lnTo>
                  <a:lnTo>
                    <a:pt x="0" y="27213"/>
                  </a:lnTo>
                  <a:lnTo>
                    <a:pt x="2143" y="16639"/>
                  </a:lnTo>
                  <a:lnTo>
                    <a:pt x="7983" y="7988"/>
                  </a:lnTo>
                  <a:lnTo>
                    <a:pt x="16636" y="2147"/>
                  </a:lnTo>
                  <a:lnTo>
                    <a:pt x="27216" y="4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444869" y="1972958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10" h="54610">
                  <a:moveTo>
                    <a:pt x="27216" y="0"/>
                  </a:moveTo>
                  <a:lnTo>
                    <a:pt x="37791" y="2145"/>
                  </a:lnTo>
                  <a:lnTo>
                    <a:pt x="46441" y="7987"/>
                  </a:lnTo>
                  <a:lnTo>
                    <a:pt x="52280" y="16640"/>
                  </a:lnTo>
                  <a:lnTo>
                    <a:pt x="54423" y="27213"/>
                  </a:lnTo>
                  <a:lnTo>
                    <a:pt x="52280" y="37789"/>
                  </a:lnTo>
                  <a:lnTo>
                    <a:pt x="46441" y="46444"/>
                  </a:lnTo>
                  <a:lnTo>
                    <a:pt x="37791" y="52289"/>
                  </a:lnTo>
                  <a:lnTo>
                    <a:pt x="27216" y="54434"/>
                  </a:lnTo>
                  <a:lnTo>
                    <a:pt x="16636" y="52289"/>
                  </a:lnTo>
                  <a:lnTo>
                    <a:pt x="7983" y="46444"/>
                  </a:lnTo>
                  <a:lnTo>
                    <a:pt x="2143" y="37789"/>
                  </a:lnTo>
                  <a:lnTo>
                    <a:pt x="0" y="27213"/>
                  </a:lnTo>
                  <a:lnTo>
                    <a:pt x="2143" y="16639"/>
                  </a:lnTo>
                  <a:lnTo>
                    <a:pt x="7983" y="7988"/>
                  </a:lnTo>
                  <a:lnTo>
                    <a:pt x="16636" y="2147"/>
                  </a:lnTo>
                  <a:lnTo>
                    <a:pt x="27216" y="4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15506" y="2571663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10" h="54610">
                  <a:moveTo>
                    <a:pt x="27206" y="0"/>
                  </a:moveTo>
                  <a:lnTo>
                    <a:pt x="16636" y="2143"/>
                  </a:lnTo>
                  <a:lnTo>
                    <a:pt x="7986" y="7984"/>
                  </a:lnTo>
                  <a:lnTo>
                    <a:pt x="2144" y="16634"/>
                  </a:lnTo>
                  <a:lnTo>
                    <a:pt x="0" y="27208"/>
                  </a:lnTo>
                  <a:lnTo>
                    <a:pt x="2144" y="37783"/>
                  </a:lnTo>
                  <a:lnTo>
                    <a:pt x="7986" y="46436"/>
                  </a:lnTo>
                  <a:lnTo>
                    <a:pt x="16636" y="52279"/>
                  </a:lnTo>
                  <a:lnTo>
                    <a:pt x="27206" y="54426"/>
                  </a:lnTo>
                  <a:lnTo>
                    <a:pt x="37787" y="52281"/>
                  </a:lnTo>
                  <a:lnTo>
                    <a:pt x="46439" y="46437"/>
                  </a:lnTo>
                  <a:lnTo>
                    <a:pt x="52279" y="37784"/>
                  </a:lnTo>
                  <a:lnTo>
                    <a:pt x="54423" y="27208"/>
                  </a:lnTo>
                  <a:lnTo>
                    <a:pt x="52280" y="16636"/>
                  </a:lnTo>
                  <a:lnTo>
                    <a:pt x="46441" y="7985"/>
                  </a:lnTo>
                  <a:lnTo>
                    <a:pt x="37791" y="2144"/>
                  </a:lnTo>
                  <a:lnTo>
                    <a:pt x="272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315506" y="2571663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10" h="54610">
                  <a:moveTo>
                    <a:pt x="27216" y="0"/>
                  </a:moveTo>
                  <a:lnTo>
                    <a:pt x="37791" y="2144"/>
                  </a:lnTo>
                  <a:lnTo>
                    <a:pt x="46441" y="7985"/>
                  </a:lnTo>
                  <a:lnTo>
                    <a:pt x="52280" y="16636"/>
                  </a:lnTo>
                  <a:lnTo>
                    <a:pt x="54423" y="27208"/>
                  </a:lnTo>
                  <a:lnTo>
                    <a:pt x="52279" y="37784"/>
                  </a:lnTo>
                  <a:lnTo>
                    <a:pt x="46439" y="46437"/>
                  </a:lnTo>
                  <a:lnTo>
                    <a:pt x="37787" y="52281"/>
                  </a:lnTo>
                  <a:lnTo>
                    <a:pt x="27206" y="54426"/>
                  </a:lnTo>
                  <a:lnTo>
                    <a:pt x="16636" y="52279"/>
                  </a:lnTo>
                  <a:lnTo>
                    <a:pt x="7986" y="46436"/>
                  </a:lnTo>
                  <a:lnTo>
                    <a:pt x="2144" y="37783"/>
                  </a:lnTo>
                  <a:lnTo>
                    <a:pt x="0" y="27208"/>
                  </a:lnTo>
                  <a:lnTo>
                    <a:pt x="2144" y="16634"/>
                  </a:lnTo>
                  <a:lnTo>
                    <a:pt x="7986" y="7984"/>
                  </a:lnTo>
                  <a:lnTo>
                    <a:pt x="16636" y="2143"/>
                  </a:lnTo>
                  <a:lnTo>
                    <a:pt x="27206" y="0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236748" y="1260345"/>
              <a:ext cx="2218690" cy="1365885"/>
            </a:xfrm>
            <a:custGeom>
              <a:avLst/>
              <a:gdLst/>
              <a:ahLst/>
              <a:cxnLst/>
              <a:rect l="l" t="t" r="r" b="b"/>
              <a:pathLst>
                <a:path w="2218690" h="1365885">
                  <a:moveTo>
                    <a:pt x="1105975" y="1311317"/>
                  </a:moveTo>
                  <a:lnTo>
                    <a:pt x="1116549" y="1313461"/>
                  </a:lnTo>
                  <a:lnTo>
                    <a:pt x="1125199" y="1319303"/>
                  </a:lnTo>
                  <a:lnTo>
                    <a:pt x="1131038" y="1327953"/>
                  </a:lnTo>
                  <a:lnTo>
                    <a:pt x="1133181" y="1338526"/>
                  </a:lnTo>
                  <a:lnTo>
                    <a:pt x="1131038" y="1349102"/>
                  </a:lnTo>
                  <a:lnTo>
                    <a:pt x="1125198" y="1357755"/>
                  </a:lnTo>
                  <a:lnTo>
                    <a:pt x="1116545" y="1363598"/>
                  </a:lnTo>
                  <a:lnTo>
                    <a:pt x="1105964" y="1365743"/>
                  </a:lnTo>
                  <a:lnTo>
                    <a:pt x="1095394" y="1363597"/>
                  </a:lnTo>
                  <a:lnTo>
                    <a:pt x="1086744" y="1357754"/>
                  </a:lnTo>
                  <a:lnTo>
                    <a:pt x="1080903" y="1349101"/>
                  </a:lnTo>
                  <a:lnTo>
                    <a:pt x="1078758" y="1338526"/>
                  </a:lnTo>
                  <a:lnTo>
                    <a:pt x="1080903" y="1327952"/>
                  </a:lnTo>
                  <a:lnTo>
                    <a:pt x="1086744" y="1319301"/>
                  </a:lnTo>
                  <a:lnTo>
                    <a:pt x="1095394" y="1313461"/>
                  </a:lnTo>
                  <a:lnTo>
                    <a:pt x="1105964" y="1311317"/>
                  </a:lnTo>
                  <a:close/>
                </a:path>
                <a:path w="2218690" h="1365885">
                  <a:moveTo>
                    <a:pt x="2218535" y="686582"/>
                  </a:moveTo>
                  <a:lnTo>
                    <a:pt x="1418399" y="103049"/>
                  </a:lnTo>
                  <a:lnTo>
                    <a:pt x="706165" y="0"/>
                  </a:lnTo>
                  <a:lnTo>
                    <a:pt x="195482" y="124012"/>
                  </a:lnTo>
                  <a:lnTo>
                    <a:pt x="0" y="221666"/>
                  </a:lnTo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205442" y="1435093"/>
              <a:ext cx="79712" cy="67335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1230436" y="1390190"/>
              <a:ext cx="2183130" cy="581025"/>
            </a:xfrm>
            <a:custGeom>
              <a:avLst/>
              <a:gdLst/>
              <a:ahLst/>
              <a:cxnLst/>
              <a:rect l="l" t="t" r="r" b="b"/>
              <a:pathLst>
                <a:path w="2183129" h="581025">
                  <a:moveTo>
                    <a:pt x="2182873" y="580948"/>
                  </a:moveTo>
                  <a:lnTo>
                    <a:pt x="1371090" y="105050"/>
                  </a:lnTo>
                  <a:lnTo>
                    <a:pt x="673028" y="0"/>
                  </a:lnTo>
                  <a:lnTo>
                    <a:pt x="184171" y="76088"/>
                  </a:lnTo>
                  <a:lnTo>
                    <a:pt x="0" y="143608"/>
                  </a:lnTo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364473" y="1922819"/>
              <a:ext cx="77096" cy="72786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2424363" y="2027393"/>
              <a:ext cx="1034415" cy="571500"/>
            </a:xfrm>
            <a:custGeom>
              <a:avLst/>
              <a:gdLst/>
              <a:ahLst/>
              <a:cxnLst/>
              <a:rect l="l" t="t" r="r" b="b"/>
              <a:pathLst>
                <a:path w="1034414" h="571500">
                  <a:moveTo>
                    <a:pt x="1034114" y="0"/>
                  </a:moveTo>
                  <a:lnTo>
                    <a:pt x="792167" y="255760"/>
                  </a:lnTo>
                  <a:lnTo>
                    <a:pt x="445620" y="433709"/>
                  </a:lnTo>
                  <a:lnTo>
                    <a:pt x="134791" y="537673"/>
                  </a:lnTo>
                  <a:lnTo>
                    <a:pt x="0" y="571478"/>
                  </a:lnTo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385140" y="2557448"/>
              <a:ext cx="84602" cy="67665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2111401" y="1891323"/>
              <a:ext cx="1646555" cy="830580"/>
            </a:xfrm>
            <a:custGeom>
              <a:avLst/>
              <a:gdLst/>
              <a:ahLst/>
              <a:cxnLst/>
              <a:rect l="l" t="t" r="r" b="b"/>
              <a:pathLst>
                <a:path w="1646554" h="830580">
                  <a:moveTo>
                    <a:pt x="0" y="830008"/>
                  </a:moveTo>
                  <a:lnTo>
                    <a:pt x="206424" y="720786"/>
                  </a:lnTo>
                </a:path>
                <a:path w="1646554" h="830580">
                  <a:moveTo>
                    <a:pt x="1646419" y="0"/>
                  </a:moveTo>
                  <a:lnTo>
                    <a:pt x="1376475" y="98871"/>
                  </a:lnTo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712224" y="1152330"/>
              <a:ext cx="120014" cy="69850"/>
            </a:xfrm>
            <a:custGeom>
              <a:avLst/>
              <a:gdLst/>
              <a:ahLst/>
              <a:cxnLst/>
              <a:rect l="l" t="t" r="r" b="b"/>
              <a:pathLst>
                <a:path w="120014" h="69850">
                  <a:moveTo>
                    <a:pt x="119521" y="0"/>
                  </a:moveTo>
                  <a:lnTo>
                    <a:pt x="0" y="0"/>
                  </a:lnTo>
                  <a:lnTo>
                    <a:pt x="0" y="69718"/>
                  </a:lnTo>
                  <a:lnTo>
                    <a:pt x="119521" y="69718"/>
                  </a:lnTo>
                  <a:lnTo>
                    <a:pt x="119521" y="0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712224" y="1152330"/>
              <a:ext cx="120014" cy="69850"/>
            </a:xfrm>
            <a:custGeom>
              <a:avLst/>
              <a:gdLst/>
              <a:ahLst/>
              <a:cxnLst/>
              <a:rect l="l" t="t" r="r" b="b"/>
              <a:pathLst>
                <a:path w="120014" h="69850">
                  <a:moveTo>
                    <a:pt x="0" y="69718"/>
                  </a:moveTo>
                  <a:lnTo>
                    <a:pt x="119521" y="69718"/>
                  </a:lnTo>
                  <a:lnTo>
                    <a:pt x="119521" y="0"/>
                  </a:lnTo>
                  <a:lnTo>
                    <a:pt x="0" y="0"/>
                  </a:lnTo>
                  <a:lnTo>
                    <a:pt x="0" y="69718"/>
                  </a:lnTo>
                  <a:close/>
                </a:path>
              </a:pathLst>
            </a:custGeom>
            <a:ln w="3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458245" y="1961577"/>
              <a:ext cx="179705" cy="104775"/>
            </a:xfrm>
            <a:custGeom>
              <a:avLst/>
              <a:gdLst/>
              <a:ahLst/>
              <a:cxnLst/>
              <a:rect l="l" t="t" r="r" b="b"/>
              <a:pathLst>
                <a:path w="179705" h="104775">
                  <a:moveTo>
                    <a:pt x="179279" y="0"/>
                  </a:moveTo>
                  <a:lnTo>
                    <a:pt x="0" y="0"/>
                  </a:lnTo>
                  <a:lnTo>
                    <a:pt x="0" y="104578"/>
                  </a:lnTo>
                  <a:lnTo>
                    <a:pt x="179279" y="104578"/>
                  </a:lnTo>
                  <a:lnTo>
                    <a:pt x="179279" y="0"/>
                  </a:lnTo>
                  <a:close/>
                </a:path>
              </a:pathLst>
            </a:custGeom>
            <a:solidFill>
              <a:srgbClr val="95959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458245" y="1961577"/>
              <a:ext cx="179705" cy="104775"/>
            </a:xfrm>
            <a:custGeom>
              <a:avLst/>
              <a:gdLst/>
              <a:ahLst/>
              <a:cxnLst/>
              <a:rect l="l" t="t" r="r" b="b"/>
              <a:pathLst>
                <a:path w="179705" h="104775">
                  <a:moveTo>
                    <a:pt x="0" y="104578"/>
                  </a:moveTo>
                  <a:lnTo>
                    <a:pt x="179279" y="104578"/>
                  </a:lnTo>
                  <a:lnTo>
                    <a:pt x="179279" y="0"/>
                  </a:lnTo>
                  <a:lnTo>
                    <a:pt x="0" y="0"/>
                  </a:lnTo>
                  <a:lnTo>
                    <a:pt x="0" y="104578"/>
                  </a:lnTo>
                  <a:close/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107483" y="2363737"/>
              <a:ext cx="179705" cy="104775"/>
            </a:xfrm>
            <a:custGeom>
              <a:avLst/>
              <a:gdLst/>
              <a:ahLst/>
              <a:cxnLst/>
              <a:rect l="l" t="t" r="r" b="b"/>
              <a:pathLst>
                <a:path w="179704" h="104775">
                  <a:moveTo>
                    <a:pt x="179283" y="0"/>
                  </a:moveTo>
                  <a:lnTo>
                    <a:pt x="0" y="0"/>
                  </a:lnTo>
                  <a:lnTo>
                    <a:pt x="0" y="104582"/>
                  </a:lnTo>
                  <a:lnTo>
                    <a:pt x="179283" y="104582"/>
                  </a:lnTo>
                  <a:lnTo>
                    <a:pt x="179283" y="0"/>
                  </a:lnTo>
                  <a:close/>
                </a:path>
              </a:pathLst>
            </a:custGeom>
            <a:solidFill>
              <a:srgbClr val="95959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189322" y="1573138"/>
              <a:ext cx="2098040" cy="1001394"/>
            </a:xfrm>
            <a:custGeom>
              <a:avLst/>
              <a:gdLst/>
              <a:ahLst/>
              <a:cxnLst/>
              <a:rect l="l" t="t" r="r" b="b"/>
              <a:pathLst>
                <a:path w="2098040" h="1001394">
                  <a:moveTo>
                    <a:pt x="1918161" y="895181"/>
                  </a:moveTo>
                  <a:lnTo>
                    <a:pt x="2097444" y="895181"/>
                  </a:lnTo>
                  <a:lnTo>
                    <a:pt x="2097444" y="790599"/>
                  </a:lnTo>
                  <a:lnTo>
                    <a:pt x="1918161" y="790599"/>
                  </a:lnTo>
                  <a:lnTo>
                    <a:pt x="1918161" y="895181"/>
                  </a:lnTo>
                  <a:close/>
                </a:path>
                <a:path w="2098040" h="1001394">
                  <a:moveTo>
                    <a:pt x="0" y="0"/>
                  </a:moveTo>
                  <a:lnTo>
                    <a:pt x="212194" y="471542"/>
                  </a:lnTo>
                  <a:lnTo>
                    <a:pt x="577058" y="780613"/>
                  </a:lnTo>
                  <a:lnTo>
                    <a:pt x="922313" y="949622"/>
                  </a:lnTo>
                  <a:lnTo>
                    <a:pt x="1075682" y="1000978"/>
                  </a:lnTo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18508" y="2531281"/>
              <a:ext cx="85287" cy="66948"/>
            </a:xfrm>
            <a:prstGeom prst="rect">
              <a:avLst/>
            </a:prstGeom>
          </p:spPr>
        </p:pic>
      </p:grpSp>
      <p:sp>
        <p:nvSpPr>
          <p:cNvPr id="47" name="object 47"/>
          <p:cNvSpPr txBox="1"/>
          <p:nvPr/>
        </p:nvSpPr>
        <p:spPr>
          <a:xfrm>
            <a:off x="3760605" y="1717450"/>
            <a:ext cx="31623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latin typeface="Arial"/>
                <a:cs typeface="Arial"/>
              </a:rPr>
              <a:t>Client's </a:t>
            </a:r>
            <a:r>
              <a:rPr dirty="0" sz="650" spc="-17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location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878900" y="1101696"/>
            <a:ext cx="1299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1.</a:t>
            </a:r>
            <a:r>
              <a:rPr dirty="0" sz="650" spc="-1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Send</a:t>
            </a:r>
            <a:r>
              <a:rPr dirty="0" sz="650" spc="-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packet</a:t>
            </a:r>
            <a:r>
              <a:rPr dirty="0" sz="650" spc="-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to</a:t>
            </a:r>
            <a:r>
              <a:rPr dirty="0" sz="650" spc="-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host</a:t>
            </a:r>
            <a:r>
              <a:rPr dirty="0" sz="650" spc="-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at</a:t>
            </a:r>
            <a:r>
              <a:rPr dirty="0" sz="650" spc="-10">
                <a:latin typeface="Arial"/>
                <a:cs typeface="Arial"/>
              </a:rPr>
              <a:t> </a:t>
            </a:r>
            <a:r>
              <a:rPr dirty="0" sz="650">
                <a:latin typeface="Arial"/>
                <a:cs typeface="Arial"/>
              </a:rPr>
              <a:t>its</a:t>
            </a:r>
            <a:r>
              <a:rPr dirty="0" sz="650" spc="-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home</a:t>
            </a:r>
            <a:endParaRPr sz="6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624914" y="1431323"/>
            <a:ext cx="78930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6045" marR="5080" indent="-939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latin typeface="Arial"/>
                <a:cs typeface="Arial"/>
              </a:rPr>
              <a:t>2.  Return  address </a:t>
            </a:r>
            <a:r>
              <a:rPr dirty="0" sz="650" spc="1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of</a:t>
            </a:r>
            <a:r>
              <a:rPr dirty="0" sz="650" spc="-4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current</a:t>
            </a:r>
            <a:r>
              <a:rPr dirty="0" sz="650" spc="-4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location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548262" y="2073398"/>
            <a:ext cx="73977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06680" marR="5080" indent="-9461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latin typeface="Arial"/>
                <a:cs typeface="Arial"/>
              </a:rPr>
              <a:t>3.</a:t>
            </a:r>
            <a:r>
              <a:rPr dirty="0" sz="650" spc="-30">
                <a:latin typeface="Arial"/>
                <a:cs typeface="Arial"/>
              </a:rPr>
              <a:t> </a:t>
            </a:r>
            <a:r>
              <a:rPr dirty="0" sz="650">
                <a:latin typeface="Arial"/>
                <a:cs typeface="Arial"/>
              </a:rPr>
              <a:t>Tunnel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packet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to </a:t>
            </a:r>
            <a:r>
              <a:rPr dirty="0" sz="650" spc="-16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current</a:t>
            </a:r>
            <a:r>
              <a:rPr dirty="0" sz="650" spc="-3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location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729650" y="2461982"/>
            <a:ext cx="2157095" cy="38100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196340" marR="5080" indent="-939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latin typeface="Arial"/>
                <a:cs typeface="Arial"/>
              </a:rPr>
              <a:t>4.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Send</a:t>
            </a:r>
            <a:r>
              <a:rPr dirty="0" sz="650" spc="-1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successive</a:t>
            </a:r>
            <a:r>
              <a:rPr dirty="0" sz="650" spc="-2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packets </a:t>
            </a:r>
            <a:r>
              <a:rPr dirty="0" sz="650" spc="-16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to</a:t>
            </a:r>
            <a:r>
              <a:rPr dirty="0" sz="650" spc="-1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current</a:t>
            </a:r>
            <a:r>
              <a:rPr dirty="0" sz="650" spc="-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location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dirty="0" sz="650" spc="5">
                <a:latin typeface="Arial"/>
                <a:cs typeface="Arial"/>
              </a:rPr>
              <a:t>Host's</a:t>
            </a:r>
            <a:r>
              <a:rPr dirty="0" sz="650" spc="-2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current</a:t>
            </a:r>
            <a:r>
              <a:rPr dirty="0" sz="650" spc="-2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location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44750" y="1013140"/>
            <a:ext cx="49149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latin typeface="Arial"/>
                <a:cs typeface="Arial"/>
              </a:rPr>
              <a:t>Host</a:t>
            </a:r>
            <a:r>
              <a:rPr dirty="0" sz="650">
                <a:latin typeface="Arial"/>
                <a:cs typeface="Arial"/>
              </a:rPr>
              <a:t>'s</a:t>
            </a:r>
            <a:r>
              <a:rPr dirty="0" sz="65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home  </a:t>
            </a:r>
            <a:r>
              <a:rPr dirty="0" sz="650" spc="5">
                <a:latin typeface="Arial"/>
                <a:cs typeface="Arial"/>
              </a:rPr>
              <a:t>location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1486365" y="1977254"/>
            <a:ext cx="1772285" cy="475615"/>
            <a:chOff x="1486365" y="1977254"/>
            <a:chExt cx="1772285" cy="475615"/>
          </a:xfrm>
        </p:grpSpPr>
        <p:sp>
          <p:nvSpPr>
            <p:cNvPr id="54" name="object 54"/>
            <p:cNvSpPr/>
            <p:nvPr/>
          </p:nvSpPr>
          <p:spPr>
            <a:xfrm>
              <a:off x="1488122" y="1979011"/>
              <a:ext cx="120014" cy="69850"/>
            </a:xfrm>
            <a:custGeom>
              <a:avLst/>
              <a:gdLst/>
              <a:ahLst/>
              <a:cxnLst/>
              <a:rect l="l" t="t" r="r" b="b"/>
              <a:pathLst>
                <a:path w="120015" h="69850">
                  <a:moveTo>
                    <a:pt x="119521" y="0"/>
                  </a:moveTo>
                  <a:lnTo>
                    <a:pt x="0" y="0"/>
                  </a:lnTo>
                  <a:lnTo>
                    <a:pt x="0" y="69714"/>
                  </a:lnTo>
                  <a:lnTo>
                    <a:pt x="119521" y="69714"/>
                  </a:lnTo>
                  <a:lnTo>
                    <a:pt x="119521" y="0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488122" y="1979011"/>
              <a:ext cx="120014" cy="69850"/>
            </a:xfrm>
            <a:custGeom>
              <a:avLst/>
              <a:gdLst/>
              <a:ahLst/>
              <a:cxnLst/>
              <a:rect l="l" t="t" r="r" b="b"/>
              <a:pathLst>
                <a:path w="120015" h="69850">
                  <a:moveTo>
                    <a:pt x="0" y="69714"/>
                  </a:moveTo>
                  <a:lnTo>
                    <a:pt x="119521" y="69714"/>
                  </a:lnTo>
                  <a:lnTo>
                    <a:pt x="119521" y="0"/>
                  </a:lnTo>
                  <a:lnTo>
                    <a:pt x="0" y="0"/>
                  </a:lnTo>
                  <a:lnTo>
                    <a:pt x="0" y="69714"/>
                  </a:lnTo>
                  <a:close/>
                </a:path>
              </a:pathLst>
            </a:custGeom>
            <a:ln w="3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3137356" y="2381171"/>
              <a:ext cx="120014" cy="69850"/>
            </a:xfrm>
            <a:custGeom>
              <a:avLst/>
              <a:gdLst/>
              <a:ahLst/>
              <a:cxnLst/>
              <a:rect l="l" t="t" r="r" b="b"/>
              <a:pathLst>
                <a:path w="120014" h="69850">
                  <a:moveTo>
                    <a:pt x="119517" y="0"/>
                  </a:moveTo>
                  <a:lnTo>
                    <a:pt x="0" y="0"/>
                  </a:lnTo>
                  <a:lnTo>
                    <a:pt x="0" y="69714"/>
                  </a:lnTo>
                  <a:lnTo>
                    <a:pt x="119517" y="69714"/>
                  </a:lnTo>
                  <a:lnTo>
                    <a:pt x="119517" y="0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3137356" y="2381171"/>
              <a:ext cx="120014" cy="69850"/>
            </a:xfrm>
            <a:custGeom>
              <a:avLst/>
              <a:gdLst/>
              <a:ahLst/>
              <a:cxnLst/>
              <a:rect l="l" t="t" r="r" b="b"/>
              <a:pathLst>
                <a:path w="120014" h="69850">
                  <a:moveTo>
                    <a:pt x="0" y="69714"/>
                  </a:moveTo>
                  <a:lnTo>
                    <a:pt x="119517" y="69714"/>
                  </a:lnTo>
                  <a:lnTo>
                    <a:pt x="119517" y="0"/>
                  </a:lnTo>
                  <a:lnTo>
                    <a:pt x="0" y="0"/>
                  </a:lnTo>
                  <a:lnTo>
                    <a:pt x="0" y="69714"/>
                  </a:lnTo>
                  <a:close/>
                </a:path>
              </a:pathLst>
            </a:custGeom>
            <a:ln w="3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8" name="object 5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10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46</a:t>
            </a:r>
          </a:p>
        </p:txBody>
      </p:sp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(3rd Edition)</dc:title>
  <dcterms:created xsi:type="dcterms:W3CDTF">2022-03-20T07:20:53Z</dcterms:created>
  <dcterms:modified xsi:type="dcterms:W3CDTF">2022-03-20T07:20:53Z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2022-03-20T00:00:00Z</vt:filetime>
  </property>
</Properties>
</file>